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304" r:id="rId4"/>
    <p:sldId id="266" r:id="rId5"/>
    <p:sldId id="314" r:id="rId6"/>
    <p:sldId id="287" r:id="rId7"/>
    <p:sldId id="316" r:id="rId8"/>
    <p:sldId id="303" r:id="rId9"/>
    <p:sldId id="276" r:id="rId10"/>
    <p:sldId id="274" r:id="rId11"/>
    <p:sldId id="302" r:id="rId12"/>
    <p:sldId id="275" r:id="rId13"/>
    <p:sldId id="258" r:id="rId1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0">
          <p15:clr>
            <a:srgbClr val="A4A3A4"/>
          </p15:clr>
        </p15:guide>
        <p15:guide id="2" pos="27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CC"/>
    <a:srgbClr val="660033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924" y="78"/>
      </p:cViewPr>
      <p:guideLst>
        <p:guide orient="horz" pos="2230"/>
        <p:guide pos="27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04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09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97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236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86331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733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950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01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435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06833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10651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914400" indent="-914400"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52413" y="1987550"/>
            <a:ext cx="82804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 sz="4400" b="1">
              <a:solidFill>
                <a:schemeClr val="accent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algn="ctr"/>
            <a:r>
              <a:rPr lang="en-US" altLang="zh-CN" sz="4800" b="1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rPr>
              <a:t>“一带一路”下的绿色思维</a:t>
            </a:r>
          </a:p>
          <a:p>
            <a:pPr algn="ctr"/>
            <a:r>
              <a:rPr lang="en-US" altLang="zh-CN" sz="3200" b="1" i="1">
                <a:solidFill>
                  <a:srgbClr val="660033"/>
                </a:solidFill>
                <a:sym typeface="Calibri" panose="020F0502020204030204" pitchFamily="34" charset="0"/>
              </a:rPr>
              <a:t>Think in green under “Belt &amp; Road” Initiative</a:t>
            </a:r>
          </a:p>
          <a:p>
            <a:pPr algn="ctr"/>
            <a:endParaRPr lang="en-US" altLang="zh-CN" sz="4400" b="1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  <a:sym typeface="Calibri" panose="020F0502020204030204" pitchFamily="34" charset="0"/>
            </a:endParaRPr>
          </a:p>
          <a:p>
            <a:pPr algn="ctr"/>
            <a:r>
              <a:rPr lang="en-US" altLang="zh-CN" sz="2800" b="1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Calibri" panose="020F0502020204030204" pitchFamily="34" charset="0"/>
              </a:rPr>
              <a:t>中国节能环保集团公司董事长 </a:t>
            </a:r>
          </a:p>
          <a:p>
            <a:pPr algn="ctr"/>
            <a:r>
              <a:rPr lang="en-US" altLang="zh-CN" sz="2400" b="1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Calibri" panose="020F0502020204030204" pitchFamily="34" charset="0"/>
              </a:rPr>
              <a:t>王小康</a:t>
            </a:r>
          </a:p>
          <a:p>
            <a:pPr algn="ctr"/>
            <a:endParaRPr lang="en-US" altLang="zh-CN" sz="2400" b="1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  <a:sym typeface="Calibri" panose="020F0502020204030204" pitchFamily="34" charset="0"/>
            </a:endParaRPr>
          </a:p>
          <a:p>
            <a:pPr algn="ctr"/>
            <a:r>
              <a:rPr lang="zh-CN" altLang="en-US" sz="2000" b="1" i="1">
                <a:solidFill>
                  <a:srgbClr val="660033"/>
                </a:solidFill>
                <a:ea typeface="楷体" panose="02010609060101010101" pitchFamily="49" charset="-122"/>
                <a:sym typeface="Calibri" panose="020F0502020204030204" pitchFamily="34" charset="0"/>
              </a:rPr>
              <a:t>Mr. Xiaokang WANG, Chairman of CECEP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41300" y="0"/>
            <a:ext cx="8229600" cy="1131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zh-CN" altLang="en-US" sz="3200">
                <a:solidFill>
                  <a:schemeClr val="tx2"/>
                </a:solidFill>
                <a:ea typeface="微软雅黑" panose="020B0503020204020204" pitchFamily="34" charset="-122"/>
              </a:rPr>
              <a:t>节能环保产业园建设   Eco-Park</a:t>
            </a:r>
          </a:p>
        </p:txBody>
      </p:sp>
      <p:pic>
        <p:nvPicPr>
          <p:cNvPr id="12291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133475"/>
            <a:ext cx="3705225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0" y="903288"/>
            <a:ext cx="7812088" cy="77787"/>
            <a:chOff x="0" y="0"/>
            <a:chExt cx="7812360" cy="77362"/>
          </a:xfrm>
        </p:grpSpPr>
        <p:sp>
          <p:nvSpPr>
            <p:cNvPr id="12293" name="直接连接符 2"/>
            <p:cNvSpPr>
              <a:spLocks noChangeShapeType="1"/>
            </p:cNvSpPr>
            <p:nvPr/>
          </p:nvSpPr>
          <p:spPr bwMode="auto">
            <a:xfrm>
              <a:off x="0" y="0"/>
              <a:ext cx="7812360" cy="1"/>
            </a:xfrm>
            <a:prstGeom prst="line">
              <a:avLst/>
            </a:prstGeom>
            <a:noFill/>
            <a:ln w="19050" cap="flat" cmpd="sng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94" name="矩形 3"/>
            <p:cNvSpPr>
              <a:spLocks noChangeArrowheads="1"/>
            </p:cNvSpPr>
            <p:nvPr/>
          </p:nvSpPr>
          <p:spPr bwMode="auto">
            <a:xfrm>
              <a:off x="0" y="5362"/>
              <a:ext cx="2520000" cy="7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852863" y="984250"/>
            <a:ext cx="5257800" cy="561498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pPr>
              <a:buSzPct val="80000"/>
              <a:buFont typeface="Wingdings" panose="05000000000000000000" pitchFamily="2" charset="2"/>
              <a:buChar char="l"/>
            </a:pPr>
            <a:r>
              <a:rPr lang="zh-CN" altLang="en-US" sz="1600" b="1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园区主要经济指标：</a:t>
            </a:r>
            <a:r>
              <a:rPr lang="zh-CN" altLang="en-US" sz="1600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  <a:sym typeface="Arial" panose="020B0604020202020204" pitchFamily="34" charset="0"/>
              </a:rPr>
              <a:t>年均增幅达30%左右；</a:t>
            </a:r>
            <a:r>
              <a:rPr lang="zh-CN" altLang="en-US" sz="1600">
                <a:ea typeface="仿宋" panose="02010609060101010101" pitchFamily="49" charset="-122"/>
                <a:sym typeface="Arial" panose="020B0604020202020204" pitchFamily="34" charset="0"/>
              </a:rPr>
              <a:t>Avg growth rate of 30% p.a.</a:t>
            </a:r>
          </a:p>
          <a:p>
            <a:pPr>
              <a:buSzPct val="80000"/>
              <a:buFont typeface="Wingdings" panose="05000000000000000000" pitchFamily="2" charset="2"/>
              <a:buChar char="l"/>
            </a:pPr>
            <a:r>
              <a:rPr lang="zh-CN" altLang="en-US" sz="1600" b="1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经济总量：</a:t>
            </a:r>
            <a:r>
              <a:rPr lang="zh-CN" altLang="en-US" sz="1600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  <a:sym typeface="Arial" panose="020B0604020202020204" pitchFamily="34" charset="0"/>
              </a:rPr>
              <a:t>增长160多倍；</a:t>
            </a:r>
            <a:r>
              <a:rPr lang="zh-CN" altLang="en-US" sz="1600">
                <a:ea typeface="仿宋" panose="02010609060101010101" pitchFamily="49" charset="-122"/>
                <a:sym typeface="Arial" panose="020B0604020202020204" pitchFamily="34" charset="0"/>
              </a:rPr>
              <a:t>Economic output: 160 times of increase</a:t>
            </a:r>
          </a:p>
          <a:p>
            <a:pPr>
              <a:buSzPct val="80000"/>
              <a:buFont typeface="Wingdings" panose="05000000000000000000" pitchFamily="2" charset="2"/>
              <a:buChar char="l"/>
            </a:pPr>
            <a:r>
              <a:rPr lang="zh-CN" altLang="en-US" sz="1600" b="1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累计上交各类税收：</a:t>
            </a:r>
            <a:r>
              <a:rPr lang="zh-CN" altLang="en-US" sz="1600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  <a:sym typeface="Arial" panose="020B0604020202020204" pitchFamily="34" charset="0"/>
              </a:rPr>
              <a:t>超千亿元；</a:t>
            </a:r>
            <a:r>
              <a:rPr lang="zh-CN" altLang="en-US" sz="1600">
                <a:ea typeface="仿宋" panose="02010609060101010101" pitchFamily="49" charset="-122"/>
                <a:sym typeface="Arial" panose="020B0604020202020204" pitchFamily="34" charset="0"/>
              </a:rPr>
              <a:t>Accum. tax paid: over 100 billion RMB</a:t>
            </a:r>
          </a:p>
          <a:p>
            <a:pPr>
              <a:buSzPct val="80000"/>
              <a:buFont typeface="Wingdings" panose="05000000000000000000" pitchFamily="2" charset="2"/>
              <a:buChar char="l"/>
            </a:pPr>
            <a:r>
              <a:rPr lang="zh-CN" altLang="en-US" sz="1600" b="1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  <a:sym typeface="Arial" panose="020B0604020202020204" pitchFamily="34" charset="0"/>
              </a:rPr>
              <a:t>以占苏州市3.4%的土地、7.4%的人口创造了</a:t>
            </a:r>
            <a:r>
              <a:rPr lang="zh-CN" altLang="en-US" sz="1600" b="1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15%左右</a:t>
            </a:r>
            <a:r>
              <a:rPr lang="zh-CN" altLang="en-US" sz="1600" b="1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  <a:sym typeface="Arial" panose="020B0604020202020204" pitchFamily="34" charset="0"/>
              </a:rPr>
              <a:t>的经济总量：</a:t>
            </a:r>
            <a:r>
              <a:rPr lang="zh-CN" altLang="en-US" sz="1600">
                <a:ea typeface="仿宋" panose="02010609060101010101" pitchFamily="49" charset="-122"/>
                <a:sym typeface="Arial" panose="020B0604020202020204" pitchFamily="34" charset="0"/>
              </a:rPr>
              <a:t>7.4% of population, use 3.4% of land to create 15% economic output in Suzhou</a:t>
            </a:r>
          </a:p>
          <a:p>
            <a:pPr>
              <a:buSzPct val="80000"/>
              <a:buFont typeface="Wingdings" panose="05000000000000000000" pitchFamily="2" charset="2"/>
              <a:buChar char="l"/>
            </a:pPr>
            <a:r>
              <a:rPr lang="zh-CN" altLang="en-US" sz="1600" b="1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累计引进外资项目：</a:t>
            </a:r>
            <a:r>
              <a:rPr lang="zh-CN" altLang="en-US" sz="1600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  <a:sym typeface="Arial" panose="020B0604020202020204" pitchFamily="34" charset="0"/>
              </a:rPr>
              <a:t>5029个；</a:t>
            </a:r>
            <a:r>
              <a:rPr lang="zh-CN" altLang="en-US" sz="1600">
                <a:ea typeface="仿宋" panose="02010609060101010101" pitchFamily="49" charset="-122"/>
                <a:sym typeface="Arial" panose="020B0604020202020204" pitchFamily="34" charset="0"/>
              </a:rPr>
              <a:t>Projects with introduction of foreign investment : accum. 5029</a:t>
            </a:r>
          </a:p>
          <a:p>
            <a:pPr>
              <a:buSzPct val="80000"/>
              <a:buFont typeface="Wingdings" panose="05000000000000000000" pitchFamily="2" charset="2"/>
              <a:buChar char="l"/>
            </a:pPr>
            <a:r>
              <a:rPr lang="zh-CN" altLang="en-US" sz="1600" b="1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累计实际利用外资：</a:t>
            </a:r>
            <a:r>
              <a:rPr lang="zh-CN" altLang="en-US" sz="1600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  <a:sym typeface="Arial" panose="020B0604020202020204" pitchFamily="34" charset="0"/>
              </a:rPr>
              <a:t>248亿美元；</a:t>
            </a:r>
            <a:r>
              <a:rPr lang="zh-CN" altLang="en-US" sz="1600">
                <a:ea typeface="仿宋" panose="02010609060101010101" pitchFamily="49" charset="-122"/>
                <a:sym typeface="Arial" panose="020B0604020202020204" pitchFamily="34" charset="0"/>
              </a:rPr>
              <a:t>Actual utilization of foreign capital: accum. USD 24.8 billion</a:t>
            </a:r>
          </a:p>
          <a:p>
            <a:pPr>
              <a:buSzPct val="80000"/>
              <a:buFont typeface="Wingdings" panose="05000000000000000000" pitchFamily="2" charset="2"/>
              <a:buChar char="l"/>
            </a:pPr>
            <a:r>
              <a:rPr lang="zh-CN" altLang="en-US" sz="1600" b="1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累计引进世界500强企业：</a:t>
            </a:r>
            <a:r>
              <a:rPr lang="zh-CN" altLang="en-US" sz="1600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  <a:sym typeface="Arial" panose="020B0604020202020204" pitchFamily="34" charset="0"/>
              </a:rPr>
              <a:t>91家；</a:t>
            </a:r>
            <a:r>
              <a:rPr lang="zh-CN" altLang="en-US" sz="1600">
                <a:ea typeface="仿宋" panose="02010609060101010101" pitchFamily="49" charset="-122"/>
                <a:sym typeface="Arial" panose="020B0604020202020204" pitchFamily="34" charset="0"/>
              </a:rPr>
              <a:t>No. of Fortune500 company: accum. 91</a:t>
            </a:r>
          </a:p>
          <a:p>
            <a:pPr>
              <a:buSzPct val="80000"/>
              <a:buFont typeface="Wingdings" panose="05000000000000000000" pitchFamily="2" charset="2"/>
              <a:buChar char="l"/>
            </a:pPr>
            <a:r>
              <a:rPr lang="zh-CN" altLang="en-US" sz="1600" b="1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投资上亿美元项目：</a:t>
            </a:r>
            <a:r>
              <a:rPr lang="zh-CN" altLang="en-US" sz="1600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  <a:sym typeface="Arial" panose="020B0604020202020204" pitchFamily="34" charset="0"/>
              </a:rPr>
              <a:t>近150个；</a:t>
            </a:r>
            <a:r>
              <a:rPr lang="zh-CN" altLang="en-US" sz="1600">
                <a:ea typeface="仿宋" panose="02010609060101010101" pitchFamily="49" charset="-122"/>
                <a:sym typeface="Arial" panose="020B0604020202020204" pitchFamily="34" charset="0"/>
              </a:rPr>
              <a:t>Projects with investment over USD 100 million: nearly 150</a:t>
            </a:r>
          </a:p>
          <a:p>
            <a:pPr>
              <a:buSzPct val="80000"/>
              <a:buFont typeface="Wingdings" panose="05000000000000000000" pitchFamily="2" charset="2"/>
              <a:buChar char="l"/>
            </a:pPr>
            <a:r>
              <a:rPr lang="zh-CN" altLang="en-US" sz="1600" b="1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  <a:sym typeface="Arial" panose="020B0604020202020204" pitchFamily="34" charset="0"/>
              </a:rPr>
              <a:t>97人入选国家“千人计划”：</a:t>
            </a:r>
          </a:p>
          <a:p>
            <a:pPr>
              <a:buSzPct val="80000"/>
              <a:buFont typeface="Wingdings" panose="05000000000000000000" pitchFamily="2" charset="2"/>
              <a:buNone/>
            </a:pPr>
            <a:r>
              <a:rPr lang="zh-CN" altLang="en-US" sz="1600">
                <a:ea typeface="仿宋" panose="02010609060101010101" pitchFamily="49" charset="-122"/>
                <a:sym typeface="Arial" panose="020B0604020202020204" pitchFamily="34" charset="0"/>
              </a:rPr>
              <a:t>97 experts get selected into national "Thousand Talents Program"</a:t>
            </a:r>
          </a:p>
          <a:p>
            <a:pPr>
              <a:buSzPct val="80000"/>
              <a:buFont typeface="Wingdings" panose="05000000000000000000" pitchFamily="2" charset="2"/>
              <a:buChar char="l"/>
            </a:pPr>
            <a:r>
              <a:rPr lang="zh-CN" altLang="en-US" sz="1600" b="1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吸引人才：</a:t>
            </a:r>
            <a:r>
              <a:rPr lang="zh-CN" altLang="en-US" sz="1600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  <a:sym typeface="Arial" panose="020B0604020202020204" pitchFamily="34" charset="0"/>
              </a:rPr>
              <a:t>外国专家1000余人;外籍人才6000人;海外归国人才4000余人。</a:t>
            </a:r>
            <a:r>
              <a:rPr lang="zh-CN" altLang="en-US" sz="1600">
                <a:ea typeface="仿宋" panose="02010609060101010101" pitchFamily="49" charset="-122"/>
                <a:sym typeface="Arial" panose="020B0604020202020204" pitchFamily="34" charset="0"/>
              </a:rPr>
              <a:t>Attract over 1000 foreign specialists, 6000 foreign talents, over 4000 returned talent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endParaRPr lang="zh-CN" altLang="en-US" sz="1200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0" y="4365625"/>
            <a:ext cx="39243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zh-CN" altLang="en-US" sz="1600" b="1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仿宋" panose="02010609060101010101" pitchFamily="49" charset="-122"/>
              </a:rPr>
              <a:t>   </a:t>
            </a:r>
            <a:r>
              <a:rPr lang="zh-CN" altLang="en-US" sz="2400" b="1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仿宋" panose="02010609060101010101" pitchFamily="49" charset="-122"/>
              </a:rPr>
              <a:t>   </a:t>
            </a:r>
            <a:r>
              <a:rPr lang="zh-CN" altLang="en-US" sz="2400" b="1">
                <a:solidFill>
                  <a:srgbClr val="000000"/>
                </a:solidFill>
                <a:latin typeface="仿宋" panose="02010609060101010101" pitchFamily="49" charset="-122"/>
                <a:ea typeface="黑体" panose="02010609060101010101" pitchFamily="49" charset="-122"/>
                <a:sym typeface="仿宋" panose="02010609060101010101" pitchFamily="49" charset="-122"/>
              </a:rPr>
              <a:t>苏州环保产业园</a:t>
            </a:r>
          </a:p>
          <a:p>
            <a:pPr algn="ctr">
              <a:lnSpc>
                <a:spcPct val="90000"/>
              </a:lnSpc>
            </a:pPr>
            <a:r>
              <a:rPr lang="zh-CN" altLang="en-US" b="1">
                <a:solidFill>
                  <a:srgbClr val="000000"/>
                </a:solidFill>
                <a:ea typeface="黑体" panose="02010609060101010101" pitchFamily="49" charset="-122"/>
                <a:sym typeface="仿宋" panose="02010609060101010101" pitchFamily="49" charset="-122"/>
              </a:rPr>
              <a:t>National Environmental Industrial Park in Suzhou</a:t>
            </a:r>
          </a:p>
          <a:p>
            <a:pPr algn="ctr">
              <a:lnSpc>
                <a:spcPct val="90000"/>
              </a:lnSpc>
            </a:pPr>
            <a:endParaRPr lang="zh-CN" altLang="en-US" b="1">
              <a:solidFill>
                <a:srgbClr val="000000"/>
              </a:solidFill>
              <a:ea typeface="黑体" panose="02010609060101010101" pitchFamily="49" charset="-122"/>
              <a:sym typeface="仿宋" panose="020106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US" b="1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仿宋" panose="02010609060101010101" pitchFamily="49" charset="-122"/>
              </a:rPr>
              <a:t>中国政府和新加坡政府联合投资运营</a:t>
            </a:r>
          </a:p>
          <a:p>
            <a:pPr algn="ctr">
              <a:lnSpc>
                <a:spcPct val="90000"/>
              </a:lnSpc>
            </a:pPr>
            <a:r>
              <a:rPr lang="zh-CN" altLang="en-US" sz="1600"/>
              <a:t>Co-invested and co-operated by governments of China &amp; Singapore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CN" altLang="zh-CN"/>
          </a:p>
        </p:txBody>
      </p:sp>
      <p:sp>
        <p:nvSpPr>
          <p:cNvPr id="1331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zh-CN"/>
          </a:p>
        </p:txBody>
      </p:sp>
      <p:sp>
        <p:nvSpPr>
          <p:cNvPr id="13316" name="矩形 1"/>
          <p:cNvSpPr>
            <a:spLocks noChangeArrowheads="1"/>
          </p:cNvSpPr>
          <p:nvPr/>
        </p:nvSpPr>
        <p:spPr bwMode="auto">
          <a:xfrm>
            <a:off x="-25400" y="0"/>
            <a:ext cx="9169400" cy="6858000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直接连接符 9"/>
          <p:cNvSpPr>
            <a:spLocks noChangeShapeType="1"/>
          </p:cNvSpPr>
          <p:nvPr/>
        </p:nvSpPr>
        <p:spPr bwMode="auto">
          <a:xfrm>
            <a:off x="1782763" y="3787775"/>
            <a:ext cx="0" cy="2025650"/>
          </a:xfrm>
          <a:prstGeom prst="line">
            <a:avLst/>
          </a:prstGeom>
          <a:noFill/>
          <a:ln w="6350" cap="flat" cmpd="sng">
            <a:solidFill>
              <a:srgbClr val="0070C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8" name="TextBox 7"/>
          <p:cNvSpPr>
            <a:spLocks noChangeArrowheads="1"/>
          </p:cNvSpPr>
          <p:nvPr/>
        </p:nvSpPr>
        <p:spPr bwMode="auto">
          <a:xfrm>
            <a:off x="2435225" y="3032125"/>
            <a:ext cx="61690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对未来合作的建议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400" b="1" i="1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i="1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Suggestions for future collaboration</a:t>
            </a:r>
          </a:p>
        </p:txBody>
      </p:sp>
      <p:sp>
        <p:nvSpPr>
          <p:cNvPr id="13319" name="直接连接符 3"/>
          <p:cNvSpPr>
            <a:spLocks noChangeShapeType="1"/>
          </p:cNvSpPr>
          <p:nvPr/>
        </p:nvSpPr>
        <p:spPr bwMode="auto">
          <a:xfrm>
            <a:off x="2044700" y="3073400"/>
            <a:ext cx="2625725" cy="0"/>
          </a:xfrm>
          <a:prstGeom prst="line">
            <a:avLst/>
          </a:prstGeom>
          <a:noFill/>
          <a:ln w="9525" cap="flat" cmpd="sng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3320" name="Group 8"/>
          <p:cNvGrpSpPr>
            <a:grpSpLocks/>
          </p:cNvGrpSpPr>
          <p:nvPr/>
        </p:nvGrpSpPr>
        <p:grpSpPr bwMode="auto">
          <a:xfrm>
            <a:off x="1192213" y="2646363"/>
            <a:ext cx="1190625" cy="1079500"/>
            <a:chOff x="0" y="0"/>
            <a:chExt cx="1190136" cy="1080000"/>
          </a:xfrm>
        </p:grpSpPr>
        <p:sp>
          <p:nvSpPr>
            <p:cNvPr id="13321" name="椭圆 4"/>
            <p:cNvSpPr>
              <a:spLocks/>
            </p:cNvSpPr>
            <p:nvPr/>
          </p:nvSpPr>
          <p:spPr bwMode="auto">
            <a:xfrm>
              <a:off x="51370" y="0"/>
              <a:ext cx="1080000" cy="1080000"/>
            </a:xfrm>
            <a:prstGeom prst="ellipse">
              <a:avLst/>
            </a:prstGeom>
            <a:solidFill>
              <a:srgbClr val="F2F2F2"/>
            </a:solidFill>
            <a:ln w="38100" cap="flat" cmpd="sng">
              <a:solidFill>
                <a:srgbClr val="144B9B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b="1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13322" name="图片 4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5602"/>
              <a:ext cx="1190136" cy="9776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903288"/>
            <a:ext cx="7812088" cy="77787"/>
            <a:chOff x="0" y="0"/>
            <a:chExt cx="7812360" cy="77362"/>
          </a:xfrm>
        </p:grpSpPr>
        <p:sp>
          <p:nvSpPr>
            <p:cNvPr id="14339" name="直接连接符 2"/>
            <p:cNvSpPr>
              <a:spLocks noChangeShapeType="1"/>
            </p:cNvSpPr>
            <p:nvPr/>
          </p:nvSpPr>
          <p:spPr bwMode="auto">
            <a:xfrm>
              <a:off x="0" y="0"/>
              <a:ext cx="7812360" cy="1"/>
            </a:xfrm>
            <a:prstGeom prst="line">
              <a:avLst/>
            </a:prstGeom>
            <a:noFill/>
            <a:ln w="19050" cap="flat" cmpd="sng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0" name="矩形 3"/>
            <p:cNvSpPr>
              <a:spLocks noChangeArrowheads="1"/>
            </p:cNvSpPr>
            <p:nvPr/>
          </p:nvSpPr>
          <p:spPr bwMode="auto">
            <a:xfrm>
              <a:off x="0" y="5362"/>
              <a:ext cx="2520000" cy="7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684213" y="1116013"/>
            <a:ext cx="7631112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40000"/>
              </a:spcBef>
              <a:buClr>
                <a:srgbClr val="6E815B"/>
              </a:buClr>
              <a:buFont typeface="Wingdings" panose="05000000000000000000" pitchFamily="2" charset="2"/>
              <a:buChar char="v"/>
            </a:pPr>
            <a:r>
              <a:rPr lang="en-US" altLang="zh-CN" sz="2800">
                <a:solidFill>
                  <a:srgbClr val="2E6272"/>
                </a:solidFill>
                <a:ea typeface="楷体_GB2312" charset="-122"/>
                <a:sym typeface="Arial" panose="020B0604020202020204" pitchFamily="34" charset="0"/>
              </a:rPr>
              <a:t>“一带一路”沿线国家应形成可持续发展的共识，为国际间的绿色合作提供多层次的组织保障和创新的政策支持</a:t>
            </a:r>
            <a:r>
              <a:rPr lang="zh-CN" altLang="en-US" sz="2800">
                <a:solidFill>
                  <a:srgbClr val="2E6272"/>
                </a:solidFill>
                <a:ea typeface="楷体_GB2312" charset="-122"/>
                <a:sym typeface="Arial" panose="020B0604020202020204" pitchFamily="34" charset="0"/>
              </a:rPr>
              <a:t>。</a:t>
            </a:r>
          </a:p>
          <a:p>
            <a:pPr>
              <a:lnSpc>
                <a:spcPct val="110000"/>
              </a:lnSpc>
              <a:spcBef>
                <a:spcPct val="40000"/>
              </a:spcBef>
              <a:buClr>
                <a:srgbClr val="6E815B"/>
              </a:buClr>
              <a:buFont typeface="Wingdings" panose="05000000000000000000" pitchFamily="2" charset="2"/>
              <a:buNone/>
            </a:pPr>
            <a:r>
              <a:rPr lang="zh-CN" altLang="en-US" sz="2000">
                <a:solidFill>
                  <a:srgbClr val="2E6272"/>
                </a:solidFill>
                <a:ea typeface="楷体_GB2312" charset="-122"/>
                <a:sym typeface="Arial" panose="020B0604020202020204" pitchFamily="34" charset="0"/>
              </a:rPr>
              <a:t>	</a:t>
            </a:r>
            <a:r>
              <a:rPr lang="zh-CN" altLang="en-US" sz="2000">
                <a:solidFill>
                  <a:srgbClr val="660033"/>
                </a:solidFill>
                <a:ea typeface="楷体_GB2312" charset="-122"/>
                <a:sym typeface="Arial" panose="020B0604020202020204" pitchFamily="34" charset="0"/>
              </a:rPr>
              <a:t>Consensus need to be made among countries along the "Belt &amp; Road" so as to provide multi-level organizational guarantees and innovative policy support</a:t>
            </a:r>
          </a:p>
          <a:p>
            <a:pPr>
              <a:lnSpc>
                <a:spcPct val="110000"/>
              </a:lnSpc>
              <a:spcBef>
                <a:spcPct val="40000"/>
              </a:spcBef>
              <a:buClr>
                <a:srgbClr val="6E815B"/>
              </a:buClr>
              <a:buFont typeface="Wingdings" panose="05000000000000000000" pitchFamily="2" charset="2"/>
              <a:buChar char="v"/>
            </a:pPr>
            <a:endParaRPr lang="zh-CN" altLang="en-US" sz="2000">
              <a:solidFill>
                <a:srgbClr val="660033"/>
              </a:solidFill>
              <a:ea typeface="楷体_GB2312" charset="-122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ct val="40000"/>
              </a:spcBef>
              <a:buClr>
                <a:srgbClr val="6E815B"/>
              </a:buClr>
              <a:buFont typeface="Wingdings" panose="05000000000000000000" pitchFamily="2" charset="2"/>
              <a:buNone/>
            </a:pPr>
            <a:endParaRPr lang="en-US" altLang="zh-CN" sz="2800">
              <a:solidFill>
                <a:srgbClr val="2E6272"/>
              </a:solidFill>
              <a:ea typeface="楷体_GB2312" charset="-122"/>
              <a:sym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6E815B"/>
              </a:buClr>
              <a:buFont typeface="Wingdings" panose="05000000000000000000" pitchFamily="2" charset="2"/>
              <a:buChar char="v"/>
            </a:pPr>
            <a:endParaRPr lang="zh-CN" altLang="en-US"/>
          </a:p>
        </p:txBody>
      </p:sp>
      <p:sp>
        <p:nvSpPr>
          <p:cNvPr id="14342" name="直接连接符 9"/>
          <p:cNvSpPr>
            <a:spLocks noChangeShapeType="1"/>
          </p:cNvSpPr>
          <p:nvPr/>
        </p:nvSpPr>
        <p:spPr bwMode="auto">
          <a:xfrm>
            <a:off x="1619250" y="3933825"/>
            <a:ext cx="1588" cy="1944688"/>
          </a:xfrm>
          <a:prstGeom prst="line">
            <a:avLst/>
          </a:prstGeom>
          <a:noFill/>
          <a:ln w="6350" cap="flat" cmpd="sng">
            <a:solidFill>
              <a:srgbClr val="0070C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3" name="矩形 5"/>
          <p:cNvSpPr>
            <a:spLocks noChangeArrowheads="1"/>
          </p:cNvSpPr>
          <p:nvPr/>
        </p:nvSpPr>
        <p:spPr bwMode="auto">
          <a:xfrm>
            <a:off x="1765300" y="3933825"/>
            <a:ext cx="62642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2000">
                <a:solidFill>
                  <a:srgbClr val="00AAE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项目审批   </a:t>
            </a:r>
            <a:r>
              <a:rPr lang="zh-CN" altLang="en-US" sz="1800">
                <a:solidFill>
                  <a:srgbClr val="00AAE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</a:t>
            </a:r>
            <a:r>
              <a:rPr lang="zh-CN" altLang="en-US" sz="180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project approval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2000">
                <a:solidFill>
                  <a:srgbClr val="00AAE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财政税收           </a:t>
            </a:r>
            <a:r>
              <a:rPr lang="zh-CN" altLang="en-US" sz="180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fiscal and tax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2000">
                <a:solidFill>
                  <a:srgbClr val="00AAE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金融债券  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</a:t>
            </a:r>
            <a:r>
              <a:rPr lang="zh-CN" altLang="en-US" sz="180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financial bond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2000">
                <a:solidFill>
                  <a:srgbClr val="00AAE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外事管理           </a:t>
            </a:r>
            <a:r>
              <a:rPr lang="zh-CN" altLang="en-US" sz="180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foreign affairs administration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2000">
                <a:solidFill>
                  <a:srgbClr val="00AAE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海关监管           </a:t>
            </a:r>
            <a:r>
              <a:rPr lang="zh-CN" altLang="en-US" sz="180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customs control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2000">
                <a:solidFill>
                  <a:srgbClr val="00AAE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合作区域扩大    </a:t>
            </a:r>
            <a:r>
              <a:rPr lang="zh-CN" altLang="en-US" sz="180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expand the cooperative region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987675" y="2492375"/>
            <a:ext cx="34575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4800">
                <a:solidFill>
                  <a:schemeClr val="accent1"/>
                </a:solidFill>
                <a:ea typeface="微软雅黑" panose="020B0503020204020204" pitchFamily="34" charset="-122"/>
              </a:rPr>
              <a:t> 谢谢各位！</a:t>
            </a:r>
          </a:p>
          <a:p>
            <a:pPr algn="ctr"/>
            <a:r>
              <a:rPr lang="zh-CN" altLang="en-US" sz="4800">
                <a:solidFill>
                  <a:schemeClr val="accent1"/>
                </a:solidFill>
                <a:ea typeface="微软雅黑" panose="020B0503020204020204" pitchFamily="34" charset="-122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903288"/>
            <a:ext cx="7812088" cy="77787"/>
            <a:chOff x="0" y="0"/>
            <a:chExt cx="7812360" cy="77362"/>
          </a:xfrm>
        </p:grpSpPr>
        <p:sp>
          <p:nvSpPr>
            <p:cNvPr id="4099" name="直接连接符 2"/>
            <p:cNvSpPr>
              <a:spLocks noChangeShapeType="1"/>
            </p:cNvSpPr>
            <p:nvPr/>
          </p:nvSpPr>
          <p:spPr bwMode="auto">
            <a:xfrm>
              <a:off x="0" y="0"/>
              <a:ext cx="7812360" cy="1"/>
            </a:xfrm>
            <a:prstGeom prst="line">
              <a:avLst/>
            </a:prstGeom>
            <a:noFill/>
            <a:ln w="19050" cap="flat" cmpd="sng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0" name="矩形 3"/>
            <p:cNvSpPr>
              <a:spLocks noChangeArrowheads="1"/>
            </p:cNvSpPr>
            <p:nvPr/>
          </p:nvSpPr>
          <p:spPr bwMode="auto">
            <a:xfrm>
              <a:off x="0" y="5362"/>
              <a:ext cx="2520000" cy="7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4101" name="AutoShape 47"/>
          <p:cNvSpPr>
            <a:spLocks noChangeArrowheads="1"/>
          </p:cNvSpPr>
          <p:nvPr/>
        </p:nvSpPr>
        <p:spPr bwMode="auto">
          <a:xfrm>
            <a:off x="1528763" y="1711325"/>
            <a:ext cx="5927725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7AE26"/>
              </a:gs>
              <a:gs pos="50000">
                <a:srgbClr val="E3EED1"/>
              </a:gs>
              <a:gs pos="100000">
                <a:srgbClr val="77AE26"/>
              </a:gs>
            </a:gsLst>
            <a:lin ang="5400000" scaled="1"/>
          </a:gradFill>
          <a:ln w="12700" cmpd="sng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b="1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102" name="AutoShape 48"/>
          <p:cNvSpPr>
            <a:spLocks noChangeArrowheads="1"/>
          </p:cNvSpPr>
          <p:nvPr/>
        </p:nvSpPr>
        <p:spPr bwMode="auto">
          <a:xfrm>
            <a:off x="1147763" y="1592263"/>
            <a:ext cx="685800" cy="685800"/>
          </a:xfrm>
          <a:prstGeom prst="diamond">
            <a:avLst/>
          </a:prstGeom>
          <a:solidFill>
            <a:srgbClr val="77AE26"/>
          </a:solidFill>
          <a:ln w="25400" cmpd="sng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b="1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103" name="Text Box 49"/>
          <p:cNvSpPr>
            <a:spLocks noChangeArrowheads="1"/>
          </p:cNvSpPr>
          <p:nvPr/>
        </p:nvSpPr>
        <p:spPr bwMode="auto">
          <a:xfrm>
            <a:off x="1849438" y="1689100"/>
            <a:ext cx="555148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125000"/>
              </a:lnSpc>
            </a:pPr>
            <a:r>
              <a:rPr lang="en-US" altLang="zh-CN" sz="2000" b="1">
                <a:solidFill>
                  <a:srgbClr val="000000"/>
                </a:solidFill>
              </a:rPr>
              <a:t>中国在“绿色丝绸之路”中必将发挥重要作用</a:t>
            </a:r>
          </a:p>
          <a:p>
            <a:pPr eaLnBrk="0" hangingPunct="0">
              <a:lnSpc>
                <a:spcPct val="125000"/>
              </a:lnSpc>
            </a:pPr>
            <a:r>
              <a:rPr lang="en-US" altLang="zh-CN" b="1" i="1">
                <a:solidFill>
                  <a:srgbClr val="660033"/>
                </a:solidFill>
              </a:rPr>
              <a:t>China </a:t>
            </a:r>
            <a:r>
              <a:rPr lang="zh-CN" altLang="en-US" b="1" i="1">
                <a:solidFill>
                  <a:srgbClr val="660033"/>
                </a:solidFill>
              </a:rPr>
              <a:t>is poised to </a:t>
            </a:r>
            <a:r>
              <a:rPr lang="en-US" altLang="zh-CN" b="1" i="1">
                <a:solidFill>
                  <a:srgbClr val="660033"/>
                </a:solidFill>
              </a:rPr>
              <a:t>make significant impact on green actions of the Belt &amp; Road Initiative</a:t>
            </a:r>
          </a:p>
        </p:txBody>
      </p:sp>
      <p:sp>
        <p:nvSpPr>
          <p:cNvPr id="4104" name="Text Box 50"/>
          <p:cNvSpPr>
            <a:spLocks noChangeArrowheads="1"/>
          </p:cNvSpPr>
          <p:nvPr/>
        </p:nvSpPr>
        <p:spPr bwMode="auto">
          <a:xfrm>
            <a:off x="1301750" y="16906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zh-CN" sz="2400" b="1">
                <a:solidFill>
                  <a:srgbClr val="FFFFFF"/>
                </a:solidFill>
              </a:rPr>
              <a:t>1</a:t>
            </a:r>
            <a:endParaRPr lang="zh-CN" altLang="en-US"/>
          </a:p>
        </p:txBody>
      </p:sp>
      <p:sp>
        <p:nvSpPr>
          <p:cNvPr id="4105" name="AutoShape 52"/>
          <p:cNvSpPr>
            <a:spLocks noChangeArrowheads="1"/>
          </p:cNvSpPr>
          <p:nvPr/>
        </p:nvSpPr>
        <p:spPr bwMode="auto">
          <a:xfrm>
            <a:off x="1528763" y="3101975"/>
            <a:ext cx="5927725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984C9"/>
              </a:gs>
              <a:gs pos="50000">
                <a:srgbClr val="D5E5F4"/>
              </a:gs>
              <a:gs pos="100000">
                <a:srgbClr val="3984C9"/>
              </a:gs>
            </a:gsLst>
            <a:lin ang="5400000" scaled="1"/>
          </a:gradFill>
          <a:ln w="12700" cmpd="sng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b="1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106" name="AutoShape 53"/>
          <p:cNvSpPr>
            <a:spLocks noChangeArrowheads="1"/>
          </p:cNvSpPr>
          <p:nvPr/>
        </p:nvSpPr>
        <p:spPr bwMode="auto">
          <a:xfrm>
            <a:off x="1147763" y="2982913"/>
            <a:ext cx="685800" cy="685800"/>
          </a:xfrm>
          <a:prstGeom prst="diamond">
            <a:avLst/>
          </a:prstGeom>
          <a:solidFill>
            <a:srgbClr val="3984C9"/>
          </a:solidFill>
          <a:ln w="25400" cmpd="sng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b="1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107" name="Text Box 54"/>
          <p:cNvSpPr>
            <a:spLocks noChangeArrowheads="1"/>
          </p:cNvSpPr>
          <p:nvPr/>
        </p:nvSpPr>
        <p:spPr bwMode="auto">
          <a:xfrm>
            <a:off x="1765300" y="3070225"/>
            <a:ext cx="569595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130000"/>
              </a:lnSpc>
            </a:pPr>
            <a:r>
              <a:rPr lang="zh-CN" altLang="en-US" sz="2000" b="1">
                <a:solidFill>
                  <a:schemeClr val="tx2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zh-CN" altLang="en-US" sz="2000" b="1">
                <a:latin typeface="Calibri" panose="020F0502020204030204" pitchFamily="34" charset="0"/>
                <a:sym typeface="Calibri" panose="020F0502020204030204" pitchFamily="34" charset="0"/>
              </a:rPr>
              <a:t> 探索"绿色合作"的突破点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b="1">
                <a:solidFill>
                  <a:srgbClr val="660033"/>
                </a:solidFill>
                <a:sym typeface="Calibri" panose="020F0502020204030204" pitchFamily="34" charset="0"/>
              </a:rPr>
              <a:t> </a:t>
            </a:r>
            <a:r>
              <a:rPr lang="zh-CN" altLang="en-US" b="1" i="1">
                <a:solidFill>
                  <a:srgbClr val="660033"/>
                </a:solidFill>
                <a:sym typeface="Calibri" panose="020F0502020204030204" pitchFamily="34" charset="0"/>
              </a:rPr>
              <a:t> To explore the spearhead of "green cooperation"</a:t>
            </a:r>
          </a:p>
        </p:txBody>
      </p:sp>
      <p:sp>
        <p:nvSpPr>
          <p:cNvPr id="4108" name="Text Box 55"/>
          <p:cNvSpPr>
            <a:spLocks noChangeArrowheads="1"/>
          </p:cNvSpPr>
          <p:nvPr/>
        </p:nvSpPr>
        <p:spPr bwMode="auto">
          <a:xfrm>
            <a:off x="1301750" y="30813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zh-CN" sz="2400" b="1">
                <a:solidFill>
                  <a:srgbClr val="FFFFFF"/>
                </a:solidFill>
              </a:rPr>
              <a:t>2</a:t>
            </a:r>
            <a:endParaRPr lang="zh-CN" altLang="en-US"/>
          </a:p>
        </p:txBody>
      </p:sp>
      <p:sp>
        <p:nvSpPr>
          <p:cNvPr id="4109" name="AutoShape 57"/>
          <p:cNvSpPr>
            <a:spLocks noChangeArrowheads="1"/>
          </p:cNvSpPr>
          <p:nvPr/>
        </p:nvSpPr>
        <p:spPr bwMode="auto">
          <a:xfrm>
            <a:off x="1489075" y="4203700"/>
            <a:ext cx="5927725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E815B"/>
              </a:gs>
              <a:gs pos="50000">
                <a:srgbClr val="E1E5DD"/>
              </a:gs>
              <a:gs pos="100000">
                <a:srgbClr val="6E815B"/>
              </a:gs>
            </a:gsLst>
            <a:lin ang="5400000" scaled="1"/>
          </a:gradFill>
          <a:ln w="12700" cmpd="sng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b="1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110" name="AutoShape 58"/>
          <p:cNvSpPr>
            <a:spLocks noChangeArrowheads="1"/>
          </p:cNvSpPr>
          <p:nvPr/>
        </p:nvSpPr>
        <p:spPr bwMode="auto">
          <a:xfrm>
            <a:off x="1147763" y="4086225"/>
            <a:ext cx="685800" cy="685800"/>
          </a:xfrm>
          <a:prstGeom prst="diamond">
            <a:avLst/>
          </a:prstGeom>
          <a:solidFill>
            <a:srgbClr val="6E815B"/>
          </a:solidFill>
          <a:ln w="25400" cmpd="sng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b="1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111" name="Text Box 59"/>
          <p:cNvSpPr>
            <a:spLocks noChangeArrowheads="1"/>
          </p:cNvSpPr>
          <p:nvPr/>
        </p:nvSpPr>
        <p:spPr bwMode="auto">
          <a:xfrm>
            <a:off x="1901825" y="4273550"/>
            <a:ext cx="612775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75000"/>
              </a:lnSpc>
            </a:pPr>
            <a:r>
              <a:rPr lang="en-US" altLang="zh-CN" sz="2000" b="1">
                <a:solidFill>
                  <a:srgbClr val="000000"/>
                </a:solidFill>
              </a:rPr>
              <a:t>对未来</a:t>
            </a:r>
            <a:r>
              <a:rPr lang="en-US" altLang="zh-CN" sz="2000" b="1">
                <a:solidFill>
                  <a:srgbClr val="000000"/>
                </a:solidFill>
                <a:sym typeface="Arial" panose="020B0604020202020204" pitchFamily="34" charset="0"/>
              </a:rPr>
              <a:t>区域</a:t>
            </a:r>
            <a:r>
              <a:rPr lang="en-US" altLang="zh-CN" sz="2000" b="1">
                <a:solidFill>
                  <a:srgbClr val="000000"/>
                </a:solidFill>
              </a:rPr>
              <a:t>合作的建议</a:t>
            </a:r>
          </a:p>
          <a:p>
            <a:pPr eaLnBrk="0" hangingPunct="0">
              <a:lnSpc>
                <a:spcPct val="75000"/>
              </a:lnSpc>
            </a:pPr>
            <a:endParaRPr lang="en-US" altLang="zh-CN" sz="2000" b="1">
              <a:solidFill>
                <a:srgbClr val="000000"/>
              </a:solidFill>
            </a:endParaRPr>
          </a:p>
          <a:p>
            <a:pPr eaLnBrk="0" hangingPunct="0">
              <a:lnSpc>
                <a:spcPct val="75000"/>
              </a:lnSpc>
            </a:pPr>
            <a:r>
              <a:rPr lang="zh-CN" altLang="en-US" b="1" i="1">
                <a:solidFill>
                  <a:srgbClr val="660033"/>
                </a:solidFill>
              </a:rPr>
              <a:t>Suggestions for regional cooperation in future</a:t>
            </a:r>
          </a:p>
        </p:txBody>
      </p:sp>
      <p:sp>
        <p:nvSpPr>
          <p:cNvPr id="4112" name="Text Box 60"/>
          <p:cNvSpPr>
            <a:spLocks noChangeArrowheads="1"/>
          </p:cNvSpPr>
          <p:nvPr/>
        </p:nvSpPr>
        <p:spPr bwMode="auto">
          <a:xfrm>
            <a:off x="1301750" y="418465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zh-CN" sz="2400" b="1">
                <a:solidFill>
                  <a:srgbClr val="FFFFFF"/>
                </a:solidFill>
              </a:rPr>
              <a:t>3</a:t>
            </a:r>
            <a:endParaRPr lang="zh-CN" altLang="en-US"/>
          </a:p>
        </p:txBody>
      </p:sp>
      <p:sp>
        <p:nvSpPr>
          <p:cNvPr id="4113" name="Text Box 65"/>
          <p:cNvSpPr>
            <a:spLocks noChangeArrowheads="1"/>
          </p:cNvSpPr>
          <p:nvPr/>
        </p:nvSpPr>
        <p:spPr bwMode="auto">
          <a:xfrm>
            <a:off x="1301750" y="47148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zh-CN" sz="2400" b="1">
                <a:solidFill>
                  <a:srgbClr val="FFFFFF"/>
                </a:solidFill>
              </a:rPr>
              <a:t>4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CN" altLang="zh-CN"/>
          </a:p>
        </p:txBody>
      </p:sp>
      <p:sp>
        <p:nvSpPr>
          <p:cNvPr id="51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zh-CN"/>
          </a:p>
        </p:txBody>
      </p:sp>
      <p:sp>
        <p:nvSpPr>
          <p:cNvPr id="5124" name="矩形 1"/>
          <p:cNvSpPr>
            <a:spLocks noChangeArrowheads="1"/>
          </p:cNvSpPr>
          <p:nvPr/>
        </p:nvSpPr>
        <p:spPr bwMode="auto">
          <a:xfrm>
            <a:off x="-25400" y="0"/>
            <a:ext cx="9169400" cy="6858000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25" name="直接连接符 9"/>
          <p:cNvSpPr>
            <a:spLocks noChangeShapeType="1"/>
          </p:cNvSpPr>
          <p:nvPr/>
        </p:nvSpPr>
        <p:spPr bwMode="auto">
          <a:xfrm>
            <a:off x="1782763" y="3787775"/>
            <a:ext cx="0" cy="2025650"/>
          </a:xfrm>
          <a:prstGeom prst="line">
            <a:avLst/>
          </a:prstGeom>
          <a:noFill/>
          <a:ln w="6350" cap="flat" cmpd="sng">
            <a:solidFill>
              <a:srgbClr val="0070C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6" name="TextBox 7"/>
          <p:cNvSpPr>
            <a:spLocks noChangeArrowheads="1"/>
          </p:cNvSpPr>
          <p:nvPr/>
        </p:nvSpPr>
        <p:spPr bwMode="auto">
          <a:xfrm>
            <a:off x="2435225" y="3103563"/>
            <a:ext cx="6099175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chemeClr val="tx2"/>
                </a:solidFill>
                <a:ea typeface="微软雅黑" panose="020B0503020204020204" pitchFamily="34" charset="-122"/>
              </a:rPr>
              <a:t>中国必将发挥重要作用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 i="1">
                <a:solidFill>
                  <a:srgbClr val="660033"/>
                </a:solidFill>
              </a:rPr>
              <a:t>China </a:t>
            </a:r>
            <a:r>
              <a:rPr lang="zh-CN" altLang="en-US" sz="2400" b="1" i="1">
                <a:solidFill>
                  <a:srgbClr val="660033"/>
                </a:solidFill>
              </a:rPr>
              <a:t>is poised to </a:t>
            </a:r>
            <a:r>
              <a:rPr lang="en-US" altLang="zh-CN" sz="2400" b="1" i="1">
                <a:solidFill>
                  <a:srgbClr val="660033"/>
                </a:solidFill>
              </a:rPr>
              <a:t>make significant impact on green actions of the Belt &amp; Road Initiative</a:t>
            </a:r>
          </a:p>
        </p:txBody>
      </p:sp>
      <p:sp>
        <p:nvSpPr>
          <p:cNvPr id="5127" name="直接连接符 3"/>
          <p:cNvSpPr>
            <a:spLocks noChangeShapeType="1"/>
          </p:cNvSpPr>
          <p:nvPr/>
        </p:nvSpPr>
        <p:spPr bwMode="auto">
          <a:xfrm>
            <a:off x="2044700" y="3073400"/>
            <a:ext cx="2625725" cy="0"/>
          </a:xfrm>
          <a:prstGeom prst="line">
            <a:avLst/>
          </a:prstGeom>
          <a:noFill/>
          <a:ln w="9525" cap="flat" cmpd="sng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1192213" y="2646363"/>
            <a:ext cx="1190625" cy="1079500"/>
            <a:chOff x="0" y="0"/>
            <a:chExt cx="1190136" cy="1080000"/>
          </a:xfrm>
        </p:grpSpPr>
        <p:sp>
          <p:nvSpPr>
            <p:cNvPr id="5129" name="椭圆 4"/>
            <p:cNvSpPr>
              <a:spLocks/>
            </p:cNvSpPr>
            <p:nvPr/>
          </p:nvSpPr>
          <p:spPr bwMode="auto">
            <a:xfrm>
              <a:off x="51370" y="0"/>
              <a:ext cx="1080000" cy="1080000"/>
            </a:xfrm>
            <a:prstGeom prst="ellipse">
              <a:avLst/>
            </a:prstGeom>
            <a:solidFill>
              <a:srgbClr val="F2F2F2"/>
            </a:solidFill>
            <a:ln w="38100" cap="flat" cmpd="sng">
              <a:solidFill>
                <a:srgbClr val="144B9B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b="1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5130" name="图片 4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5602"/>
              <a:ext cx="1190136" cy="9776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903288"/>
            <a:ext cx="7812088" cy="77787"/>
            <a:chOff x="0" y="0"/>
            <a:chExt cx="7812360" cy="77362"/>
          </a:xfrm>
        </p:grpSpPr>
        <p:sp>
          <p:nvSpPr>
            <p:cNvPr id="6147" name="直接连接符 2"/>
            <p:cNvSpPr>
              <a:spLocks noChangeShapeType="1"/>
            </p:cNvSpPr>
            <p:nvPr/>
          </p:nvSpPr>
          <p:spPr bwMode="auto">
            <a:xfrm>
              <a:off x="0" y="0"/>
              <a:ext cx="7812360" cy="1"/>
            </a:xfrm>
            <a:prstGeom prst="line">
              <a:avLst/>
            </a:prstGeom>
            <a:noFill/>
            <a:ln w="19050" cap="flat" cmpd="sng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8" name="矩形 3"/>
            <p:cNvSpPr>
              <a:spLocks noChangeArrowheads="1"/>
            </p:cNvSpPr>
            <p:nvPr/>
          </p:nvSpPr>
          <p:spPr bwMode="auto">
            <a:xfrm>
              <a:off x="0" y="5362"/>
              <a:ext cx="2520000" cy="7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396875" y="695325"/>
            <a:ext cx="8208963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40000"/>
              </a:spcBef>
              <a:buClr>
                <a:srgbClr val="6E815B"/>
              </a:buClr>
              <a:buSzPct val="80000"/>
              <a:buFont typeface="Wingdings" panose="05000000000000000000" pitchFamily="2" charset="2"/>
              <a:buBlip>
                <a:blip r:embed="rId3"/>
              </a:buBlip>
            </a:pPr>
            <a:endParaRPr lang="en-US" altLang="zh-CN" sz="2800">
              <a:solidFill>
                <a:srgbClr val="2E6272"/>
              </a:solidFill>
              <a:ea typeface="楷体_GB2312" charset="-122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ct val="40000"/>
              </a:spcBef>
              <a:buClr>
                <a:srgbClr val="6E815B"/>
              </a:buClr>
              <a:buSzPct val="80000"/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zh-CN" sz="2400">
                <a:solidFill>
                  <a:srgbClr val="2E6272"/>
                </a:solidFill>
                <a:ea typeface="楷体_GB2312" charset="-122"/>
                <a:sym typeface="Arial" panose="020B0604020202020204" pitchFamily="34" charset="0"/>
              </a:rPr>
              <a:t>中国应成为理念输出国。</a:t>
            </a:r>
          </a:p>
          <a:p>
            <a:pPr>
              <a:lnSpc>
                <a:spcPct val="110000"/>
              </a:lnSpc>
              <a:spcBef>
                <a:spcPct val="40000"/>
              </a:spcBef>
              <a:buClr>
                <a:srgbClr val="6E815B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000">
                <a:solidFill>
                  <a:srgbClr val="660033"/>
                </a:solidFill>
                <a:ea typeface="楷体_GB2312" charset="-122"/>
                <a:sym typeface="Arial" panose="020B0604020202020204" pitchFamily="34" charset="0"/>
              </a:rPr>
              <a:t>	China should be an idea exporter</a:t>
            </a:r>
          </a:p>
          <a:p>
            <a:pPr>
              <a:lnSpc>
                <a:spcPct val="110000"/>
              </a:lnSpc>
              <a:spcBef>
                <a:spcPct val="40000"/>
              </a:spcBef>
              <a:buClr>
                <a:srgbClr val="6E815B"/>
              </a:buClr>
              <a:buSzPct val="80000"/>
              <a:buFont typeface="Wingdings" panose="05000000000000000000" pitchFamily="2" charset="2"/>
              <a:buBlip>
                <a:blip r:embed="rId3"/>
              </a:buBlip>
            </a:pPr>
            <a:r>
              <a:rPr lang="zh-CN" altLang="en-US" sz="2400">
                <a:solidFill>
                  <a:srgbClr val="2E6272"/>
                </a:solidFill>
                <a:ea typeface="楷体_GB2312" charset="-122"/>
                <a:sym typeface="Arial" panose="020B0604020202020204" pitchFamily="34" charset="0"/>
              </a:rPr>
              <a:t>中国</a:t>
            </a:r>
            <a:r>
              <a:rPr lang="en-US" altLang="zh-CN" sz="2400">
                <a:solidFill>
                  <a:srgbClr val="2E6272"/>
                </a:solidFill>
                <a:ea typeface="楷体_GB2312" charset="-122"/>
                <a:sym typeface="Arial" panose="020B0604020202020204" pitchFamily="34" charset="0"/>
              </a:rPr>
              <a:t>对于经济发展与环境的关系认识和体会更为深刻</a:t>
            </a:r>
            <a:r>
              <a:rPr lang="zh-CN" altLang="en-US" sz="2800">
                <a:solidFill>
                  <a:srgbClr val="2E6272"/>
                </a:solidFill>
                <a:ea typeface="楷体_GB2312" charset="-122"/>
                <a:sym typeface="Arial" panose="020B0604020202020204" pitchFamily="34" charset="0"/>
              </a:rPr>
              <a:t>。</a:t>
            </a:r>
          </a:p>
          <a:p>
            <a:pPr>
              <a:lnSpc>
                <a:spcPct val="110000"/>
              </a:lnSpc>
              <a:spcBef>
                <a:spcPct val="40000"/>
              </a:spcBef>
              <a:buClr>
                <a:srgbClr val="6E815B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800">
                <a:solidFill>
                  <a:srgbClr val="660033"/>
                </a:solidFill>
                <a:ea typeface="楷体_GB2312" charset="-122"/>
                <a:sym typeface="Arial" panose="020B0604020202020204" pitchFamily="34" charset="0"/>
              </a:rPr>
              <a:t>	</a:t>
            </a:r>
            <a:r>
              <a:rPr lang="zh-CN" altLang="en-US" sz="2000">
                <a:solidFill>
                  <a:srgbClr val="660033"/>
                </a:solidFill>
                <a:ea typeface="楷体_GB2312" charset="-122"/>
                <a:sym typeface="Arial" panose="020B0604020202020204" pitchFamily="34" charset="0"/>
              </a:rPr>
              <a:t>Knowing from what it has been through, China has deeper understanding on balance between economic growth and environment.</a:t>
            </a:r>
          </a:p>
          <a:p>
            <a:pPr>
              <a:lnSpc>
                <a:spcPct val="110000"/>
              </a:lnSpc>
              <a:spcBef>
                <a:spcPct val="40000"/>
              </a:spcBef>
              <a:buClr>
                <a:srgbClr val="6E815B"/>
              </a:buClr>
              <a:buSzPct val="80000"/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zh-CN" sz="2400">
                <a:solidFill>
                  <a:srgbClr val="2E6272"/>
                </a:solidFill>
                <a:ea typeface="楷体_GB2312" charset="-122"/>
                <a:sym typeface="Arial" panose="020B0604020202020204" pitchFamily="34" charset="0"/>
              </a:rPr>
              <a:t>中国节能环保产业已积累较大的优势</a:t>
            </a:r>
            <a:r>
              <a:rPr lang="zh-CN" altLang="en-US" sz="2400">
                <a:solidFill>
                  <a:srgbClr val="2E6272"/>
                </a:solidFill>
                <a:ea typeface="楷体_GB2312" charset="-122"/>
                <a:sym typeface="Arial" panose="020B0604020202020204" pitchFamily="34" charset="0"/>
              </a:rPr>
              <a:t>。</a:t>
            </a:r>
          </a:p>
          <a:p>
            <a:pPr>
              <a:lnSpc>
                <a:spcPct val="110000"/>
              </a:lnSpc>
              <a:spcBef>
                <a:spcPct val="40000"/>
              </a:spcBef>
              <a:buClr>
                <a:srgbClr val="6E815B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800">
                <a:solidFill>
                  <a:srgbClr val="660033"/>
                </a:solidFill>
                <a:ea typeface="楷体_GB2312" charset="-122"/>
                <a:sym typeface="Arial" panose="020B0604020202020204" pitchFamily="34" charset="0"/>
              </a:rPr>
              <a:t>	</a:t>
            </a:r>
            <a:r>
              <a:rPr lang="zh-CN" altLang="en-US" sz="2000">
                <a:solidFill>
                  <a:srgbClr val="660033"/>
                </a:solidFill>
                <a:ea typeface="楷体_GB2312" charset="-122"/>
                <a:sym typeface="Arial" panose="020B0604020202020204" pitchFamily="34" charset="0"/>
              </a:rPr>
              <a:t>Long-accumulated advantages has been gaining in energy-saving and environmental protection industry in China</a:t>
            </a:r>
          </a:p>
          <a:p>
            <a:pPr>
              <a:lnSpc>
                <a:spcPct val="110000"/>
              </a:lnSpc>
              <a:spcBef>
                <a:spcPct val="40000"/>
              </a:spcBef>
              <a:buClr>
                <a:srgbClr val="6E815B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800">
                <a:solidFill>
                  <a:srgbClr val="2E6272"/>
                </a:solidFill>
                <a:ea typeface="楷体_GB2312" charset="-122"/>
                <a:sym typeface="Arial" panose="020B0604020202020204" pitchFamily="34" charset="0"/>
              </a:rPr>
              <a:t>	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6E815B"/>
              </a:buClr>
              <a:buFont typeface="Wingdings" panose="05000000000000000000" pitchFamily="2" charset="2"/>
              <a:buChar char="v"/>
            </a:pPr>
            <a:endParaRPr lang="zh-CN" altLang="en-US"/>
          </a:p>
        </p:txBody>
      </p:sp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179388" y="261938"/>
            <a:ext cx="82089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30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rPr>
              <a:t> 中国在“绿色丝绸之路”中必将发挥重要作用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32"/>
          <p:cNvSpPr>
            <a:spLocks noChangeArrowheads="1"/>
          </p:cNvSpPr>
          <p:nvPr/>
        </p:nvSpPr>
        <p:spPr bwMode="auto">
          <a:xfrm>
            <a:off x="215900" y="360363"/>
            <a:ext cx="4870450" cy="5794375"/>
          </a:xfrm>
          <a:prstGeom prst="rect">
            <a:avLst/>
          </a:prstGeom>
          <a:solidFill>
            <a:srgbClr val="E1EF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 b="1" i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71" name="图片 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2889250"/>
            <a:ext cx="4589463" cy="2986088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文本框 2"/>
          <p:cNvSpPr>
            <a:spLocks noChangeArrowheads="1"/>
          </p:cNvSpPr>
          <p:nvPr/>
        </p:nvSpPr>
        <p:spPr bwMode="auto">
          <a:xfrm>
            <a:off x="1927225" y="3265488"/>
            <a:ext cx="24749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冬青黑体简体中文 W3" pitchFamily="2" charset="-122"/>
            </a:endParaRPr>
          </a:p>
        </p:txBody>
      </p:sp>
      <p:sp>
        <p:nvSpPr>
          <p:cNvPr id="7173" name="文本框 8"/>
          <p:cNvSpPr>
            <a:spLocks noChangeArrowheads="1"/>
          </p:cNvSpPr>
          <p:nvPr/>
        </p:nvSpPr>
        <p:spPr bwMode="auto">
          <a:xfrm>
            <a:off x="250825" y="657225"/>
            <a:ext cx="482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党的十八大报告明确提出，把生态文明建设放在突出地位，努力建设</a:t>
            </a:r>
            <a:r>
              <a:rPr lang="zh-CN" altLang="zh-CN" sz="2000" b="1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“美丽中国”</a:t>
            </a:r>
            <a:r>
              <a:rPr lang="zh-CN" altLang="zh-CN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280025" y="279400"/>
            <a:ext cx="3613150" cy="5792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在探索人与自然和谐共存、经济发展和环境保护协调发展的背景下，中国率先提出</a:t>
            </a:r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“生态文明；</a:t>
            </a:r>
          </a:p>
          <a:p>
            <a:pPr>
              <a:buSzPct val="100000"/>
              <a:buFont typeface="Wingdings" panose="05000000000000000000" pitchFamily="2" charset="2"/>
              <a:buNone/>
            </a:pPr>
            <a:r>
              <a:rPr lang="zh-CN" altLang="en-US" u="sng">
                <a:ea typeface="微软雅黑" panose="020B0503020204020204" pitchFamily="34" charset="-122"/>
              </a:rPr>
              <a:t>China took the lead to propose the concept of </a:t>
            </a:r>
            <a:r>
              <a:rPr lang="zh-CN" altLang="en-US" u="sng">
                <a:solidFill>
                  <a:schemeClr val="accent1"/>
                </a:solidFill>
                <a:ea typeface="微软雅黑" panose="020B0503020204020204" pitchFamily="34" charset="-122"/>
              </a:rPr>
              <a:t>"ecological civilization"</a:t>
            </a:r>
            <a:r>
              <a:rPr lang="zh-CN" altLang="en-US" b="1" u="sng">
                <a:ea typeface="微软雅黑" panose="020B0503020204020204" pitchFamily="34" charset="-122"/>
              </a:rPr>
              <a:t/>
            </a:r>
            <a:br>
              <a:rPr lang="zh-CN" altLang="en-US" b="1" u="sng">
                <a:ea typeface="微软雅黑" panose="020B0503020204020204" pitchFamily="34" charset="-122"/>
              </a:rPr>
            </a:br>
            <a:endParaRPr lang="zh-CN" altLang="en-US" b="1" u="sng">
              <a:ea typeface="微软雅黑" panose="020B0503020204020204" pitchFamily="34" charset="-122"/>
            </a:endParaRP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这一思路，是</a:t>
            </a:r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发展理念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发展道路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发展模式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的进步；</a:t>
            </a:r>
            <a:b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>
                <a:ea typeface="楷体" panose="02010609060101010101" pitchFamily="49" charset="-122"/>
              </a:rPr>
              <a:t>An upgrade of development in </a:t>
            </a:r>
            <a:r>
              <a:rPr lang="zh-CN" altLang="en-US">
                <a:solidFill>
                  <a:schemeClr val="accent1"/>
                </a:solidFill>
                <a:ea typeface="楷体" panose="02010609060101010101" pitchFamily="49" charset="-122"/>
              </a:rPr>
              <a:t>concept, path and models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endParaRPr lang="zh-CN" altLang="en-US" b="1">
              <a:ea typeface="楷体" panose="02010609060101010101" pitchFamily="49" charset="-122"/>
            </a:endParaRP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生态文明的理念不仅指导了“美丽中国”建设，</a:t>
            </a:r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对于其他国家同样具有价值。</a:t>
            </a:r>
          </a:p>
          <a:p>
            <a:pPr>
              <a:buSzPct val="100000"/>
              <a:buFont typeface="Wingdings" panose="05000000000000000000" pitchFamily="2" charset="2"/>
              <a:buNone/>
            </a:pPr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Not only a direction of building the "beautiful China", but </a:t>
            </a:r>
            <a:r>
              <a:rPr lang="zh-CN" altLang="en-US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would also be a valuable inspiration to other countries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23850" y="1412875"/>
            <a:ext cx="460851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700">
                <a:latin typeface="Times New Roman" panose="02020603050405020304" pitchFamily="18" charset="0"/>
              </a:rPr>
              <a:t>The notion of ecological civilization and to build a "beautiful China" has been incorporated into the report to the Eighteenth National Congress of the Communist Party of China (CPC)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1333500"/>
            <a:ext cx="7812088" cy="77788"/>
            <a:chOff x="0" y="0"/>
            <a:chExt cx="7812360" cy="77362"/>
          </a:xfrm>
        </p:grpSpPr>
        <p:sp>
          <p:nvSpPr>
            <p:cNvPr id="8195" name="直接连接符 2"/>
            <p:cNvSpPr>
              <a:spLocks noChangeShapeType="1"/>
            </p:cNvSpPr>
            <p:nvPr/>
          </p:nvSpPr>
          <p:spPr bwMode="auto">
            <a:xfrm>
              <a:off x="0" y="0"/>
              <a:ext cx="7812360" cy="1"/>
            </a:xfrm>
            <a:prstGeom prst="line">
              <a:avLst/>
            </a:prstGeom>
            <a:noFill/>
            <a:ln w="19050" cap="flat" cmpd="sng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6" name="矩形 3"/>
            <p:cNvSpPr>
              <a:spLocks noChangeArrowheads="1"/>
            </p:cNvSpPr>
            <p:nvPr/>
          </p:nvSpPr>
          <p:spPr bwMode="auto">
            <a:xfrm>
              <a:off x="0" y="5362"/>
              <a:ext cx="2520000" cy="7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255588" y="1598613"/>
            <a:ext cx="8637587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40000"/>
              </a:spcBef>
              <a:buClr>
                <a:srgbClr val="6E815B"/>
              </a:buClr>
              <a:buSzPct val="100000"/>
              <a:buFont typeface="Wingdings" panose="05000000000000000000" pitchFamily="2" charset="2"/>
              <a:buBlip>
                <a:blip r:embed="rId3"/>
              </a:buBlip>
            </a:pPr>
            <a:r>
              <a:rPr lang="zh-CN" altLang="en-US" sz="2400">
                <a:solidFill>
                  <a:srgbClr val="2E6272"/>
                </a:solidFill>
                <a:ea typeface="楷体_GB2312" charset="-122"/>
                <a:sym typeface="Arial" panose="020B0604020202020204" pitchFamily="34" charset="0"/>
              </a:rPr>
              <a:t>七大战略性新兴产业发展之首 </a:t>
            </a:r>
          </a:p>
          <a:p>
            <a:pPr>
              <a:lnSpc>
                <a:spcPct val="110000"/>
              </a:lnSpc>
              <a:spcBef>
                <a:spcPct val="40000"/>
              </a:spcBef>
              <a:buClr>
                <a:srgbClr val="6E815B"/>
              </a:buClr>
              <a:buSzPct val="100000"/>
              <a:buFont typeface="Wingdings" panose="05000000000000000000" pitchFamily="2" charset="2"/>
              <a:buNone/>
            </a:pPr>
            <a:r>
              <a:rPr lang="zh-CN" altLang="en-US" sz="2000">
                <a:solidFill>
                  <a:srgbClr val="660033"/>
                </a:solidFill>
                <a:ea typeface="楷体_GB2312" charset="-122"/>
                <a:sym typeface="Arial" panose="020B0604020202020204" pitchFamily="34" charset="0"/>
              </a:rPr>
              <a:t>	place the first among the seven </a:t>
            </a:r>
            <a:r>
              <a:rPr lang="zh-CN" altLang="en-US" sz="2000" i="1">
                <a:solidFill>
                  <a:srgbClr val="660033"/>
                </a:solidFill>
                <a:ea typeface="楷体_GB2312" charset="-122"/>
                <a:sym typeface="Arial" panose="020B0604020202020204" pitchFamily="34" charset="0"/>
              </a:rPr>
              <a:t>strategic emerging industries</a:t>
            </a:r>
          </a:p>
          <a:p>
            <a:pPr>
              <a:lnSpc>
                <a:spcPct val="110000"/>
              </a:lnSpc>
              <a:spcBef>
                <a:spcPct val="40000"/>
              </a:spcBef>
              <a:buClr>
                <a:srgbClr val="6E815B"/>
              </a:buClr>
              <a:buSzPct val="100000"/>
              <a:buFont typeface="Wingdings" panose="05000000000000000000" pitchFamily="2" charset="2"/>
              <a:buBlip>
                <a:blip r:embed="rId3"/>
              </a:buBlip>
            </a:pPr>
            <a:r>
              <a:rPr lang="zh-CN" altLang="en-US" sz="2400">
                <a:solidFill>
                  <a:srgbClr val="2E6272"/>
                </a:solidFill>
                <a:ea typeface="楷体_GB2312" charset="-122"/>
                <a:sym typeface="Arial" panose="020B0604020202020204" pitchFamily="34" charset="0"/>
              </a:rPr>
              <a:t>产业技术装备在不断升级，形成了门类较为齐全的产业体系 </a:t>
            </a:r>
          </a:p>
          <a:p>
            <a:pPr>
              <a:lnSpc>
                <a:spcPct val="110000"/>
              </a:lnSpc>
              <a:spcBef>
                <a:spcPct val="40000"/>
              </a:spcBef>
              <a:buClr>
                <a:srgbClr val="6E815B"/>
              </a:buClr>
              <a:buSzPct val="100000"/>
              <a:buFont typeface="Wingdings" panose="05000000000000000000" pitchFamily="2" charset="2"/>
              <a:buNone/>
            </a:pPr>
            <a:r>
              <a:rPr lang="zh-CN" altLang="en-US" sz="2000">
                <a:solidFill>
                  <a:srgbClr val="2E6272"/>
                </a:solidFill>
                <a:ea typeface="楷体_GB2312" charset="-122"/>
                <a:sym typeface="Arial" panose="020B0604020202020204" pitchFamily="34" charset="0"/>
              </a:rPr>
              <a:t>	</a:t>
            </a:r>
            <a:r>
              <a:rPr lang="zh-CN" altLang="en-US" sz="2000">
                <a:solidFill>
                  <a:srgbClr val="660033"/>
                </a:solidFill>
                <a:ea typeface="楷体_GB2312" charset="-122"/>
                <a:sym typeface="Arial" panose="020B0604020202020204" pitchFamily="34" charset="0"/>
              </a:rPr>
              <a:t>industrial system has been built with extensive array of sub-divisions, along with continuous upgrading of technology and equipment</a:t>
            </a:r>
          </a:p>
          <a:p>
            <a:pPr>
              <a:lnSpc>
                <a:spcPct val="110000"/>
              </a:lnSpc>
              <a:spcBef>
                <a:spcPct val="40000"/>
              </a:spcBef>
              <a:buClr>
                <a:srgbClr val="6E815B"/>
              </a:buClr>
              <a:buSzPct val="100000"/>
              <a:buFont typeface="Wingdings" panose="05000000000000000000" pitchFamily="2" charset="2"/>
              <a:buBlip>
                <a:blip r:embed="rId3"/>
              </a:buBlip>
            </a:pPr>
            <a:r>
              <a:rPr lang="zh-CN" altLang="en-US" sz="2400">
                <a:solidFill>
                  <a:srgbClr val="2E6272"/>
                </a:solidFill>
                <a:ea typeface="楷体_GB2312" charset="-122"/>
                <a:sym typeface="Arial" panose="020B0604020202020204" pitchFamily="34" charset="0"/>
              </a:rPr>
              <a:t>“十二五”期间，中国节能环保产业以年均15%-20%的速度增长 </a:t>
            </a:r>
          </a:p>
          <a:p>
            <a:pPr>
              <a:lnSpc>
                <a:spcPct val="110000"/>
              </a:lnSpc>
              <a:spcBef>
                <a:spcPct val="40000"/>
              </a:spcBef>
              <a:buClr>
                <a:srgbClr val="6E815B"/>
              </a:buClr>
              <a:buSzPct val="100000"/>
              <a:buFont typeface="Wingdings" panose="05000000000000000000" pitchFamily="2" charset="2"/>
              <a:buNone/>
            </a:pPr>
            <a:r>
              <a:rPr lang="zh-CN" altLang="en-US" sz="2000">
                <a:solidFill>
                  <a:srgbClr val="2E6272"/>
                </a:solidFill>
                <a:ea typeface="楷体_GB2312" charset="-122"/>
                <a:sym typeface="Arial" panose="020B0604020202020204" pitchFamily="34" charset="0"/>
              </a:rPr>
              <a:t>	</a:t>
            </a:r>
            <a:r>
              <a:rPr lang="zh-CN" altLang="en-US" sz="2000">
                <a:solidFill>
                  <a:srgbClr val="660033"/>
                </a:solidFill>
                <a:ea typeface="楷体_GB2312" charset="-122"/>
                <a:sym typeface="Arial" panose="020B0604020202020204" pitchFamily="34" charset="0"/>
              </a:rPr>
              <a:t>A boosting industry with average growth rate of 15%-20% p.a. during period of the12th five-year plan</a:t>
            </a:r>
          </a:p>
          <a:p>
            <a:pPr>
              <a:lnSpc>
                <a:spcPct val="110000"/>
              </a:lnSpc>
              <a:spcBef>
                <a:spcPct val="40000"/>
              </a:spcBef>
              <a:buClr>
                <a:srgbClr val="6E815B"/>
              </a:buClr>
              <a:buFont typeface="Wingdings" panose="05000000000000000000" pitchFamily="2" charset="2"/>
              <a:buNone/>
            </a:pPr>
            <a:endParaRPr lang="zh-CN" altLang="en-US" sz="2400">
              <a:solidFill>
                <a:srgbClr val="2E6272"/>
              </a:solidFill>
              <a:ea typeface="楷体_GB2312" charset="-122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ct val="40000"/>
              </a:spcBef>
              <a:buClr>
                <a:srgbClr val="6E815B"/>
              </a:buClr>
              <a:buFont typeface="Wingdings" panose="05000000000000000000" pitchFamily="2" charset="2"/>
              <a:buChar char="v"/>
            </a:pPr>
            <a:endParaRPr lang="zh-CN" altLang="en-US" sz="2400">
              <a:solidFill>
                <a:srgbClr val="2E6272"/>
              </a:solidFill>
              <a:ea typeface="楷体_GB2312" charset="-122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ct val="40000"/>
              </a:spcBef>
              <a:buClr>
                <a:srgbClr val="6E815B"/>
              </a:buClr>
              <a:buFont typeface="Wingdings" panose="05000000000000000000" pitchFamily="2" charset="2"/>
              <a:buNone/>
            </a:pPr>
            <a:endParaRPr lang="zh-CN" altLang="en-US" sz="2800">
              <a:solidFill>
                <a:srgbClr val="2E6272"/>
              </a:solidFill>
              <a:ea typeface="楷体_GB2312" charset="-122"/>
              <a:sym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6E815B"/>
              </a:buClr>
              <a:buFont typeface="Wingdings" panose="05000000000000000000" pitchFamily="2" charset="2"/>
              <a:buChar char="v"/>
            </a:pPr>
            <a:endParaRPr lang="zh-CN" alt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8100" y="260350"/>
            <a:ext cx="50387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30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rPr>
              <a:t>中国节能环保产业</a:t>
            </a:r>
            <a:r>
              <a:rPr lang="zh-CN" altLang="en-US" sz="30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rPr>
              <a:t>发展迅速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09538" y="836613"/>
            <a:ext cx="8567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660033"/>
                </a:solidFill>
                <a:sym typeface="Calibri" panose="020F0502020204030204" pitchFamily="34" charset="0"/>
              </a:rPr>
              <a:t>Fast growing industry of energy conservation and environmental protection</a:t>
            </a:r>
            <a:r>
              <a:rPr lang="zh-CN" altLang="en-US" sz="1600" b="1">
                <a:solidFill>
                  <a:srgbClr val="660033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1333500"/>
            <a:ext cx="7812088" cy="77788"/>
            <a:chOff x="0" y="0"/>
            <a:chExt cx="7812360" cy="77362"/>
          </a:xfrm>
        </p:grpSpPr>
        <p:sp>
          <p:nvSpPr>
            <p:cNvPr id="9219" name="直接连接符 2"/>
            <p:cNvSpPr>
              <a:spLocks noChangeShapeType="1"/>
            </p:cNvSpPr>
            <p:nvPr/>
          </p:nvSpPr>
          <p:spPr bwMode="auto">
            <a:xfrm>
              <a:off x="0" y="0"/>
              <a:ext cx="7812360" cy="1"/>
            </a:xfrm>
            <a:prstGeom prst="line">
              <a:avLst/>
            </a:prstGeom>
            <a:noFill/>
            <a:ln w="19050" cap="flat" cmpd="sng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0" name="矩形 3"/>
            <p:cNvSpPr>
              <a:spLocks noChangeArrowheads="1"/>
            </p:cNvSpPr>
            <p:nvPr/>
          </p:nvSpPr>
          <p:spPr bwMode="auto">
            <a:xfrm>
              <a:off x="0" y="5362"/>
              <a:ext cx="2520000" cy="7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255588" y="1670050"/>
            <a:ext cx="8637587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40000"/>
              </a:spcBef>
              <a:buClr>
                <a:srgbClr val="6E815B"/>
              </a:buClr>
              <a:buSzPct val="100000"/>
              <a:buFont typeface="Wingdings" panose="05000000000000000000" pitchFamily="2" charset="2"/>
              <a:buBlip>
                <a:blip r:embed="rId3"/>
              </a:buBlip>
            </a:pPr>
            <a:r>
              <a:rPr lang="zh-CN" altLang="en-US" sz="2400">
                <a:solidFill>
                  <a:srgbClr val="2E6272"/>
                </a:solidFill>
                <a:ea typeface="楷体_GB2312" charset="-122"/>
                <a:sym typeface="Arial" panose="020B0604020202020204" pitchFamily="34" charset="0"/>
              </a:rPr>
              <a:t>2014年，中国节能环保产业总产值约为3.98万亿元，今年预计将达到4.5万亿元</a:t>
            </a:r>
          </a:p>
          <a:p>
            <a:pPr>
              <a:lnSpc>
                <a:spcPct val="110000"/>
              </a:lnSpc>
              <a:spcBef>
                <a:spcPct val="40000"/>
              </a:spcBef>
              <a:buClr>
                <a:srgbClr val="6E815B"/>
              </a:buClr>
              <a:buSzPct val="100000"/>
              <a:buFont typeface="Wingdings" panose="05000000000000000000" pitchFamily="2" charset="2"/>
              <a:buNone/>
            </a:pPr>
            <a:r>
              <a:rPr lang="zh-CN" altLang="en-US" sz="2000">
                <a:solidFill>
                  <a:srgbClr val="660033"/>
                </a:solidFill>
                <a:ea typeface="楷体_GB2312" charset="-122"/>
                <a:sym typeface="Arial" panose="020B0604020202020204" pitchFamily="34" charset="0"/>
              </a:rPr>
              <a:t>     Gross output of the industry in 2014: 3.98 trillion RMB, estimated figure in 2015: 4.5 trillion RMB</a:t>
            </a:r>
          </a:p>
          <a:p>
            <a:pPr>
              <a:lnSpc>
                <a:spcPct val="110000"/>
              </a:lnSpc>
              <a:spcBef>
                <a:spcPct val="40000"/>
              </a:spcBef>
              <a:buClr>
                <a:srgbClr val="6E815B"/>
              </a:buClr>
              <a:buSzPct val="100000"/>
              <a:buFont typeface="Wingdings" panose="05000000000000000000" pitchFamily="2" charset="2"/>
              <a:buBlip>
                <a:blip r:embed="rId3"/>
              </a:buBlip>
            </a:pPr>
            <a:r>
              <a:rPr lang="zh-CN" altLang="en-US" sz="2400">
                <a:solidFill>
                  <a:srgbClr val="2E6272"/>
                </a:solidFill>
                <a:ea typeface="楷体_GB2312" charset="-122"/>
                <a:sym typeface="Arial" panose="020B0604020202020204" pitchFamily="34" charset="0"/>
              </a:rPr>
              <a:t>全国环保企业数量从2005年不足3000家快速增长到2014年约5万家。</a:t>
            </a:r>
          </a:p>
          <a:p>
            <a:pPr>
              <a:lnSpc>
                <a:spcPct val="110000"/>
              </a:lnSpc>
              <a:spcBef>
                <a:spcPct val="40000"/>
              </a:spcBef>
              <a:buClr>
                <a:srgbClr val="6E815B"/>
              </a:buClr>
              <a:buSzPct val="100000"/>
              <a:buFont typeface="Wingdings" panose="05000000000000000000" pitchFamily="2" charset="2"/>
              <a:buNone/>
            </a:pPr>
            <a:r>
              <a:rPr lang="zh-CN" altLang="en-US" sz="2000">
                <a:solidFill>
                  <a:srgbClr val="660033"/>
                </a:solidFill>
                <a:ea typeface="楷体_GB2312" charset="-122"/>
                <a:sym typeface="Arial" panose="020B0604020202020204" pitchFamily="34" charset="0"/>
              </a:rPr>
              <a:t>     Number of companies in the trade: ≦3000 in 2005 to ≈50,000 in 2014</a:t>
            </a:r>
          </a:p>
          <a:p>
            <a:pPr>
              <a:lnSpc>
                <a:spcPct val="110000"/>
              </a:lnSpc>
              <a:spcBef>
                <a:spcPct val="40000"/>
              </a:spcBef>
              <a:buClr>
                <a:srgbClr val="6E815B"/>
              </a:buClr>
              <a:buSzPct val="100000"/>
              <a:buFont typeface="Wingdings" panose="05000000000000000000" pitchFamily="2" charset="2"/>
              <a:buBlip>
                <a:blip r:embed="rId3"/>
              </a:buBlip>
            </a:pPr>
            <a:endParaRPr lang="zh-CN" altLang="en-US" i="1">
              <a:ea typeface="楷体_GB2312" charset="-122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ct val="40000"/>
              </a:spcBef>
              <a:buClr>
                <a:srgbClr val="6E815B"/>
              </a:buClr>
              <a:buFont typeface="Wingdings" panose="05000000000000000000" pitchFamily="2" charset="2"/>
              <a:buNone/>
            </a:pPr>
            <a:endParaRPr lang="zh-CN" altLang="en-US" sz="2400">
              <a:solidFill>
                <a:srgbClr val="2E6272"/>
              </a:solidFill>
              <a:ea typeface="楷体_GB2312" charset="-122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ct val="40000"/>
              </a:spcBef>
              <a:buClr>
                <a:srgbClr val="6E815B"/>
              </a:buClr>
              <a:buFont typeface="Wingdings" panose="05000000000000000000" pitchFamily="2" charset="2"/>
              <a:buChar char="v"/>
            </a:pPr>
            <a:endParaRPr lang="zh-CN" altLang="en-US" sz="2400">
              <a:solidFill>
                <a:srgbClr val="2E6272"/>
              </a:solidFill>
              <a:ea typeface="楷体_GB2312" charset="-122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ct val="40000"/>
              </a:spcBef>
              <a:buClr>
                <a:srgbClr val="6E815B"/>
              </a:buClr>
              <a:buFont typeface="Wingdings" panose="05000000000000000000" pitchFamily="2" charset="2"/>
              <a:buNone/>
            </a:pPr>
            <a:endParaRPr lang="zh-CN" altLang="en-US" sz="2800">
              <a:solidFill>
                <a:srgbClr val="2E6272"/>
              </a:solidFill>
              <a:ea typeface="楷体_GB2312" charset="-122"/>
              <a:sym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6E815B"/>
              </a:buClr>
              <a:buFont typeface="Wingdings" panose="05000000000000000000" pitchFamily="2" charset="2"/>
              <a:buChar char="v"/>
            </a:pPr>
            <a:endParaRPr lang="zh-CN" altLang="en-US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8100" y="260350"/>
            <a:ext cx="44640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800" b="1">
                <a:solidFill>
                  <a:schemeClr val="tx2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中国节能环保产业</a:t>
            </a:r>
            <a:r>
              <a:rPr lang="zh-CN" altLang="en-US" sz="2800" b="1">
                <a:solidFill>
                  <a:schemeClr val="tx2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发展迅速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09538" y="836613"/>
            <a:ext cx="8567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660033"/>
                </a:solidFill>
                <a:sym typeface="Calibri" panose="020F0502020204030204" pitchFamily="34" charset="0"/>
              </a:rPr>
              <a:t>Fast growing industry of energy conservation and environmental protection</a:t>
            </a:r>
            <a:r>
              <a:rPr lang="zh-CN" altLang="en-US" sz="1600">
                <a:solidFill>
                  <a:srgbClr val="660033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CN" altLang="zh-CN"/>
          </a:p>
        </p:txBody>
      </p:sp>
      <p:sp>
        <p:nvSpPr>
          <p:cNvPr id="102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457200" y="1384300"/>
            <a:ext cx="8229600" cy="4527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zh-CN"/>
          </a:p>
        </p:txBody>
      </p:sp>
      <p:sp>
        <p:nvSpPr>
          <p:cNvPr id="10244" name="矩形 1"/>
          <p:cNvSpPr>
            <a:spLocks noChangeArrowheads="1"/>
          </p:cNvSpPr>
          <p:nvPr/>
        </p:nvSpPr>
        <p:spPr bwMode="auto">
          <a:xfrm>
            <a:off x="-25400" y="0"/>
            <a:ext cx="9169400" cy="6858000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45" name="直接连接符 9"/>
          <p:cNvSpPr>
            <a:spLocks noChangeShapeType="1"/>
          </p:cNvSpPr>
          <p:nvPr/>
        </p:nvSpPr>
        <p:spPr bwMode="auto">
          <a:xfrm>
            <a:off x="1782763" y="3571875"/>
            <a:ext cx="0" cy="2025650"/>
          </a:xfrm>
          <a:prstGeom prst="line">
            <a:avLst/>
          </a:prstGeom>
          <a:noFill/>
          <a:ln w="6350" cap="flat" cmpd="sng">
            <a:solidFill>
              <a:srgbClr val="0070C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6" name="TextBox 7"/>
          <p:cNvSpPr>
            <a:spLocks noChangeArrowheads="1"/>
          </p:cNvSpPr>
          <p:nvPr/>
        </p:nvSpPr>
        <p:spPr bwMode="auto">
          <a:xfrm>
            <a:off x="2433638" y="2816225"/>
            <a:ext cx="64595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chemeClr val="accent1"/>
                </a:solidFill>
                <a:ea typeface="微软雅黑" panose="020B0503020204020204" pitchFamily="34" charset="-122"/>
              </a:rPr>
              <a:t>探索绿色合作的突破点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i="1">
                <a:solidFill>
                  <a:srgbClr val="660033"/>
                </a:solidFill>
                <a:latin typeface="Arial" panose="020B0604020202020204" pitchFamily="34" charset="0"/>
              </a:rPr>
              <a:t>To explore the spearhead of "green co-op"</a:t>
            </a:r>
          </a:p>
        </p:txBody>
      </p:sp>
      <p:sp>
        <p:nvSpPr>
          <p:cNvPr id="10247" name="直接连接符 3"/>
          <p:cNvSpPr>
            <a:spLocks noChangeShapeType="1"/>
          </p:cNvSpPr>
          <p:nvPr/>
        </p:nvSpPr>
        <p:spPr bwMode="auto">
          <a:xfrm>
            <a:off x="2044700" y="2857500"/>
            <a:ext cx="2625725" cy="0"/>
          </a:xfrm>
          <a:prstGeom prst="line">
            <a:avLst/>
          </a:prstGeom>
          <a:noFill/>
          <a:ln w="9525" cap="flat" cmpd="sng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0248" name="Group 8"/>
          <p:cNvGrpSpPr>
            <a:grpSpLocks/>
          </p:cNvGrpSpPr>
          <p:nvPr/>
        </p:nvGrpSpPr>
        <p:grpSpPr bwMode="auto">
          <a:xfrm>
            <a:off x="1192213" y="2432050"/>
            <a:ext cx="1190625" cy="1079500"/>
            <a:chOff x="0" y="0"/>
            <a:chExt cx="1190136" cy="1080000"/>
          </a:xfrm>
        </p:grpSpPr>
        <p:sp>
          <p:nvSpPr>
            <p:cNvPr id="10249" name="椭圆 4"/>
            <p:cNvSpPr>
              <a:spLocks/>
            </p:cNvSpPr>
            <p:nvPr/>
          </p:nvSpPr>
          <p:spPr bwMode="auto">
            <a:xfrm>
              <a:off x="51370" y="0"/>
              <a:ext cx="1080000" cy="1080000"/>
            </a:xfrm>
            <a:prstGeom prst="ellipse">
              <a:avLst/>
            </a:prstGeom>
            <a:solidFill>
              <a:srgbClr val="F2F2F2"/>
            </a:solidFill>
            <a:ln w="38100" cap="flat" cmpd="sng">
              <a:solidFill>
                <a:srgbClr val="144B9B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b="1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10250" name="图片 4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5602"/>
              <a:ext cx="1190136" cy="9776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251" name="矩形 5"/>
          <p:cNvSpPr>
            <a:spLocks noChangeArrowheads="1"/>
          </p:cNvSpPr>
          <p:nvPr/>
        </p:nvSpPr>
        <p:spPr bwMode="auto">
          <a:xfrm>
            <a:off x="2413000" y="4222750"/>
            <a:ext cx="5976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2"/>
                </a:solidFill>
                <a:ea typeface="微软雅黑" panose="020B0503020204020204" pitchFamily="34" charset="-122"/>
              </a:rPr>
              <a:t>绿色基础设施建设          Relevant infrastructure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2"/>
                </a:solidFill>
                <a:ea typeface="微软雅黑" panose="020B0503020204020204" pitchFamily="34" charset="-122"/>
              </a:rPr>
              <a:t>节能环保产业园建设      Eco-park projects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3565525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7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1663"/>
            <a:ext cx="6011863" cy="337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2" descr="中节能实业-中国节能绿色建筑科技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588"/>
            <a:ext cx="5592762" cy="312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084888" y="5445125"/>
            <a:ext cx="3059112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240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  绿色基础设施建设   </a:t>
            </a:r>
          </a:p>
          <a:p>
            <a:r>
              <a:rPr lang="zh-CN" altLang="en-US" sz="240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         </a:t>
            </a:r>
            <a:r>
              <a:rPr lang="zh-CN" altLang="en-US" sz="2000">
                <a:solidFill>
                  <a:srgbClr val="660033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Infrastructure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141663"/>
            <a:ext cx="4643437" cy="233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667</Words>
  <Characters>0</Characters>
  <Application>Microsoft Office PowerPoint</Application>
  <DocSecurity>0</DocSecurity>
  <PresentationFormat>全屏显示(4:3)</PresentationFormat>
  <Lines>0</Lines>
  <Paragraphs>94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44" baseType="lpstr">
      <vt:lpstr>Arial</vt:lpstr>
      <vt:lpstr>宋体</vt:lpstr>
      <vt:lpstr>Wingdings</vt:lpstr>
      <vt:lpstr>Calibri</vt:lpstr>
      <vt:lpstr>Verdana</vt:lpstr>
      <vt:lpstr>黑体</vt:lpstr>
      <vt:lpstr>楷体</vt:lpstr>
      <vt:lpstr>楷体_GB2312</vt:lpstr>
      <vt:lpstr>华文中宋</vt:lpstr>
      <vt:lpstr>微软雅黑</vt:lpstr>
      <vt:lpstr>方正兰亭超细黑简体</vt:lpstr>
      <vt:lpstr>冬青黑体简体中文 W3</vt:lpstr>
      <vt:lpstr>方正正准黑简体</vt:lpstr>
      <vt:lpstr>MS PMincho</vt:lpstr>
      <vt:lpstr>Agency FB</vt:lpstr>
      <vt:lpstr>仿宋_GB2312</vt:lpstr>
      <vt:lpstr>Trebuchet MS</vt:lpstr>
      <vt:lpstr>Tahoma</vt:lpstr>
      <vt:lpstr>Times New Roman</vt:lpstr>
      <vt:lpstr>华文细黑</vt:lpstr>
      <vt:lpstr>Gulim</vt:lpstr>
      <vt:lpstr>Impact</vt:lpstr>
      <vt:lpstr>仿宋</vt:lpstr>
      <vt:lpstr>Segoe Print</vt:lpstr>
      <vt:lpstr>Calibri Light</vt:lpstr>
      <vt:lpstr>华文楷体</vt:lpstr>
      <vt:lpstr>Aharoni</vt:lpstr>
      <vt:lpstr>Latha</vt:lpstr>
      <vt:lpstr>新宋体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节能环保产业园建设   Eco-Park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Administrator</dc:creator>
  <cp:keywords/>
  <dc:description/>
  <cp:lastModifiedBy>李孔争</cp:lastModifiedBy>
  <cp:revision>11</cp:revision>
  <dcterms:created xsi:type="dcterms:W3CDTF">2013-05-07T22:12:00Z</dcterms:created>
  <dcterms:modified xsi:type="dcterms:W3CDTF">2015-11-10T12:33:48Z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2052-9.1.0.4472</vt:lpwstr>
  </property>
</Properties>
</file>