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02" r:id="rId3"/>
    <p:sldId id="295" r:id="rId4"/>
    <p:sldId id="288" r:id="rId5"/>
    <p:sldId id="306" r:id="rId6"/>
    <p:sldId id="305" r:id="rId7"/>
    <p:sldId id="300" r:id="rId8"/>
    <p:sldId id="258" r:id="rId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A81"/>
    <a:srgbClr val="3C8C93"/>
    <a:srgbClr val="333399"/>
    <a:srgbClr val="09B89D"/>
    <a:srgbClr val="000000"/>
    <a:srgbClr val="4DB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9" autoAdjust="0"/>
  </p:normalViewPr>
  <p:slideViewPr>
    <p:cSldViewPr>
      <p:cViewPr varScale="1">
        <p:scale>
          <a:sx n="53" d="100"/>
          <a:sy n="53" d="100"/>
        </p:scale>
        <p:origin x="92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AE650-240C-48B5-9BB4-9207701B2EB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D94DF43C-E8F8-4561-BF32-DB66C35B3EF5}">
      <dgm:prSet phldrT="[Text]"/>
      <dgm:spPr/>
      <dgm:t>
        <a:bodyPr/>
        <a:lstStyle/>
        <a:p>
          <a:r>
            <a:rPr lang="en-US" dirty="0" smtClean="0"/>
            <a:t>Project preparation</a:t>
          </a:r>
          <a:r>
            <a:rPr lang="zh-CN" altLang="en-US" dirty="0" smtClean="0"/>
            <a:t> 项目准备</a:t>
          </a:r>
          <a:endParaRPr lang="en-US" dirty="0"/>
        </a:p>
      </dgm:t>
    </dgm:pt>
    <dgm:pt modelId="{813A801A-EC08-40FC-A021-19329D7F1371}" type="parTrans" cxnId="{8D6FE6DF-F25D-49EA-B069-E811D2F6B20F}">
      <dgm:prSet/>
      <dgm:spPr/>
      <dgm:t>
        <a:bodyPr/>
        <a:lstStyle/>
        <a:p>
          <a:endParaRPr lang="en-US"/>
        </a:p>
      </dgm:t>
    </dgm:pt>
    <dgm:pt modelId="{D0CCAC25-8D61-4997-B250-D64B9723F23F}" type="sibTrans" cxnId="{8D6FE6DF-F25D-49EA-B069-E811D2F6B20F}">
      <dgm:prSet/>
      <dgm:spPr/>
      <dgm:t>
        <a:bodyPr/>
        <a:lstStyle/>
        <a:p>
          <a:endParaRPr lang="en-US"/>
        </a:p>
      </dgm:t>
    </dgm:pt>
    <dgm:pt modelId="{214902B7-2672-4F57-8F7E-B31490CBB85C}">
      <dgm:prSet phldrT="[Text]"/>
      <dgm:spPr/>
      <dgm:t>
        <a:bodyPr/>
        <a:lstStyle/>
        <a:p>
          <a:r>
            <a:rPr lang="en-US" dirty="0" smtClean="0"/>
            <a:t>Funds and institutions</a:t>
          </a:r>
          <a:r>
            <a:rPr lang="zh-CN" altLang="en-US" dirty="0" smtClean="0"/>
            <a:t> </a:t>
          </a:r>
          <a:endParaRPr lang="en-US" altLang="zh-CN" dirty="0" smtClean="0"/>
        </a:p>
        <a:p>
          <a:r>
            <a:rPr lang="zh-CN" altLang="en-US" dirty="0" smtClean="0"/>
            <a:t>基金等</a:t>
          </a:r>
          <a:endParaRPr lang="en-US" dirty="0"/>
        </a:p>
      </dgm:t>
    </dgm:pt>
    <dgm:pt modelId="{B711BF3B-7D28-4FAE-97BF-29FAEE47BEE2}" type="parTrans" cxnId="{36B5D95A-8F4C-4CD3-BCDF-14F65FE723D0}">
      <dgm:prSet/>
      <dgm:spPr/>
      <dgm:t>
        <a:bodyPr/>
        <a:lstStyle/>
        <a:p>
          <a:endParaRPr lang="en-US"/>
        </a:p>
      </dgm:t>
    </dgm:pt>
    <dgm:pt modelId="{0E3C2749-8A6B-48FE-A6CF-FC7FA2869E4C}" type="sibTrans" cxnId="{36B5D95A-8F4C-4CD3-BCDF-14F65FE723D0}">
      <dgm:prSet/>
      <dgm:spPr/>
      <dgm:t>
        <a:bodyPr/>
        <a:lstStyle/>
        <a:p>
          <a:endParaRPr lang="en-US"/>
        </a:p>
      </dgm:t>
    </dgm:pt>
    <dgm:pt modelId="{6B8D597A-50B8-45D5-B273-5AB171252972}">
      <dgm:prSet phldrT="[Text]"/>
      <dgm:spPr/>
      <dgm:t>
        <a:bodyPr/>
        <a:lstStyle/>
        <a:p>
          <a:r>
            <a:rPr lang="en-US" dirty="0" smtClean="0"/>
            <a:t>Climate finance</a:t>
          </a:r>
          <a:r>
            <a:rPr lang="zh-CN" altLang="en-US" dirty="0" smtClean="0"/>
            <a:t> 气候金融投资</a:t>
          </a:r>
          <a:endParaRPr lang="en-US" dirty="0"/>
        </a:p>
      </dgm:t>
    </dgm:pt>
    <dgm:pt modelId="{7CF2AA02-F431-4856-B385-F7415C7E357B}" type="parTrans" cxnId="{84BF679D-209A-4E9F-A331-EE6C37A05176}">
      <dgm:prSet/>
      <dgm:spPr/>
      <dgm:t>
        <a:bodyPr/>
        <a:lstStyle/>
        <a:p>
          <a:endParaRPr lang="en-US"/>
        </a:p>
      </dgm:t>
    </dgm:pt>
    <dgm:pt modelId="{83236345-EB97-4B6B-8678-83C9E26F90CF}" type="sibTrans" cxnId="{84BF679D-209A-4E9F-A331-EE6C37A05176}">
      <dgm:prSet/>
      <dgm:spPr/>
      <dgm:t>
        <a:bodyPr/>
        <a:lstStyle/>
        <a:p>
          <a:endParaRPr lang="en-US"/>
        </a:p>
      </dgm:t>
    </dgm:pt>
    <dgm:pt modelId="{F377B1ED-5241-47F7-AC9A-5A02AD8E4BEC}">
      <dgm:prSet phldrT="[Text]"/>
      <dgm:spPr/>
      <dgm:t>
        <a:bodyPr/>
        <a:lstStyle/>
        <a:p>
          <a:r>
            <a:rPr lang="en-US" dirty="0" smtClean="0"/>
            <a:t>Public and private finance</a:t>
          </a:r>
          <a:r>
            <a:rPr lang="zh-CN" altLang="en-US" dirty="0" smtClean="0"/>
            <a:t>公私金融合作</a:t>
          </a:r>
          <a:endParaRPr lang="en-US" dirty="0"/>
        </a:p>
      </dgm:t>
    </dgm:pt>
    <dgm:pt modelId="{CFEADCEE-7B77-48FD-81C1-F6E5808D8295}" type="parTrans" cxnId="{84CB1DF9-6542-497F-A014-5F4A8E558987}">
      <dgm:prSet/>
      <dgm:spPr/>
      <dgm:t>
        <a:bodyPr/>
        <a:lstStyle/>
        <a:p>
          <a:endParaRPr lang="en-US"/>
        </a:p>
      </dgm:t>
    </dgm:pt>
    <dgm:pt modelId="{8D034E72-48DE-4371-B4BB-53739A234C2D}" type="sibTrans" cxnId="{84CB1DF9-6542-497F-A014-5F4A8E558987}">
      <dgm:prSet/>
      <dgm:spPr/>
      <dgm:t>
        <a:bodyPr/>
        <a:lstStyle/>
        <a:p>
          <a:endParaRPr lang="en-US"/>
        </a:p>
      </dgm:t>
    </dgm:pt>
    <dgm:pt modelId="{2510F32D-8327-4A17-B0F9-0ACC45E14221}">
      <dgm:prSet phldrT="[Text]"/>
      <dgm:spPr/>
      <dgm:t>
        <a:bodyPr/>
        <a:lstStyle/>
        <a:p>
          <a:r>
            <a:rPr lang="en-US" dirty="0" smtClean="0"/>
            <a:t>Risk</a:t>
          </a:r>
        </a:p>
        <a:p>
          <a:r>
            <a:rPr lang="zh-CN" altLang="en-US" dirty="0" smtClean="0"/>
            <a:t> 风险评估</a:t>
          </a:r>
          <a:endParaRPr lang="en-US" dirty="0"/>
        </a:p>
      </dgm:t>
    </dgm:pt>
    <dgm:pt modelId="{D430081E-184C-4083-A4CC-2187CD8FB06A}" type="parTrans" cxnId="{EB06C6D1-88F8-4724-8727-679428FD2C19}">
      <dgm:prSet/>
      <dgm:spPr/>
      <dgm:t>
        <a:bodyPr/>
        <a:lstStyle/>
        <a:p>
          <a:endParaRPr lang="en-US"/>
        </a:p>
      </dgm:t>
    </dgm:pt>
    <dgm:pt modelId="{61197BE0-01D3-4AA8-A6F9-E32CD7F1A69E}" type="sibTrans" cxnId="{EB06C6D1-88F8-4724-8727-679428FD2C19}">
      <dgm:prSet/>
      <dgm:spPr/>
      <dgm:t>
        <a:bodyPr/>
        <a:lstStyle/>
        <a:p>
          <a:endParaRPr lang="en-US"/>
        </a:p>
      </dgm:t>
    </dgm:pt>
    <dgm:pt modelId="{621F78CA-371F-4583-A69B-C65AAEE3465F}" type="pres">
      <dgm:prSet presAssocID="{254AE650-240C-48B5-9BB4-9207701B2EB7}" presName="cycle" presStyleCnt="0">
        <dgm:presLayoutVars>
          <dgm:dir/>
          <dgm:resizeHandles val="exact"/>
        </dgm:presLayoutVars>
      </dgm:prSet>
      <dgm:spPr/>
      <dgm:t>
        <a:bodyPr/>
        <a:lstStyle/>
        <a:p>
          <a:endParaRPr lang="en-US"/>
        </a:p>
      </dgm:t>
    </dgm:pt>
    <dgm:pt modelId="{F1EA268A-6FF8-469C-ACF0-B7F066CD57BE}" type="pres">
      <dgm:prSet presAssocID="{D94DF43C-E8F8-4561-BF32-DB66C35B3EF5}" presName="node" presStyleLbl="node1" presStyleIdx="0" presStyleCnt="5">
        <dgm:presLayoutVars>
          <dgm:bulletEnabled val="1"/>
        </dgm:presLayoutVars>
      </dgm:prSet>
      <dgm:spPr/>
      <dgm:t>
        <a:bodyPr/>
        <a:lstStyle/>
        <a:p>
          <a:endParaRPr lang="en-US"/>
        </a:p>
      </dgm:t>
    </dgm:pt>
    <dgm:pt modelId="{ACB115F1-0B73-4A50-B66B-DB3A808ACB72}" type="pres">
      <dgm:prSet presAssocID="{D94DF43C-E8F8-4561-BF32-DB66C35B3EF5}" presName="spNode" presStyleCnt="0"/>
      <dgm:spPr/>
    </dgm:pt>
    <dgm:pt modelId="{9226BD37-0046-4321-A251-0B7FFBA90440}" type="pres">
      <dgm:prSet presAssocID="{D0CCAC25-8D61-4997-B250-D64B9723F23F}" presName="sibTrans" presStyleLbl="sibTrans1D1" presStyleIdx="0" presStyleCnt="5"/>
      <dgm:spPr/>
      <dgm:t>
        <a:bodyPr/>
        <a:lstStyle/>
        <a:p>
          <a:endParaRPr lang="en-US"/>
        </a:p>
      </dgm:t>
    </dgm:pt>
    <dgm:pt modelId="{A3C069E6-3C8E-4FEF-852B-15AD67674DF6}" type="pres">
      <dgm:prSet presAssocID="{2510F32D-8327-4A17-B0F9-0ACC45E14221}" presName="node" presStyleLbl="node1" presStyleIdx="1" presStyleCnt="5">
        <dgm:presLayoutVars>
          <dgm:bulletEnabled val="1"/>
        </dgm:presLayoutVars>
      </dgm:prSet>
      <dgm:spPr/>
      <dgm:t>
        <a:bodyPr/>
        <a:lstStyle/>
        <a:p>
          <a:endParaRPr lang="en-US"/>
        </a:p>
      </dgm:t>
    </dgm:pt>
    <dgm:pt modelId="{C6292F5E-759D-4C90-A86D-B82878D699EF}" type="pres">
      <dgm:prSet presAssocID="{2510F32D-8327-4A17-B0F9-0ACC45E14221}" presName="spNode" presStyleCnt="0"/>
      <dgm:spPr/>
    </dgm:pt>
    <dgm:pt modelId="{2C63F6D2-F24C-46D5-9060-08B676544E06}" type="pres">
      <dgm:prSet presAssocID="{61197BE0-01D3-4AA8-A6F9-E32CD7F1A69E}" presName="sibTrans" presStyleLbl="sibTrans1D1" presStyleIdx="1" presStyleCnt="5"/>
      <dgm:spPr/>
      <dgm:t>
        <a:bodyPr/>
        <a:lstStyle/>
        <a:p>
          <a:endParaRPr lang="en-US"/>
        </a:p>
      </dgm:t>
    </dgm:pt>
    <dgm:pt modelId="{87DBACF2-5292-4ED0-86FE-564EB93FF6F6}" type="pres">
      <dgm:prSet presAssocID="{214902B7-2672-4F57-8F7E-B31490CBB85C}" presName="node" presStyleLbl="node1" presStyleIdx="2" presStyleCnt="5">
        <dgm:presLayoutVars>
          <dgm:bulletEnabled val="1"/>
        </dgm:presLayoutVars>
      </dgm:prSet>
      <dgm:spPr/>
      <dgm:t>
        <a:bodyPr/>
        <a:lstStyle/>
        <a:p>
          <a:endParaRPr lang="en-US"/>
        </a:p>
      </dgm:t>
    </dgm:pt>
    <dgm:pt modelId="{1EEAC4F9-54CE-4CB1-895E-BB1E7B3D4832}" type="pres">
      <dgm:prSet presAssocID="{214902B7-2672-4F57-8F7E-B31490CBB85C}" presName="spNode" presStyleCnt="0"/>
      <dgm:spPr/>
    </dgm:pt>
    <dgm:pt modelId="{431802B3-183D-4B73-B5C2-A8CAAE5E0BF2}" type="pres">
      <dgm:prSet presAssocID="{0E3C2749-8A6B-48FE-A6CF-FC7FA2869E4C}" presName="sibTrans" presStyleLbl="sibTrans1D1" presStyleIdx="2" presStyleCnt="5"/>
      <dgm:spPr/>
      <dgm:t>
        <a:bodyPr/>
        <a:lstStyle/>
        <a:p>
          <a:endParaRPr lang="en-US"/>
        </a:p>
      </dgm:t>
    </dgm:pt>
    <dgm:pt modelId="{62207CB6-3713-4F31-B98D-A53C6DAB2614}" type="pres">
      <dgm:prSet presAssocID="{6B8D597A-50B8-45D5-B273-5AB171252972}" presName="node" presStyleLbl="node1" presStyleIdx="3" presStyleCnt="5">
        <dgm:presLayoutVars>
          <dgm:bulletEnabled val="1"/>
        </dgm:presLayoutVars>
      </dgm:prSet>
      <dgm:spPr/>
      <dgm:t>
        <a:bodyPr/>
        <a:lstStyle/>
        <a:p>
          <a:endParaRPr lang="en-US"/>
        </a:p>
      </dgm:t>
    </dgm:pt>
    <dgm:pt modelId="{672606E5-6252-417E-9797-2BF9FD2490A3}" type="pres">
      <dgm:prSet presAssocID="{6B8D597A-50B8-45D5-B273-5AB171252972}" presName="spNode" presStyleCnt="0"/>
      <dgm:spPr/>
    </dgm:pt>
    <dgm:pt modelId="{F8902F73-39C4-4C3A-B70D-BF27509A82B2}" type="pres">
      <dgm:prSet presAssocID="{83236345-EB97-4B6B-8678-83C9E26F90CF}" presName="sibTrans" presStyleLbl="sibTrans1D1" presStyleIdx="3" presStyleCnt="5"/>
      <dgm:spPr/>
      <dgm:t>
        <a:bodyPr/>
        <a:lstStyle/>
        <a:p>
          <a:endParaRPr lang="en-US"/>
        </a:p>
      </dgm:t>
    </dgm:pt>
    <dgm:pt modelId="{5AB82E7A-C584-41A3-ADDC-633F6A7914F4}" type="pres">
      <dgm:prSet presAssocID="{F377B1ED-5241-47F7-AC9A-5A02AD8E4BEC}" presName="node" presStyleLbl="node1" presStyleIdx="4" presStyleCnt="5">
        <dgm:presLayoutVars>
          <dgm:bulletEnabled val="1"/>
        </dgm:presLayoutVars>
      </dgm:prSet>
      <dgm:spPr/>
      <dgm:t>
        <a:bodyPr/>
        <a:lstStyle/>
        <a:p>
          <a:endParaRPr lang="en-US"/>
        </a:p>
      </dgm:t>
    </dgm:pt>
    <dgm:pt modelId="{F996FDFE-CBA9-48A1-89A3-CB34545A54C1}" type="pres">
      <dgm:prSet presAssocID="{F377B1ED-5241-47F7-AC9A-5A02AD8E4BEC}" presName="spNode" presStyleCnt="0"/>
      <dgm:spPr/>
    </dgm:pt>
    <dgm:pt modelId="{3169D4F9-EFC8-4575-95E2-1E4BDEF7FF45}" type="pres">
      <dgm:prSet presAssocID="{8D034E72-48DE-4371-B4BB-53739A234C2D}" presName="sibTrans" presStyleLbl="sibTrans1D1" presStyleIdx="4" presStyleCnt="5"/>
      <dgm:spPr/>
      <dgm:t>
        <a:bodyPr/>
        <a:lstStyle/>
        <a:p>
          <a:endParaRPr lang="en-US"/>
        </a:p>
      </dgm:t>
    </dgm:pt>
  </dgm:ptLst>
  <dgm:cxnLst>
    <dgm:cxn modelId="{84BF679D-209A-4E9F-A331-EE6C37A05176}" srcId="{254AE650-240C-48B5-9BB4-9207701B2EB7}" destId="{6B8D597A-50B8-45D5-B273-5AB171252972}" srcOrd="3" destOrd="0" parTransId="{7CF2AA02-F431-4856-B385-F7415C7E357B}" sibTransId="{83236345-EB97-4B6B-8678-83C9E26F90CF}"/>
    <dgm:cxn modelId="{305E6804-6C88-4E75-9F45-97DEEBAFC685}" type="presOf" srcId="{61197BE0-01D3-4AA8-A6F9-E32CD7F1A69E}" destId="{2C63F6D2-F24C-46D5-9060-08B676544E06}" srcOrd="0" destOrd="0" presId="urn:microsoft.com/office/officeart/2005/8/layout/cycle6"/>
    <dgm:cxn modelId="{3D37097A-E2D2-4DE9-AAB2-F2D8969CC100}" type="presOf" srcId="{D0CCAC25-8D61-4997-B250-D64B9723F23F}" destId="{9226BD37-0046-4321-A251-0B7FFBA90440}" srcOrd="0" destOrd="0" presId="urn:microsoft.com/office/officeart/2005/8/layout/cycle6"/>
    <dgm:cxn modelId="{44262DBD-8224-4E53-B1FE-C974D0E16F97}" type="presOf" srcId="{6B8D597A-50B8-45D5-B273-5AB171252972}" destId="{62207CB6-3713-4F31-B98D-A53C6DAB2614}" srcOrd="0" destOrd="0" presId="urn:microsoft.com/office/officeart/2005/8/layout/cycle6"/>
    <dgm:cxn modelId="{1C4F4309-59AC-491D-826F-2815F4ECFF2F}" type="presOf" srcId="{214902B7-2672-4F57-8F7E-B31490CBB85C}" destId="{87DBACF2-5292-4ED0-86FE-564EB93FF6F6}" srcOrd="0" destOrd="0" presId="urn:microsoft.com/office/officeart/2005/8/layout/cycle6"/>
    <dgm:cxn modelId="{82FE1348-BDFF-44BF-BAC8-8B18C8839CDA}" type="presOf" srcId="{83236345-EB97-4B6B-8678-83C9E26F90CF}" destId="{F8902F73-39C4-4C3A-B70D-BF27509A82B2}" srcOrd="0" destOrd="0" presId="urn:microsoft.com/office/officeart/2005/8/layout/cycle6"/>
    <dgm:cxn modelId="{CB90B1A7-DE4B-4570-949A-370529D20954}" type="presOf" srcId="{8D034E72-48DE-4371-B4BB-53739A234C2D}" destId="{3169D4F9-EFC8-4575-95E2-1E4BDEF7FF45}" srcOrd="0" destOrd="0" presId="urn:microsoft.com/office/officeart/2005/8/layout/cycle6"/>
    <dgm:cxn modelId="{B2980A52-7134-4AAB-AFB5-9DD9959B3F3D}" type="presOf" srcId="{254AE650-240C-48B5-9BB4-9207701B2EB7}" destId="{621F78CA-371F-4583-A69B-C65AAEE3465F}" srcOrd="0" destOrd="0" presId="urn:microsoft.com/office/officeart/2005/8/layout/cycle6"/>
    <dgm:cxn modelId="{EB06C6D1-88F8-4724-8727-679428FD2C19}" srcId="{254AE650-240C-48B5-9BB4-9207701B2EB7}" destId="{2510F32D-8327-4A17-B0F9-0ACC45E14221}" srcOrd="1" destOrd="0" parTransId="{D430081E-184C-4083-A4CC-2187CD8FB06A}" sibTransId="{61197BE0-01D3-4AA8-A6F9-E32CD7F1A69E}"/>
    <dgm:cxn modelId="{97C4E6AE-EB0D-464B-A545-F2B884A941CF}" type="presOf" srcId="{F377B1ED-5241-47F7-AC9A-5A02AD8E4BEC}" destId="{5AB82E7A-C584-41A3-ADDC-633F6A7914F4}" srcOrd="0" destOrd="0" presId="urn:microsoft.com/office/officeart/2005/8/layout/cycle6"/>
    <dgm:cxn modelId="{5E994227-ECC2-4EB2-91BB-2C7AF08F70C9}" type="presOf" srcId="{D94DF43C-E8F8-4561-BF32-DB66C35B3EF5}" destId="{F1EA268A-6FF8-469C-ACF0-B7F066CD57BE}" srcOrd="0" destOrd="0" presId="urn:microsoft.com/office/officeart/2005/8/layout/cycle6"/>
    <dgm:cxn modelId="{8D6FE6DF-F25D-49EA-B069-E811D2F6B20F}" srcId="{254AE650-240C-48B5-9BB4-9207701B2EB7}" destId="{D94DF43C-E8F8-4561-BF32-DB66C35B3EF5}" srcOrd="0" destOrd="0" parTransId="{813A801A-EC08-40FC-A021-19329D7F1371}" sibTransId="{D0CCAC25-8D61-4997-B250-D64B9723F23F}"/>
    <dgm:cxn modelId="{E7EFE0D0-AB2C-4091-B61C-3A447D3337A2}" type="presOf" srcId="{0E3C2749-8A6B-48FE-A6CF-FC7FA2869E4C}" destId="{431802B3-183D-4B73-B5C2-A8CAAE5E0BF2}" srcOrd="0" destOrd="0" presId="urn:microsoft.com/office/officeart/2005/8/layout/cycle6"/>
    <dgm:cxn modelId="{84CB1DF9-6542-497F-A014-5F4A8E558987}" srcId="{254AE650-240C-48B5-9BB4-9207701B2EB7}" destId="{F377B1ED-5241-47F7-AC9A-5A02AD8E4BEC}" srcOrd="4" destOrd="0" parTransId="{CFEADCEE-7B77-48FD-81C1-F6E5808D8295}" sibTransId="{8D034E72-48DE-4371-B4BB-53739A234C2D}"/>
    <dgm:cxn modelId="{36B5D95A-8F4C-4CD3-BCDF-14F65FE723D0}" srcId="{254AE650-240C-48B5-9BB4-9207701B2EB7}" destId="{214902B7-2672-4F57-8F7E-B31490CBB85C}" srcOrd="2" destOrd="0" parTransId="{B711BF3B-7D28-4FAE-97BF-29FAEE47BEE2}" sibTransId="{0E3C2749-8A6B-48FE-A6CF-FC7FA2869E4C}"/>
    <dgm:cxn modelId="{6FBC2F8D-E5FC-4803-9770-FB3CFB580C9E}" type="presOf" srcId="{2510F32D-8327-4A17-B0F9-0ACC45E14221}" destId="{A3C069E6-3C8E-4FEF-852B-15AD67674DF6}" srcOrd="0" destOrd="0" presId="urn:microsoft.com/office/officeart/2005/8/layout/cycle6"/>
    <dgm:cxn modelId="{4DB4D81B-4A09-4D93-ABAA-DB6B77196637}" type="presParOf" srcId="{621F78CA-371F-4583-A69B-C65AAEE3465F}" destId="{F1EA268A-6FF8-469C-ACF0-B7F066CD57BE}" srcOrd="0" destOrd="0" presId="urn:microsoft.com/office/officeart/2005/8/layout/cycle6"/>
    <dgm:cxn modelId="{26162700-A55C-40FF-84C7-A29D7485BD16}" type="presParOf" srcId="{621F78CA-371F-4583-A69B-C65AAEE3465F}" destId="{ACB115F1-0B73-4A50-B66B-DB3A808ACB72}" srcOrd="1" destOrd="0" presId="urn:microsoft.com/office/officeart/2005/8/layout/cycle6"/>
    <dgm:cxn modelId="{F40091A6-47F9-44F1-86AE-13AD5FC298E8}" type="presParOf" srcId="{621F78CA-371F-4583-A69B-C65AAEE3465F}" destId="{9226BD37-0046-4321-A251-0B7FFBA90440}" srcOrd="2" destOrd="0" presId="urn:microsoft.com/office/officeart/2005/8/layout/cycle6"/>
    <dgm:cxn modelId="{4B360C46-3308-4BE9-B194-BC2741617A31}" type="presParOf" srcId="{621F78CA-371F-4583-A69B-C65AAEE3465F}" destId="{A3C069E6-3C8E-4FEF-852B-15AD67674DF6}" srcOrd="3" destOrd="0" presId="urn:microsoft.com/office/officeart/2005/8/layout/cycle6"/>
    <dgm:cxn modelId="{260A875C-B65C-4CEF-9806-36A75B1DBCA3}" type="presParOf" srcId="{621F78CA-371F-4583-A69B-C65AAEE3465F}" destId="{C6292F5E-759D-4C90-A86D-B82878D699EF}" srcOrd="4" destOrd="0" presId="urn:microsoft.com/office/officeart/2005/8/layout/cycle6"/>
    <dgm:cxn modelId="{7D906E55-258B-4AB5-B70D-425D04A7168A}" type="presParOf" srcId="{621F78CA-371F-4583-A69B-C65AAEE3465F}" destId="{2C63F6D2-F24C-46D5-9060-08B676544E06}" srcOrd="5" destOrd="0" presId="urn:microsoft.com/office/officeart/2005/8/layout/cycle6"/>
    <dgm:cxn modelId="{48C4136E-CED4-4E09-B0F9-CA7E35E2A3ED}" type="presParOf" srcId="{621F78CA-371F-4583-A69B-C65AAEE3465F}" destId="{87DBACF2-5292-4ED0-86FE-564EB93FF6F6}" srcOrd="6" destOrd="0" presId="urn:microsoft.com/office/officeart/2005/8/layout/cycle6"/>
    <dgm:cxn modelId="{411946DB-C39E-43CE-A447-2DE9AC68A55B}" type="presParOf" srcId="{621F78CA-371F-4583-A69B-C65AAEE3465F}" destId="{1EEAC4F9-54CE-4CB1-895E-BB1E7B3D4832}" srcOrd="7" destOrd="0" presId="urn:microsoft.com/office/officeart/2005/8/layout/cycle6"/>
    <dgm:cxn modelId="{675F5925-2C39-4E19-BB82-FC2BDCE239C1}" type="presParOf" srcId="{621F78CA-371F-4583-A69B-C65AAEE3465F}" destId="{431802B3-183D-4B73-B5C2-A8CAAE5E0BF2}" srcOrd="8" destOrd="0" presId="urn:microsoft.com/office/officeart/2005/8/layout/cycle6"/>
    <dgm:cxn modelId="{68E0F398-E4DC-478B-8E10-4FC0A220F249}" type="presParOf" srcId="{621F78CA-371F-4583-A69B-C65AAEE3465F}" destId="{62207CB6-3713-4F31-B98D-A53C6DAB2614}" srcOrd="9" destOrd="0" presId="urn:microsoft.com/office/officeart/2005/8/layout/cycle6"/>
    <dgm:cxn modelId="{CBCC3A24-1CB8-4F8A-B06B-9A637F702E1F}" type="presParOf" srcId="{621F78CA-371F-4583-A69B-C65AAEE3465F}" destId="{672606E5-6252-417E-9797-2BF9FD2490A3}" srcOrd="10" destOrd="0" presId="urn:microsoft.com/office/officeart/2005/8/layout/cycle6"/>
    <dgm:cxn modelId="{133C2E4C-4A2C-49E2-9E9E-B5A9C6BFFD73}" type="presParOf" srcId="{621F78CA-371F-4583-A69B-C65AAEE3465F}" destId="{F8902F73-39C4-4C3A-B70D-BF27509A82B2}" srcOrd="11" destOrd="0" presId="urn:microsoft.com/office/officeart/2005/8/layout/cycle6"/>
    <dgm:cxn modelId="{0AFF0F0D-EA29-4BA2-BC7E-BF1F44C49F6C}" type="presParOf" srcId="{621F78CA-371F-4583-A69B-C65AAEE3465F}" destId="{5AB82E7A-C584-41A3-ADDC-633F6A7914F4}" srcOrd="12" destOrd="0" presId="urn:microsoft.com/office/officeart/2005/8/layout/cycle6"/>
    <dgm:cxn modelId="{E89A016F-5C66-458C-8A93-366E99F724C5}" type="presParOf" srcId="{621F78CA-371F-4583-A69B-C65AAEE3465F}" destId="{F996FDFE-CBA9-48A1-89A3-CB34545A54C1}" srcOrd="13" destOrd="0" presId="urn:microsoft.com/office/officeart/2005/8/layout/cycle6"/>
    <dgm:cxn modelId="{4E0E22FA-138C-46CF-917F-ADFA72F18949}" type="presParOf" srcId="{621F78CA-371F-4583-A69B-C65AAEE3465F}" destId="{3169D4F9-EFC8-4575-95E2-1E4BDEF7FF45}"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A268A-6FF8-469C-ACF0-B7F066CD57BE}">
      <dsp:nvSpPr>
        <dsp:cNvPr id="0" name=""/>
        <dsp:cNvSpPr/>
      </dsp:nvSpPr>
      <dsp:spPr>
        <a:xfrm>
          <a:off x="1484417" y="394"/>
          <a:ext cx="958926" cy="623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Project preparation</a:t>
          </a:r>
          <a:r>
            <a:rPr lang="zh-CN" altLang="en-US" sz="1000" kern="1200" dirty="0" smtClean="0"/>
            <a:t> 项目准备</a:t>
          </a:r>
          <a:endParaRPr lang="en-US" sz="1000" kern="1200" dirty="0"/>
        </a:p>
      </dsp:txBody>
      <dsp:txXfrm>
        <a:off x="1514844" y="30821"/>
        <a:ext cx="898072" cy="562448"/>
      </dsp:txXfrm>
    </dsp:sp>
    <dsp:sp modelId="{9226BD37-0046-4321-A251-0B7FFBA90440}">
      <dsp:nvSpPr>
        <dsp:cNvPr id="0" name=""/>
        <dsp:cNvSpPr/>
      </dsp:nvSpPr>
      <dsp:spPr>
        <a:xfrm>
          <a:off x="718709" y="312045"/>
          <a:ext cx="2490343" cy="2490343"/>
        </a:xfrm>
        <a:custGeom>
          <a:avLst/>
          <a:gdLst/>
          <a:ahLst/>
          <a:cxnLst/>
          <a:rect l="0" t="0" r="0" b="0"/>
          <a:pathLst>
            <a:path>
              <a:moveTo>
                <a:pt x="1731220" y="98782"/>
              </a:moveTo>
              <a:arcTo wR="1245171" hR="1245171" stAng="17578566" swAng="196124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C069E6-3C8E-4FEF-852B-15AD67674DF6}">
      <dsp:nvSpPr>
        <dsp:cNvPr id="0" name=""/>
        <dsp:cNvSpPr/>
      </dsp:nvSpPr>
      <dsp:spPr>
        <a:xfrm>
          <a:off x="2668646" y="860787"/>
          <a:ext cx="958926" cy="623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Risk</a:t>
          </a:r>
        </a:p>
        <a:p>
          <a:pPr lvl="0" algn="ctr" defTabSz="444500">
            <a:lnSpc>
              <a:spcPct val="90000"/>
            </a:lnSpc>
            <a:spcBef>
              <a:spcPct val="0"/>
            </a:spcBef>
            <a:spcAft>
              <a:spcPct val="35000"/>
            </a:spcAft>
          </a:pPr>
          <a:r>
            <a:rPr lang="zh-CN" altLang="en-US" sz="1000" kern="1200" dirty="0" smtClean="0"/>
            <a:t> 风险评估</a:t>
          </a:r>
          <a:endParaRPr lang="en-US" sz="1000" kern="1200" dirty="0"/>
        </a:p>
      </dsp:txBody>
      <dsp:txXfrm>
        <a:off x="2699073" y="891214"/>
        <a:ext cx="898072" cy="562448"/>
      </dsp:txXfrm>
    </dsp:sp>
    <dsp:sp modelId="{2C63F6D2-F24C-46D5-9060-08B676544E06}">
      <dsp:nvSpPr>
        <dsp:cNvPr id="0" name=""/>
        <dsp:cNvSpPr/>
      </dsp:nvSpPr>
      <dsp:spPr>
        <a:xfrm>
          <a:off x="718709" y="312045"/>
          <a:ext cx="2490343" cy="2490343"/>
        </a:xfrm>
        <a:custGeom>
          <a:avLst/>
          <a:gdLst/>
          <a:ahLst/>
          <a:cxnLst/>
          <a:rect l="0" t="0" r="0" b="0"/>
          <a:pathLst>
            <a:path>
              <a:moveTo>
                <a:pt x="2488636" y="1180002"/>
              </a:moveTo>
              <a:arcTo wR="1245171" hR="1245171" stAng="21419994" swAng="21960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DBACF2-5292-4ED0-86FE-564EB93FF6F6}">
      <dsp:nvSpPr>
        <dsp:cNvPr id="0" name=""/>
        <dsp:cNvSpPr/>
      </dsp:nvSpPr>
      <dsp:spPr>
        <a:xfrm>
          <a:off x="2216311" y="2252931"/>
          <a:ext cx="958926" cy="623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Funds and institutions</a:t>
          </a:r>
          <a:r>
            <a:rPr lang="zh-CN" altLang="en-US" sz="1000" kern="1200" dirty="0" smtClean="0"/>
            <a:t> </a:t>
          </a:r>
          <a:endParaRPr lang="en-US" altLang="zh-CN" sz="1000" kern="1200" dirty="0" smtClean="0"/>
        </a:p>
        <a:p>
          <a:pPr lvl="0" algn="ctr" defTabSz="444500">
            <a:lnSpc>
              <a:spcPct val="90000"/>
            </a:lnSpc>
            <a:spcBef>
              <a:spcPct val="0"/>
            </a:spcBef>
            <a:spcAft>
              <a:spcPct val="35000"/>
            </a:spcAft>
          </a:pPr>
          <a:r>
            <a:rPr lang="zh-CN" altLang="en-US" sz="1000" kern="1200" dirty="0" smtClean="0"/>
            <a:t>基金等</a:t>
          </a:r>
          <a:endParaRPr lang="en-US" sz="1000" kern="1200" dirty="0"/>
        </a:p>
      </dsp:txBody>
      <dsp:txXfrm>
        <a:off x="2246738" y="2283358"/>
        <a:ext cx="898072" cy="562448"/>
      </dsp:txXfrm>
    </dsp:sp>
    <dsp:sp modelId="{431802B3-183D-4B73-B5C2-A8CAAE5E0BF2}">
      <dsp:nvSpPr>
        <dsp:cNvPr id="0" name=""/>
        <dsp:cNvSpPr/>
      </dsp:nvSpPr>
      <dsp:spPr>
        <a:xfrm>
          <a:off x="718709" y="312045"/>
          <a:ext cx="2490343" cy="2490343"/>
        </a:xfrm>
        <a:custGeom>
          <a:avLst/>
          <a:gdLst/>
          <a:ahLst/>
          <a:cxnLst/>
          <a:rect l="0" t="0" r="0" b="0"/>
          <a:pathLst>
            <a:path>
              <a:moveTo>
                <a:pt x="1492656" y="2465501"/>
              </a:moveTo>
              <a:arcTo wR="1245171" hR="1245171" stAng="4712149" swAng="13757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207CB6-3713-4F31-B98D-A53C6DAB2614}">
      <dsp:nvSpPr>
        <dsp:cNvPr id="0" name=""/>
        <dsp:cNvSpPr/>
      </dsp:nvSpPr>
      <dsp:spPr>
        <a:xfrm>
          <a:off x="752524" y="2252931"/>
          <a:ext cx="958926" cy="623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Climate finance</a:t>
          </a:r>
          <a:r>
            <a:rPr lang="zh-CN" altLang="en-US" sz="1000" kern="1200" dirty="0" smtClean="0"/>
            <a:t> 气候金融投资</a:t>
          </a:r>
          <a:endParaRPr lang="en-US" sz="1000" kern="1200" dirty="0"/>
        </a:p>
      </dsp:txBody>
      <dsp:txXfrm>
        <a:off x="782951" y="2283358"/>
        <a:ext cx="898072" cy="562448"/>
      </dsp:txXfrm>
    </dsp:sp>
    <dsp:sp modelId="{F8902F73-39C4-4C3A-B70D-BF27509A82B2}">
      <dsp:nvSpPr>
        <dsp:cNvPr id="0" name=""/>
        <dsp:cNvSpPr/>
      </dsp:nvSpPr>
      <dsp:spPr>
        <a:xfrm>
          <a:off x="718709" y="312045"/>
          <a:ext cx="2490343" cy="2490343"/>
        </a:xfrm>
        <a:custGeom>
          <a:avLst/>
          <a:gdLst/>
          <a:ahLst/>
          <a:cxnLst/>
          <a:rect l="0" t="0" r="0" b="0"/>
          <a:pathLst>
            <a:path>
              <a:moveTo>
                <a:pt x="208056" y="1934260"/>
              </a:moveTo>
              <a:arcTo wR="1245171" hR="1245171" stAng="8783928" swAng="21960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B82E7A-C584-41A3-ADDC-633F6A7914F4}">
      <dsp:nvSpPr>
        <dsp:cNvPr id="0" name=""/>
        <dsp:cNvSpPr/>
      </dsp:nvSpPr>
      <dsp:spPr>
        <a:xfrm>
          <a:off x="300189" y="860787"/>
          <a:ext cx="958926" cy="623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Public and private finance</a:t>
          </a:r>
          <a:r>
            <a:rPr lang="zh-CN" altLang="en-US" sz="1000" kern="1200" dirty="0" smtClean="0"/>
            <a:t>公私金融合作</a:t>
          </a:r>
          <a:endParaRPr lang="en-US" sz="1000" kern="1200" dirty="0"/>
        </a:p>
      </dsp:txBody>
      <dsp:txXfrm>
        <a:off x="330616" y="891214"/>
        <a:ext cx="898072" cy="562448"/>
      </dsp:txXfrm>
    </dsp:sp>
    <dsp:sp modelId="{3169D4F9-EFC8-4575-95E2-1E4BDEF7FF45}">
      <dsp:nvSpPr>
        <dsp:cNvPr id="0" name=""/>
        <dsp:cNvSpPr/>
      </dsp:nvSpPr>
      <dsp:spPr>
        <a:xfrm>
          <a:off x="718709" y="312045"/>
          <a:ext cx="2490343" cy="2490343"/>
        </a:xfrm>
        <a:custGeom>
          <a:avLst/>
          <a:gdLst/>
          <a:ahLst/>
          <a:cxnLst/>
          <a:rect l="0" t="0" r="0" b="0"/>
          <a:pathLst>
            <a:path>
              <a:moveTo>
                <a:pt x="216984" y="542830"/>
              </a:moveTo>
              <a:arcTo wR="1245171" hR="1245171" stAng="12860189" swAng="196124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F8239-F2A8-4DF8-AD99-F1468F9E16A7}" type="datetimeFigureOut">
              <a:rPr lang="en-US" smtClean="0"/>
              <a:t>11/10/2015</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4B492-3A61-4357-873F-D3009381318E}" type="slidenum">
              <a:rPr lang="en-US" smtClean="0"/>
              <a:t>‹#›</a:t>
            </a:fld>
            <a:endParaRPr lang="en-US"/>
          </a:p>
        </p:txBody>
      </p:sp>
    </p:spTree>
    <p:extLst>
      <p:ext uri="{BB962C8B-B14F-4D97-AF65-F5344CB8AC3E}">
        <p14:creationId xmlns:p14="http://schemas.microsoft.com/office/powerpoint/2010/main" val="288918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17575" y="744538"/>
            <a:ext cx="4962525" cy="3722687"/>
          </a:xfrm>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7028DB53-8DE6-4C70-8632-7208E6757F55}" type="slidenum">
              <a:rPr lang="en-GB" smtClean="0"/>
              <a:t>2</a:t>
            </a:fld>
            <a:endParaRPr lang="en-GB" dirty="0"/>
          </a:p>
        </p:txBody>
      </p:sp>
    </p:spTree>
    <p:extLst>
      <p:ext uri="{BB962C8B-B14F-4D97-AF65-F5344CB8AC3E}">
        <p14:creationId xmlns:p14="http://schemas.microsoft.com/office/powerpoint/2010/main" val="66522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17575" y="744538"/>
            <a:ext cx="4962525" cy="3722687"/>
          </a:xfrm>
        </p:spPr>
      </p:sp>
      <p:sp>
        <p:nvSpPr>
          <p:cNvPr id="3" name="슬라이드 노트 개체 틀 2"/>
          <p:cNvSpPr>
            <a:spLocks noGrp="1"/>
          </p:cNvSpPr>
          <p:nvPr>
            <p:ph type="body" idx="1"/>
          </p:nvPr>
        </p:nvSpPr>
        <p:spPr/>
        <p:txBody>
          <a:bodyPr/>
          <a:lstStyle/>
          <a:p>
            <a:r>
              <a:rPr lang="en-US" sz="1200" kern="1200" dirty="0" smtClean="0">
                <a:solidFill>
                  <a:schemeClr val="tx1"/>
                </a:solidFill>
                <a:effectLst/>
                <a:latin typeface="+mn-lt"/>
                <a:ea typeface="+mn-ea"/>
                <a:cs typeface="+mn-cs"/>
              </a:rPr>
              <a:t>Value Chain reflects a green growth planning and implementation approach from Diagnosis, Green Impact Assessment, Sector/sub-sector Strategy and Planning, Project design, Financing and Implementation - highlight implementation within GGGI context </a:t>
            </a:r>
          </a:p>
          <a:p>
            <a:pPr lvl="0"/>
            <a:r>
              <a:rPr lang="en-US" sz="1200" kern="1200" dirty="0" smtClean="0">
                <a:solidFill>
                  <a:schemeClr val="tx1"/>
                </a:solidFill>
                <a:effectLst/>
                <a:latin typeface="+mn-lt"/>
                <a:ea typeface="+mn-ea"/>
                <a:cs typeface="+mn-cs"/>
              </a:rPr>
              <a:t>This is followed by a systematic appraisal process, which captures learning from programs and ensures the robustness of GGGI advice and assistance.</a:t>
            </a:r>
          </a:p>
          <a:p>
            <a:pPr lvl="0"/>
            <a:r>
              <a:rPr lang="en-US" sz="1200" kern="1200" dirty="0" smtClean="0">
                <a:solidFill>
                  <a:schemeClr val="tx1"/>
                </a:solidFill>
                <a:effectLst/>
                <a:latin typeface="+mn-lt"/>
                <a:ea typeface="+mn-ea"/>
                <a:cs typeface="+mn-cs"/>
              </a:rPr>
              <a:t>Clear consensus from our donors and Members that our work on green growth planning moves towards tangible implementation</a:t>
            </a:r>
          </a:p>
          <a:p>
            <a:pPr lvl="0"/>
            <a:r>
              <a:rPr lang="en-US" sz="1200" kern="1200" dirty="0" smtClean="0">
                <a:solidFill>
                  <a:schemeClr val="tx1"/>
                </a:solidFill>
                <a:effectLst/>
                <a:latin typeface="+mn-lt"/>
                <a:ea typeface="+mn-ea"/>
                <a:cs typeface="+mn-cs"/>
              </a:rPr>
              <a:t>There is an emphasis on bankability of projects: GGGI seeks to play a catalytic role in mobilizing financing for implementable green growth plans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Green Growth Planning and Implementation (GGP&amp;I) division is GGGI’s key interface with partner governments. They own in-country relationships and the responsibility for overall delivery results.</a:t>
            </a:r>
          </a:p>
          <a:p>
            <a:r>
              <a:rPr lang="en-US" sz="1200" kern="1200" dirty="0" smtClean="0">
                <a:solidFill>
                  <a:schemeClr val="tx1"/>
                </a:solidFill>
                <a:effectLst/>
                <a:latin typeface="+mn-lt"/>
                <a:ea typeface="+mn-ea"/>
                <a:cs typeface="+mn-cs"/>
              </a:rPr>
              <a:t>KSD underpins the relevance, efficiency and effectiveness of our in-country delivery and provide a robust feedback loop between knowledge and investment services and global green growth products and services through two integrated work streams</a:t>
            </a:r>
          </a:p>
          <a:p>
            <a:pPr lvl="0"/>
            <a:r>
              <a:rPr lang="en-US" sz="1200" b="1" kern="1200" dirty="0" smtClean="0">
                <a:solidFill>
                  <a:schemeClr val="tx1"/>
                </a:solidFill>
                <a:effectLst/>
                <a:latin typeface="+mn-lt"/>
                <a:ea typeface="+mn-ea"/>
                <a:cs typeface="+mn-cs"/>
              </a:rPr>
              <a:t>Knowledge Services</a:t>
            </a:r>
            <a:r>
              <a:rPr lang="en-US" sz="1200" kern="1200" dirty="0" smtClean="0">
                <a:solidFill>
                  <a:schemeClr val="tx1"/>
                </a:solidFill>
                <a:effectLst/>
                <a:latin typeface="+mn-lt"/>
                <a:ea typeface="+mn-ea"/>
                <a:cs typeface="+mn-cs"/>
              </a:rPr>
              <a:t> – knowledge development, sharing and management activities which build a strong theoretical and empirical base for green growth planning while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providing concrete/practical options, guidance and capacity development for policymakers and investors tailored to national context</a:t>
            </a:r>
          </a:p>
          <a:p>
            <a:pPr lvl="0"/>
            <a:r>
              <a:rPr lang="en-US" sz="1200" b="1" kern="1200" dirty="0" smtClean="0">
                <a:solidFill>
                  <a:schemeClr val="tx1"/>
                </a:solidFill>
                <a:effectLst/>
                <a:latin typeface="+mn-lt"/>
                <a:ea typeface="+mn-ea"/>
                <a:cs typeface="+mn-cs"/>
              </a:rPr>
              <a:t>Green Investment Advisory Services</a:t>
            </a:r>
            <a:r>
              <a:rPr lang="en-US" sz="1200" kern="1200" dirty="0" smtClean="0">
                <a:solidFill>
                  <a:schemeClr val="tx1"/>
                </a:solidFill>
                <a:effectLst/>
                <a:latin typeface="+mn-lt"/>
                <a:ea typeface="+mn-ea"/>
                <a:cs typeface="+mn-cs"/>
              </a:rPr>
              <a:t> – to identify innovative financing mechanisms and improve the conditions for public and private green investments. </a:t>
            </a:r>
          </a:p>
          <a:p>
            <a:endParaRPr lang="en-US" dirty="0"/>
          </a:p>
        </p:txBody>
      </p:sp>
      <p:sp>
        <p:nvSpPr>
          <p:cNvPr id="4" name="슬라이드 번호 개체 틀 3"/>
          <p:cNvSpPr>
            <a:spLocks noGrp="1"/>
          </p:cNvSpPr>
          <p:nvPr>
            <p:ph type="sldNum" sz="quarter" idx="10"/>
          </p:nvPr>
        </p:nvSpPr>
        <p:spPr/>
        <p:txBody>
          <a:bodyPr/>
          <a:lstStyle/>
          <a:p>
            <a:fld id="{CDCD9171-D7BB-4413-8E86-91A93FDBB76E}" type="slidenum">
              <a:rPr lang="en-US" smtClean="0"/>
              <a:t>3</a:t>
            </a:fld>
            <a:endParaRPr lang="en-US" dirty="0"/>
          </a:p>
        </p:txBody>
      </p:sp>
    </p:spTree>
    <p:extLst>
      <p:ext uri="{BB962C8B-B14F-4D97-AF65-F5344CB8AC3E}">
        <p14:creationId xmlns:p14="http://schemas.microsoft.com/office/powerpoint/2010/main" val="3931962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deliver green growth programming in developing Asia, Middle East, Africa and Latin America. We are in the process of implementing the country strategies across our programmatic portfolio to ensure coherence to organizational strategy and post-2015 SDGs. Some examples of our current work:</a:t>
            </a:r>
          </a:p>
          <a:p>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Philippines: Supporting government in integrating climate-resilient green growth planning through the Eco-town Framework – we developed an ecotown model that the President</a:t>
            </a:r>
            <a:r>
              <a:rPr lang="en-US" sz="1200" kern="1200" baseline="0" dirty="0" smtClean="0">
                <a:solidFill>
                  <a:schemeClr val="tx1"/>
                </a:solidFill>
                <a:effectLst/>
                <a:latin typeface="+mn-lt"/>
                <a:ea typeface="+mn-ea"/>
                <a:cs typeface="+mn-cs"/>
              </a:rPr>
              <a:t> wants to see replicated in 150 municipalities next year and 150 the year after </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Colombia: Supporting government in establishing a USD 65 million payment for performance fund aimed at addressing deforestation in the country; final stages of concluding this agreement with governments of Norway and Germany financing the PfP initially. UK has expressed interest.</a:t>
            </a:r>
            <a:r>
              <a:rPr lang="en-US" sz="1200" kern="1200" baseline="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Jordan: Supporting the government in developing its national strategy for green growth and in establishing mechanism to improving inter-institutional coordination and green growth knowledge sharing.</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Ethiopia: Supporting government in implementing the Climate Resilient Green Economy strategy; attracting and deploying financing through the &gt;30</a:t>
            </a:r>
            <a:r>
              <a:rPr lang="en-US" sz="1200" kern="1200" baseline="0" dirty="0" smtClean="0">
                <a:solidFill>
                  <a:schemeClr val="tx1"/>
                </a:solidFill>
                <a:effectLst/>
                <a:latin typeface="+mn-lt"/>
                <a:ea typeface="+mn-ea"/>
                <a:cs typeface="+mn-cs"/>
              </a:rPr>
              <a:t> million dollar </a:t>
            </a:r>
            <a:r>
              <a:rPr lang="en-US" sz="1200" kern="1200" dirty="0" smtClean="0">
                <a:solidFill>
                  <a:schemeClr val="tx1"/>
                </a:solidFill>
                <a:effectLst/>
                <a:latin typeface="+mn-lt"/>
                <a:ea typeface="+mn-ea"/>
                <a:cs typeface="+mn-cs"/>
              </a:rPr>
              <a:t>CRGE Facility </a:t>
            </a:r>
            <a:endParaRPr lang="en-US" sz="105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India:</a:t>
            </a:r>
            <a:r>
              <a:rPr lang="en-US" sz="1200" kern="1200" baseline="0" dirty="0" smtClean="0">
                <a:solidFill>
                  <a:schemeClr val="tx1"/>
                </a:solidFill>
                <a:effectLst/>
                <a:latin typeface="+mn-lt"/>
                <a:ea typeface="+mn-ea"/>
                <a:cs typeface="+mn-cs"/>
              </a:rPr>
              <a:t> Supporting the government in Prioritizing and shortlisting investment opportunities to improve environmental sustainability while also promoting socially-inclusive economic growth.</a:t>
            </a:r>
          </a:p>
          <a:p>
            <a:endParaRPr lang="en-US" sz="105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CD9171-D7BB-4413-8E86-91A93FDBB76E}" type="slidenum">
              <a:rPr lang="en-US" smtClean="0"/>
              <a:t>4</a:t>
            </a:fld>
            <a:endParaRPr lang="en-US" dirty="0"/>
          </a:p>
        </p:txBody>
      </p:sp>
    </p:spTree>
    <p:extLst>
      <p:ext uri="{BB962C8B-B14F-4D97-AF65-F5344CB8AC3E}">
        <p14:creationId xmlns:p14="http://schemas.microsoft.com/office/powerpoint/2010/main" val="237830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17575" y="744538"/>
            <a:ext cx="4962525" cy="3722687"/>
          </a:xfrm>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CDCD9171-D7BB-4413-8E86-91A93FDBB76E}" type="slidenum">
              <a:rPr lang="en-US" smtClean="0"/>
              <a:t>5</a:t>
            </a:fld>
            <a:endParaRPr lang="en-US" dirty="0"/>
          </a:p>
        </p:txBody>
      </p:sp>
    </p:spTree>
    <p:extLst>
      <p:ext uri="{BB962C8B-B14F-4D97-AF65-F5344CB8AC3E}">
        <p14:creationId xmlns:p14="http://schemas.microsoft.com/office/powerpoint/2010/main" val="395964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17575" y="744538"/>
            <a:ext cx="4962525" cy="3722687"/>
          </a:xfrm>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CDCD9171-D7BB-4413-8E86-91A93FDBB76E}" type="slidenum">
              <a:rPr lang="en-US" smtClean="0"/>
              <a:t>6</a:t>
            </a:fld>
            <a:endParaRPr lang="en-US" dirty="0"/>
          </a:p>
        </p:txBody>
      </p:sp>
    </p:spTree>
    <p:extLst>
      <p:ext uri="{BB962C8B-B14F-4D97-AF65-F5344CB8AC3E}">
        <p14:creationId xmlns:p14="http://schemas.microsoft.com/office/powerpoint/2010/main" val="361371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6D44B492-3A61-4357-873F-D3009381318E}" type="slidenum">
              <a:rPr lang="en-US" smtClean="0"/>
              <a:t>7</a:t>
            </a:fld>
            <a:endParaRPr lang="en-US"/>
          </a:p>
        </p:txBody>
      </p:sp>
    </p:spTree>
    <p:extLst>
      <p:ext uri="{BB962C8B-B14F-4D97-AF65-F5344CB8AC3E}">
        <p14:creationId xmlns:p14="http://schemas.microsoft.com/office/powerpoint/2010/main" val="44431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6D44B492-3A61-4357-873F-D3009381318E}" type="slidenum">
              <a:rPr lang="en-US" smtClean="0"/>
              <a:t>8</a:t>
            </a:fld>
            <a:endParaRPr lang="en-US"/>
          </a:p>
        </p:txBody>
      </p:sp>
    </p:spTree>
    <p:extLst>
      <p:ext uri="{BB962C8B-B14F-4D97-AF65-F5344CB8AC3E}">
        <p14:creationId xmlns:p14="http://schemas.microsoft.com/office/powerpoint/2010/main" val="3852751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911" y="2766647"/>
            <a:ext cx="8526583" cy="373575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5605209"/>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245696" y="1592142"/>
            <a:ext cx="8652118" cy="799366"/>
          </a:xfrm>
          <a:prstGeom prst="rect">
            <a:avLst/>
          </a:prstGeom>
        </p:spPr>
        <p:txBody>
          <a:bodyPr/>
          <a:lstStyle>
            <a:lvl1pPr>
              <a:defRPr>
                <a:latin typeface="Lato" panose="020F0502020204030203" pitchFamily="34" charset="0"/>
              </a:defRPr>
            </a:lvl1pPr>
          </a:lstStyle>
          <a:p>
            <a:r>
              <a:rPr lang="ko-KR" altLang="en-US" dirty="0" smtClean="0"/>
              <a:t>마스터 제목 스타일 편집</a:t>
            </a:r>
            <a:endParaRPr lang="en-US" dirty="0"/>
          </a:p>
        </p:txBody>
      </p:sp>
      <p:sp>
        <p:nvSpPr>
          <p:cNvPr id="3" name="Content Placeholder 2"/>
          <p:cNvSpPr>
            <a:spLocks noGrp="1"/>
          </p:cNvSpPr>
          <p:nvPr>
            <p:ph idx="1"/>
          </p:nvPr>
        </p:nvSpPr>
        <p:spPr>
          <a:xfrm>
            <a:off x="245696" y="2540001"/>
            <a:ext cx="8655535" cy="4110892"/>
          </a:xfrm>
          <a:prstGeom prst="rect">
            <a:avLst/>
          </a:prstGeom>
        </p:spPr>
        <p:txBody>
          <a:bodyPr/>
          <a:lstStyle>
            <a:lvl1pPr>
              <a:defRPr>
                <a:latin typeface="Lato Black" panose="020F0502020204030203" pitchFamily="34" charset="0"/>
                <a:cs typeface="Lato Black" panose="020F0502020204030203" pitchFamily="34" charset="0"/>
              </a:defRPr>
            </a:lvl1pPr>
            <a:lvl2pPr>
              <a:defRPr>
                <a:latin typeface="Lato Black" panose="020F0502020204030203" pitchFamily="34" charset="0"/>
                <a:cs typeface="Lato Black" panose="020F0502020204030203" pitchFamily="34" charset="0"/>
              </a:defRPr>
            </a:lvl2pPr>
            <a:lvl3pPr>
              <a:defRPr>
                <a:latin typeface="Lato Black" panose="020F0502020204030203" pitchFamily="34" charset="0"/>
                <a:cs typeface="Lato Black" panose="020F0502020204030203" pitchFamily="34" charset="0"/>
              </a:defRPr>
            </a:lvl3pPr>
            <a:lvl4pPr>
              <a:defRPr>
                <a:latin typeface="Lato Black" panose="020F0502020204030203" pitchFamily="34" charset="0"/>
                <a:cs typeface="Lato Black" panose="020F0502020204030203" pitchFamily="34" charset="0"/>
              </a:defRPr>
            </a:lvl4pPr>
            <a:lvl5pPr>
              <a:defRPr>
                <a:latin typeface="Lato Black" panose="020F0502020204030203" pitchFamily="34" charset="0"/>
                <a:cs typeface="Lato Black" panose="020F0502020204030203"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B6A3F68-FFFD-4F1F-9A6A-BEE3409D516F}" type="datetimeFigureOut">
              <a:rPr lang="ko-KR" altLang="en-US" smtClean="0"/>
              <a:t>2015-11-10</a:t>
            </a:fld>
            <a:endParaRPr lang="ko-KR"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8815746" y="6549292"/>
            <a:ext cx="367325" cy="291977"/>
          </a:xfrm>
          <a:prstGeom prst="rect">
            <a:avLst/>
          </a:prstGeom>
        </p:spPr>
        <p:txBody>
          <a:bodyPr/>
          <a:lstStyle/>
          <a:p>
            <a:fld id="{40A301BE-2D66-43FA-9CC3-557897417A0A}" type="slidenum">
              <a:rPr lang="ko-KR" altLang="en-US" smtClean="0"/>
              <a:t>‹#›</a:t>
            </a:fld>
            <a:endParaRPr lang="ko-KR" altLang="en-US" dirty="0"/>
          </a:p>
        </p:txBody>
      </p:sp>
    </p:spTree>
    <p:extLst>
      <p:ext uri="{BB962C8B-B14F-4D97-AF65-F5344CB8AC3E}">
        <p14:creationId xmlns:p14="http://schemas.microsoft.com/office/powerpoint/2010/main" val="39906239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087631" y="2284947"/>
            <a:ext cx="1273385" cy="1697847"/>
          </a:xfrm>
          <a:prstGeom prst="rect">
            <a:avLst/>
          </a:prstGeom>
        </p:spPr>
        <p:txBody>
          <a:bodyPr>
            <a:normAutofit/>
          </a:bodyPr>
          <a:lstStyle>
            <a:lvl1pPr>
              <a:defRPr sz="900">
                <a:solidFill>
                  <a:schemeClr val="accent2"/>
                </a:solidFill>
              </a:defRPr>
            </a:lvl1pPr>
          </a:lstStyle>
          <a:p>
            <a:endParaRPr lang="id-ID" dirty="0"/>
          </a:p>
        </p:txBody>
      </p:sp>
      <p:sp>
        <p:nvSpPr>
          <p:cNvPr id="8" name="Picture Placeholder 3"/>
          <p:cNvSpPr>
            <a:spLocks noGrp="1"/>
          </p:cNvSpPr>
          <p:nvPr>
            <p:ph type="pic" sz="quarter" idx="11"/>
          </p:nvPr>
        </p:nvSpPr>
        <p:spPr>
          <a:xfrm>
            <a:off x="2978899" y="2284947"/>
            <a:ext cx="1273385" cy="1697847"/>
          </a:xfrm>
          <a:prstGeom prst="rect">
            <a:avLst/>
          </a:prstGeom>
        </p:spPr>
        <p:txBody>
          <a:bodyPr>
            <a:normAutofit/>
          </a:bodyPr>
          <a:lstStyle>
            <a:lvl1pPr>
              <a:defRPr sz="900">
                <a:solidFill>
                  <a:schemeClr val="accent2"/>
                </a:solidFill>
              </a:defRPr>
            </a:lvl1pPr>
          </a:lstStyle>
          <a:p>
            <a:endParaRPr lang="id-ID" dirty="0"/>
          </a:p>
        </p:txBody>
      </p:sp>
      <p:sp>
        <p:nvSpPr>
          <p:cNvPr id="9" name="Picture Placeholder 3"/>
          <p:cNvSpPr>
            <a:spLocks noGrp="1"/>
          </p:cNvSpPr>
          <p:nvPr>
            <p:ph type="pic" sz="quarter" idx="12"/>
          </p:nvPr>
        </p:nvSpPr>
        <p:spPr>
          <a:xfrm>
            <a:off x="4881590" y="2284947"/>
            <a:ext cx="1273385" cy="1697847"/>
          </a:xfrm>
          <a:prstGeom prst="rect">
            <a:avLst/>
          </a:prstGeom>
        </p:spPr>
        <p:txBody>
          <a:bodyPr>
            <a:normAutofit/>
          </a:bodyPr>
          <a:lstStyle>
            <a:lvl1pPr>
              <a:defRPr sz="900">
                <a:solidFill>
                  <a:schemeClr val="accent2"/>
                </a:solidFill>
              </a:defRPr>
            </a:lvl1pPr>
          </a:lstStyle>
          <a:p>
            <a:endParaRPr lang="id-ID" dirty="0"/>
          </a:p>
        </p:txBody>
      </p:sp>
      <p:sp>
        <p:nvSpPr>
          <p:cNvPr id="10" name="Picture Placeholder 3"/>
          <p:cNvSpPr>
            <a:spLocks noGrp="1"/>
          </p:cNvSpPr>
          <p:nvPr>
            <p:ph type="pic" sz="quarter" idx="13"/>
          </p:nvPr>
        </p:nvSpPr>
        <p:spPr>
          <a:xfrm>
            <a:off x="6772857" y="2284947"/>
            <a:ext cx="1273385" cy="1697847"/>
          </a:xfrm>
          <a:prstGeom prst="rect">
            <a:avLst/>
          </a:prstGeom>
        </p:spPr>
        <p:txBody>
          <a:bodyPr>
            <a:normAutofit/>
          </a:bodyPr>
          <a:lstStyle>
            <a:lvl1pPr>
              <a:defRPr sz="900">
                <a:solidFill>
                  <a:schemeClr val="accent2"/>
                </a:solidFill>
              </a:defRPr>
            </a:lvl1pPr>
          </a:lstStyle>
          <a:p>
            <a:endParaRPr lang="id-ID"/>
          </a:p>
        </p:txBody>
      </p:sp>
      <p:sp>
        <p:nvSpPr>
          <p:cNvPr id="25" name="TextBox 24"/>
          <p:cNvSpPr txBox="1"/>
          <p:nvPr userDrawn="1"/>
        </p:nvSpPr>
        <p:spPr>
          <a:xfrm>
            <a:off x="8667508" y="305132"/>
            <a:ext cx="304892" cy="213585"/>
          </a:xfrm>
          <a:prstGeom prst="rect">
            <a:avLst/>
          </a:prstGeom>
          <a:noFill/>
        </p:spPr>
        <p:txBody>
          <a:bodyPr wrap="none" rtlCol="0">
            <a:spAutoFit/>
          </a:bodyPr>
          <a:lstStyle/>
          <a:p>
            <a:pPr algn="ctr"/>
            <a:fld id="{260E2A6B-A809-4840-BF14-8648BC0BDF87}" type="slidenum">
              <a:rPr lang="id-ID" sz="788" b="1" smtClean="0">
                <a:solidFill>
                  <a:schemeClr val="bg1"/>
                </a:solidFill>
              </a:rPr>
              <a:pPr algn="ctr"/>
              <a:t>‹#›</a:t>
            </a:fld>
            <a:endParaRPr lang="id-ID" sz="619" dirty="0">
              <a:solidFill>
                <a:schemeClr val="bg1"/>
              </a:solidFill>
            </a:endParaRPr>
          </a:p>
        </p:txBody>
      </p:sp>
      <p:grpSp>
        <p:nvGrpSpPr>
          <p:cNvPr id="26" name="Group 25"/>
          <p:cNvGrpSpPr/>
          <p:nvPr userDrawn="1"/>
        </p:nvGrpSpPr>
        <p:grpSpPr>
          <a:xfrm>
            <a:off x="260564" y="6409324"/>
            <a:ext cx="168062"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grpSp>
        <p:nvGrpSpPr>
          <p:cNvPr id="29" name="Group 28"/>
          <p:cNvGrpSpPr/>
          <p:nvPr userDrawn="1"/>
        </p:nvGrpSpPr>
        <p:grpSpPr>
          <a:xfrm flipH="1">
            <a:off x="700282" y="6409324"/>
            <a:ext cx="168062" cy="221156"/>
            <a:chOff x="4328868" y="5502988"/>
            <a:chExt cx="500307" cy="493774"/>
          </a:xfrm>
        </p:grpSpPr>
        <p:sp>
          <p:nvSpPr>
            <p:cNvPr id="30" name="Freeform 2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13"/>
            </a:p>
          </p:txBody>
        </p:sp>
        <p:sp>
          <p:nvSpPr>
            <p:cNvPr id="31" name="Freeform 3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013"/>
            </a:p>
          </p:txBody>
        </p:sp>
      </p:grpSp>
      <p:cxnSp>
        <p:nvCxnSpPr>
          <p:cNvPr id="32" name="Straight Connector 31"/>
          <p:cNvCxnSpPr/>
          <p:nvPr userDrawn="1"/>
        </p:nvCxnSpPr>
        <p:spPr>
          <a:xfrm>
            <a:off x="414532" y="6522684"/>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5034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68" r:id="rId5"/>
    <p:sldLayoutId id="2147483673"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251520" y="1535956"/>
            <a:ext cx="898378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solidFill>
                  <a:srgbClr val="09B89D"/>
                </a:solidFill>
                <a:ea typeface="宋体" pitchFamily="2" charset="-122"/>
              </a:rPr>
              <a:t>Global Green Growth Institute:  </a:t>
            </a:r>
          </a:p>
          <a:p>
            <a:r>
              <a:rPr lang="en-US" altLang="zh-CN" dirty="0" smtClean="0">
                <a:solidFill>
                  <a:srgbClr val="09B89D"/>
                </a:solidFill>
                <a:ea typeface="宋体" pitchFamily="2" charset="-122"/>
              </a:rPr>
              <a:t> Its Role in Delivering Green Growth</a:t>
            </a:r>
            <a:endParaRPr lang="en-US" altLang="zh-CN" b="0" dirty="0">
              <a:solidFill>
                <a:srgbClr val="09B89D"/>
              </a:solidFill>
              <a:ea typeface="宋体" pitchFamily="2" charset="-122"/>
            </a:endParaRPr>
          </a:p>
        </p:txBody>
      </p:sp>
      <p:sp>
        <p:nvSpPr>
          <p:cNvPr id="5" name="Rectangle 2"/>
          <p:cNvSpPr txBox="1">
            <a:spLocks noChangeArrowheads="1"/>
          </p:cNvSpPr>
          <p:nvPr/>
        </p:nvSpPr>
        <p:spPr bwMode="gray">
          <a:xfrm>
            <a:off x="410404" y="3933056"/>
            <a:ext cx="7488832"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800" b="0" i="1" dirty="0" smtClean="0">
                <a:solidFill>
                  <a:schemeClr val="tx1"/>
                </a:solidFill>
              </a:rPr>
              <a:t>Nov. 11</a:t>
            </a:r>
            <a:r>
              <a:rPr lang="en-US" altLang="zh-CN" sz="1800" b="0" i="1" baseline="30000" dirty="0" smtClean="0">
                <a:solidFill>
                  <a:schemeClr val="tx1"/>
                </a:solidFill>
              </a:rPr>
              <a:t>th</a:t>
            </a:r>
            <a:r>
              <a:rPr lang="en-US" altLang="zh-CN" sz="1800" b="0" i="1" dirty="0">
                <a:solidFill>
                  <a:schemeClr val="tx1"/>
                </a:solidFill>
              </a:rPr>
              <a:t>, 2015</a:t>
            </a:r>
          </a:p>
          <a:p>
            <a:endParaRPr lang="en-US" altLang="zh-CN" sz="2400" dirty="0">
              <a:solidFill>
                <a:schemeClr val="tx1"/>
              </a:solidFill>
              <a:ea typeface="宋体" pitchFamily="2" charset="-122"/>
            </a:endParaRPr>
          </a:p>
          <a:p>
            <a:r>
              <a:rPr lang="en-US" altLang="zh-CN" sz="2000" b="0" dirty="0" smtClean="0">
                <a:solidFill>
                  <a:schemeClr val="tx1"/>
                </a:solidFill>
                <a:ea typeface="宋体" pitchFamily="2" charset="-122"/>
              </a:rPr>
              <a:t>Yvo de Boer</a:t>
            </a:r>
          </a:p>
          <a:p>
            <a:r>
              <a:rPr lang="en-US" altLang="zh-CN" sz="2000" b="0" dirty="0" smtClean="0">
                <a:solidFill>
                  <a:schemeClr val="tx1"/>
                </a:solidFill>
                <a:ea typeface="宋体" pitchFamily="2" charset="-122"/>
              </a:rPr>
              <a:t>Director-General</a:t>
            </a:r>
          </a:p>
          <a:p>
            <a:r>
              <a:rPr lang="en-US" altLang="zh-CN" sz="2000" b="0" dirty="0" smtClean="0">
                <a:solidFill>
                  <a:schemeClr val="tx1"/>
                </a:solidFill>
                <a:ea typeface="宋体" pitchFamily="2" charset="-122"/>
              </a:rPr>
              <a:t>Global Green Growth Institute (GGGI)</a:t>
            </a:r>
          </a:p>
          <a:p>
            <a:endParaRPr lang="en-US" altLang="zh-CN" sz="1400" b="0" dirty="0" smtClean="0">
              <a:solidFill>
                <a:srgbClr val="09B89D"/>
              </a:solidFill>
              <a:ea typeface="宋体" pitchFamily="2" charset="-122"/>
            </a:endParaRPr>
          </a:p>
          <a:p>
            <a:endParaRPr lang="en-US" altLang="zh-CN" sz="1600" b="0" dirty="0">
              <a:solidFill>
                <a:srgbClr val="09B89D"/>
              </a:solidFill>
              <a:ea typeface="宋体" pitchFamily="2" charset="-122"/>
            </a:endParaRPr>
          </a:p>
        </p:txBody>
      </p:sp>
    </p:spTree>
    <p:extLst>
      <p:ext uri="{BB962C8B-B14F-4D97-AF65-F5344CB8AC3E}">
        <p14:creationId xmlns:p14="http://schemas.microsoft.com/office/powerpoint/2010/main" val="3064489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157207" y="244890"/>
            <a:ext cx="55855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just" eaLnBrk="1" hangingPunct="1"/>
            <a:r>
              <a:rPr lang="en-US" altLang="en-US" sz="3200" b="1" dirty="0">
                <a:solidFill>
                  <a:srgbClr val="05B99B"/>
                </a:solidFill>
                <a:latin typeface="Calibri" panose="020F0502020204030204" pitchFamily="34" charset="0"/>
                <a:cs typeface="Arial" panose="020B0604020202020204" pitchFamily="34" charset="0"/>
                <a:sym typeface="Gill Sans" pitchFamily="-84" charset="0"/>
              </a:rPr>
              <a:t>GGGI At-a-Glance</a:t>
            </a:r>
          </a:p>
        </p:txBody>
      </p:sp>
      <p:sp>
        <p:nvSpPr>
          <p:cNvPr id="6" name="Rectangle 5"/>
          <p:cNvSpPr/>
          <p:nvPr/>
        </p:nvSpPr>
        <p:spPr>
          <a:xfrm>
            <a:off x="184410" y="1048961"/>
            <a:ext cx="4171950" cy="507831"/>
          </a:xfrm>
          <a:prstGeom prst="rect">
            <a:avLst/>
          </a:prstGeom>
        </p:spPr>
        <p:txBody>
          <a:bodyPr wrap="square">
            <a:spAutoFit/>
          </a:bodyPr>
          <a:lstStyle/>
          <a:p>
            <a:pPr marL="180820" indent="-180820">
              <a:spcAft>
                <a:spcPts val="633"/>
              </a:spcAft>
              <a:buFont typeface="Arial" panose="020B0604020202020204" pitchFamily="34" charset="0"/>
              <a:buChar char="•"/>
            </a:pPr>
            <a:r>
              <a:rPr lang="en-GB" sz="1350" dirty="0">
                <a:latin typeface="Calibri" panose="020F0502020204030204" pitchFamily="34" charset="0"/>
              </a:rPr>
              <a:t>Established as a treaty-based international organization in </a:t>
            </a:r>
            <a:r>
              <a:rPr lang="en-GB" sz="1350" dirty="0" smtClean="0">
                <a:latin typeface="Calibri" panose="020F0502020204030204" pitchFamily="34" charset="0"/>
              </a:rPr>
              <a:t>2012 </a:t>
            </a:r>
            <a:r>
              <a:rPr lang="zh-CN" altLang="en-US" sz="1350" dirty="0">
                <a:latin typeface="Calibri" panose="020F0502020204030204" pitchFamily="34" charset="0"/>
              </a:rPr>
              <a:t> 成立于</a:t>
            </a:r>
            <a:r>
              <a:rPr lang="en-US" altLang="zh-CN" sz="1350" dirty="0">
                <a:latin typeface="Calibri" panose="020F0502020204030204" pitchFamily="34" charset="0"/>
              </a:rPr>
              <a:t>2012</a:t>
            </a:r>
            <a:r>
              <a:rPr lang="zh-CN" altLang="en-US" sz="1350" dirty="0">
                <a:latin typeface="Calibri" panose="020F0502020204030204" pitchFamily="34" charset="0"/>
              </a:rPr>
              <a:t>年</a:t>
            </a:r>
            <a:endParaRPr lang="en-GB" sz="1350" dirty="0">
              <a:latin typeface="Calibri" panose="020F0502020204030204" pitchFamily="34" charset="0"/>
            </a:endParaRPr>
          </a:p>
        </p:txBody>
      </p:sp>
      <p:sp>
        <p:nvSpPr>
          <p:cNvPr id="11" name="Rectangle 10"/>
          <p:cNvSpPr/>
          <p:nvPr/>
        </p:nvSpPr>
        <p:spPr>
          <a:xfrm>
            <a:off x="5257800" y="1052736"/>
            <a:ext cx="3371850" cy="300082"/>
          </a:xfrm>
          <a:prstGeom prst="rect">
            <a:avLst/>
          </a:prstGeom>
        </p:spPr>
        <p:txBody>
          <a:bodyPr wrap="square">
            <a:spAutoFit/>
          </a:bodyPr>
          <a:lstStyle/>
          <a:p>
            <a:pPr marL="180820" indent="-180820">
              <a:spcAft>
                <a:spcPts val="633"/>
              </a:spcAft>
              <a:buFont typeface="Arial" panose="020B0604020202020204" pitchFamily="34" charset="0"/>
              <a:buChar char="•"/>
            </a:pPr>
            <a:r>
              <a:rPr lang="en-US" sz="1350" dirty="0">
                <a:latin typeface="Calibri" panose="020F0502020204030204" pitchFamily="34" charset="0"/>
              </a:rPr>
              <a:t>24 Member </a:t>
            </a:r>
            <a:r>
              <a:rPr lang="en-US" sz="1350" dirty="0" smtClean="0">
                <a:latin typeface="Calibri" panose="020F0502020204030204" pitchFamily="34" charset="0"/>
              </a:rPr>
              <a:t>countries </a:t>
            </a:r>
            <a:r>
              <a:rPr lang="en-US" altLang="zh-CN" sz="1350" dirty="0">
                <a:latin typeface="Calibri" panose="020F0502020204030204" pitchFamily="34" charset="0"/>
              </a:rPr>
              <a:t> 24</a:t>
            </a:r>
            <a:r>
              <a:rPr lang="zh-CN" altLang="en-US" sz="1350" dirty="0">
                <a:latin typeface="Calibri" panose="020F0502020204030204" pitchFamily="34" charset="0"/>
              </a:rPr>
              <a:t>个成员国</a:t>
            </a:r>
            <a:endParaRPr lang="en-GB" sz="1350" dirty="0">
              <a:latin typeface="Calibri" panose="020F0502020204030204" pitchFamily="34" charset="0"/>
            </a:endParaRPr>
          </a:p>
        </p:txBody>
      </p:sp>
      <p:pic>
        <p:nvPicPr>
          <p:cNvPr id="10" name="Picture 9"/>
          <p:cNvPicPr>
            <a:picLocks noChangeAspect="1"/>
          </p:cNvPicPr>
          <p:nvPr/>
        </p:nvPicPr>
        <p:blipFill>
          <a:blip r:embed="rId3"/>
          <a:stretch>
            <a:fillRect/>
          </a:stretch>
        </p:blipFill>
        <p:spPr>
          <a:xfrm>
            <a:off x="14808" y="2132856"/>
            <a:ext cx="8854116" cy="3795886"/>
          </a:xfrm>
          <a:prstGeom prst="rect">
            <a:avLst/>
          </a:prstGeom>
        </p:spPr>
      </p:pic>
      <p:sp>
        <p:nvSpPr>
          <p:cNvPr id="9" name="Shape 45"/>
          <p:cNvSpPr/>
          <p:nvPr/>
        </p:nvSpPr>
        <p:spPr>
          <a:xfrm>
            <a:off x="-252536" y="1556792"/>
            <a:ext cx="10009112" cy="5100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defTabSz="457200">
              <a:defRPr sz="4600">
                <a:solidFill>
                  <a:srgbClr val="0AB095"/>
                </a:solidFill>
                <a:latin typeface="Lato Regular"/>
                <a:ea typeface="Lato Regular"/>
                <a:cs typeface="Lato Regular"/>
                <a:sym typeface="Lato Regular"/>
              </a:defRPr>
            </a:lvl1pPr>
          </a:lstStyle>
          <a:p>
            <a:pPr lvl="0" algn="ctr">
              <a:defRPr sz="1800">
                <a:solidFill>
                  <a:srgbClr val="000000"/>
                </a:solidFill>
              </a:defRPr>
            </a:pPr>
            <a:r>
              <a:rPr lang="en-US" sz="2000" b="1" dirty="0" smtClean="0">
                <a:solidFill>
                  <a:srgbClr val="09B89D"/>
                </a:solidFill>
                <a:latin typeface="+mj-lt"/>
              </a:rPr>
              <a:t>“</a:t>
            </a:r>
            <a:r>
              <a:rPr sz="2000" b="1" dirty="0" smtClean="0">
                <a:solidFill>
                  <a:srgbClr val="09B89D"/>
                </a:solidFill>
                <a:latin typeface="+mj-lt"/>
              </a:rPr>
              <a:t>A </a:t>
            </a:r>
            <a:r>
              <a:rPr sz="2000" b="1" dirty="0">
                <a:solidFill>
                  <a:srgbClr val="09B89D"/>
                </a:solidFill>
                <a:latin typeface="+mj-lt"/>
              </a:rPr>
              <a:t>resilient world of strong, inclusive and sustainable growth</a:t>
            </a:r>
            <a:r>
              <a:rPr sz="2000" b="1" dirty="0" smtClean="0">
                <a:solidFill>
                  <a:srgbClr val="09B89D"/>
                </a:solidFill>
                <a:latin typeface="+mj-lt"/>
              </a:rPr>
              <a:t>.</a:t>
            </a:r>
            <a:r>
              <a:rPr lang="en-US" sz="2000" b="1" dirty="0" smtClean="0">
                <a:solidFill>
                  <a:srgbClr val="09B89D"/>
                </a:solidFill>
                <a:latin typeface="+mj-lt"/>
              </a:rPr>
              <a:t>"</a:t>
            </a:r>
          </a:p>
          <a:p>
            <a:pPr lvl="0" algn="ctr">
              <a:defRPr sz="1800">
                <a:solidFill>
                  <a:srgbClr val="000000"/>
                </a:solidFill>
              </a:defRPr>
            </a:pPr>
            <a:r>
              <a:rPr lang="zh-CN" altLang="en-US" sz="1600" b="1" dirty="0">
                <a:solidFill>
                  <a:srgbClr val="09B89D"/>
                </a:solidFill>
                <a:latin typeface="+mj-lt"/>
              </a:rPr>
              <a:t>一</a:t>
            </a:r>
            <a:r>
              <a:rPr lang="zh-CN" altLang="en-US" sz="1600" b="1" dirty="0" smtClean="0">
                <a:solidFill>
                  <a:srgbClr val="09B89D"/>
                </a:solidFill>
                <a:latin typeface="+mj-lt"/>
              </a:rPr>
              <a:t>个因强劲、包容而可持续的增长而充满活力的世界</a:t>
            </a:r>
            <a:endParaRPr sz="1600" b="1" dirty="0">
              <a:solidFill>
                <a:srgbClr val="09B89D"/>
              </a:solidFill>
              <a:latin typeface="+mj-lt"/>
            </a:endParaRPr>
          </a:p>
        </p:txBody>
      </p:sp>
    </p:spTree>
    <p:extLst>
      <p:ext uri="{BB962C8B-B14F-4D97-AF65-F5344CB8AC3E}">
        <p14:creationId xmlns:p14="http://schemas.microsoft.com/office/powerpoint/2010/main" val="2717736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1"/>
          <p:cNvSpPr txBox="1">
            <a:spLocks noChangeArrowheads="1"/>
          </p:cNvSpPr>
          <p:nvPr/>
        </p:nvSpPr>
        <p:spPr bwMode="auto">
          <a:xfrm>
            <a:off x="179512" y="356055"/>
            <a:ext cx="7452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sz="3200" b="1">
                <a:solidFill>
                  <a:srgbClr val="05B99B"/>
                </a:solidFill>
                <a:latin typeface="Calibri" panose="020F0502020204030204" pitchFamily="34" charset="0"/>
                <a:ea typeface="ヒラギノ角ゴ ProN W3" charset="0"/>
                <a:cs typeface="Arial" panose="020B0604020202020204" pitchFamily="34" charset="0"/>
              </a:defRPr>
            </a:lvl1pPr>
            <a:lvl2pPr marL="742950" indent="-285750">
              <a:defRPr sz="4200">
                <a:solidFill>
                  <a:srgbClr val="000000"/>
                </a:solidFill>
                <a:latin typeface="Gill Sans" charset="0"/>
                <a:ea typeface="ヒラギノ角ゴ ProN W3" charset="0"/>
                <a:cs typeface="ヒラギノ角ゴ ProN W3" charset="0"/>
              </a:defRPr>
            </a:lvl2pPr>
            <a:lvl3pPr marL="1143000" indent="-228600">
              <a:defRPr sz="4200">
                <a:solidFill>
                  <a:srgbClr val="000000"/>
                </a:solidFill>
                <a:latin typeface="Gill Sans" charset="0"/>
                <a:ea typeface="ヒラギノ角ゴ ProN W3" charset="0"/>
                <a:cs typeface="ヒラギノ角ゴ ProN W3" charset="0"/>
              </a:defRPr>
            </a:lvl3pPr>
            <a:lvl4pPr marL="1600200" indent="-228600">
              <a:defRPr sz="4200">
                <a:solidFill>
                  <a:srgbClr val="000000"/>
                </a:solidFill>
                <a:latin typeface="Gill Sans" charset="0"/>
                <a:ea typeface="ヒラギノ角ゴ ProN W3" charset="0"/>
                <a:cs typeface="ヒラギノ角ゴ ProN W3" charset="0"/>
              </a:defRPr>
            </a:lvl4pPr>
            <a:lvl5pPr marL="2057400" indent="-228600">
              <a:defRPr sz="4200">
                <a:solidFill>
                  <a:srgbClr val="000000"/>
                </a:solidFill>
                <a:latin typeface="Gill Sans" charset="0"/>
                <a:ea typeface="ヒラギノ角ゴ ProN W3" charset="0"/>
                <a:cs typeface="ヒラギノ角ゴ ProN W3"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9pPr>
          </a:lstStyle>
          <a:p>
            <a:r>
              <a:rPr lang="en-US" altLang="en-US" dirty="0"/>
              <a:t>GGGI Value Chain</a:t>
            </a:r>
            <a:r>
              <a:rPr lang="en-US" altLang="en-US" dirty="0">
                <a:sym typeface="Gill Sans" pitchFamily="-84" charset="0"/>
              </a:rPr>
              <a:t> </a:t>
            </a:r>
            <a:r>
              <a:rPr lang="zh-CN" altLang="en-US" dirty="0">
                <a:sym typeface="Gill Sans" pitchFamily="-84" charset="0"/>
              </a:rPr>
              <a:t>的价值链</a:t>
            </a:r>
            <a:endParaRPr lang="en-US" altLang="en-US" dirty="0">
              <a:sym typeface="Gill Sans" pitchFamily="-84" charset="0"/>
            </a:endParaRPr>
          </a:p>
        </p:txBody>
      </p:sp>
      <p:sp>
        <p:nvSpPr>
          <p:cNvPr id="2" name="Rectangle 1"/>
          <p:cNvSpPr/>
          <p:nvPr/>
        </p:nvSpPr>
        <p:spPr bwMode="auto">
          <a:xfrm>
            <a:off x="287983" y="2686050"/>
            <a:ext cx="8572500" cy="3191222"/>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altLang="en-US" sz="1500" dirty="0">
              <a:solidFill>
                <a:schemeClr val="bg2"/>
              </a:solidFill>
              <a:latin typeface="Calibri" panose="020F0502020204030204" pitchFamily="34" charset="0"/>
            </a:endParaRPr>
          </a:p>
          <a:p>
            <a:pPr fontAlgn="base">
              <a:spcBef>
                <a:spcPct val="0"/>
              </a:spcBef>
              <a:spcAft>
                <a:spcPct val="0"/>
              </a:spcAft>
            </a:pPr>
            <a:r>
              <a:rPr lang="en-GB" altLang="en-US" sz="1650" b="1" dirty="0">
                <a:solidFill>
                  <a:srgbClr val="09B89D"/>
                </a:solidFill>
                <a:latin typeface="Calibri" panose="020F0502020204030204" pitchFamily="34" charset="0"/>
              </a:rPr>
              <a:t>GGGI’s </a:t>
            </a:r>
            <a:r>
              <a:rPr lang="en-GB" altLang="en-US" sz="1650" b="1" dirty="0" smtClean="0">
                <a:solidFill>
                  <a:srgbClr val="09B89D"/>
                </a:solidFill>
                <a:latin typeface="Calibri" panose="020F0502020204030204" pitchFamily="34" charset="0"/>
              </a:rPr>
              <a:t>Delivery </a:t>
            </a:r>
            <a:r>
              <a:rPr lang="en-GB" altLang="en-US" sz="1650" b="1" dirty="0">
                <a:solidFill>
                  <a:srgbClr val="09B89D"/>
                </a:solidFill>
                <a:latin typeface="Calibri" panose="020F0502020204030204" pitchFamily="34" charset="0"/>
              </a:rPr>
              <a:t>M</a:t>
            </a:r>
            <a:r>
              <a:rPr lang="en-GB" altLang="en-US" sz="1650" b="1" dirty="0" smtClean="0">
                <a:solidFill>
                  <a:srgbClr val="09B89D"/>
                </a:solidFill>
                <a:latin typeface="Calibri" panose="020F0502020204030204" pitchFamily="34" charset="0"/>
              </a:rPr>
              <a:t>odel</a:t>
            </a:r>
            <a:r>
              <a:rPr lang="zh-CN" altLang="en-US" sz="1650" b="1" dirty="0" smtClean="0">
                <a:solidFill>
                  <a:srgbClr val="09B89D"/>
                </a:solidFill>
                <a:latin typeface="Calibri" panose="020F0502020204030204" pitchFamily="34" charset="0"/>
              </a:rPr>
              <a:t>   的</a:t>
            </a:r>
            <a:r>
              <a:rPr lang="zh-CN" altLang="en-US" sz="1650" b="1" dirty="0">
                <a:solidFill>
                  <a:srgbClr val="09B89D"/>
                </a:solidFill>
                <a:latin typeface="Calibri" panose="020F0502020204030204" pitchFamily="34" charset="0"/>
              </a:rPr>
              <a:t>服务模式</a:t>
            </a:r>
            <a:endParaRPr lang="en-GB" altLang="en-US" sz="1650" b="1" dirty="0">
              <a:solidFill>
                <a:srgbClr val="09B89D"/>
              </a:solidFill>
              <a:latin typeface="Calibri" panose="020F0502020204030204" pitchFamily="34" charset="0"/>
            </a:endParaRPr>
          </a:p>
          <a:p>
            <a:pPr fontAlgn="base">
              <a:spcBef>
                <a:spcPct val="0"/>
              </a:spcBef>
              <a:spcAft>
                <a:spcPct val="0"/>
              </a:spcAft>
            </a:pPr>
            <a:r>
              <a:rPr lang="en-GB" altLang="en-US" sz="1650" dirty="0" smtClean="0">
                <a:solidFill>
                  <a:srgbClr val="000000"/>
                </a:solidFill>
                <a:latin typeface="Calibri" panose="020F0502020204030204" pitchFamily="34" charset="0"/>
              </a:rPr>
              <a:t>is </a:t>
            </a:r>
            <a:r>
              <a:rPr lang="en-GB" altLang="en-US" sz="1650" dirty="0">
                <a:solidFill>
                  <a:srgbClr val="000000"/>
                </a:solidFill>
                <a:latin typeface="Calibri" panose="020F0502020204030204" pitchFamily="34" charset="0"/>
              </a:rPr>
              <a:t>based on in-country on-the-ground projects and global products and services integrated in a reinforcing and virtuous circle</a:t>
            </a:r>
            <a:r>
              <a:rPr lang="en-GB" altLang="en-US" sz="1650" dirty="0" smtClean="0">
                <a:solidFill>
                  <a:srgbClr val="000000"/>
                </a:solidFill>
                <a:latin typeface="Calibri" panose="020F0502020204030204" pitchFamily="34" charset="0"/>
              </a:rPr>
              <a:t>.</a:t>
            </a:r>
            <a:r>
              <a:rPr lang="zh-CN" altLang="en-US" sz="1650" dirty="0" smtClean="0">
                <a:solidFill>
                  <a:srgbClr val="000000"/>
                </a:solidFill>
                <a:latin typeface="Calibri" panose="020F0502020204030204" pitchFamily="34" charset="0"/>
              </a:rPr>
              <a:t> </a:t>
            </a:r>
            <a:endParaRPr lang="en-GB" altLang="en-US" sz="1650" dirty="0" smtClean="0">
              <a:solidFill>
                <a:srgbClr val="000000"/>
              </a:solidFill>
              <a:latin typeface="Calibri" panose="020F0502020204030204" pitchFamily="34" charset="0"/>
            </a:endParaRPr>
          </a:p>
          <a:p>
            <a:pPr fontAlgn="base">
              <a:spcBef>
                <a:spcPct val="0"/>
              </a:spcBef>
              <a:spcAft>
                <a:spcPct val="0"/>
              </a:spcAft>
            </a:pPr>
            <a:endParaRPr lang="en-US" altLang="en-US" sz="1650" b="1" dirty="0">
              <a:solidFill>
                <a:schemeClr val="bg2"/>
              </a:solidFill>
              <a:latin typeface="Calibri" panose="020F0502020204030204" pitchFamily="34" charset="0"/>
            </a:endParaRPr>
          </a:p>
          <a:p>
            <a:pPr marL="257175" indent="-257175" fontAlgn="base">
              <a:spcBef>
                <a:spcPct val="0"/>
              </a:spcBef>
              <a:spcAft>
                <a:spcPct val="0"/>
              </a:spcAft>
              <a:buFont typeface="Arial" panose="020B0604020202020204" pitchFamily="34" charset="0"/>
              <a:buChar char="•"/>
            </a:pPr>
            <a:r>
              <a:rPr lang="en-US" altLang="en-US" sz="1650" b="1" dirty="0">
                <a:solidFill>
                  <a:srgbClr val="09B89D"/>
                </a:solidFill>
                <a:latin typeface="Calibri" panose="020F0502020204030204" pitchFamily="34" charset="0"/>
              </a:rPr>
              <a:t>Green Growth Planning and Implementation (GGP&amp;I</a:t>
            </a:r>
            <a:r>
              <a:rPr lang="en-US" altLang="en-US" sz="1650" b="1" dirty="0" smtClean="0">
                <a:solidFill>
                  <a:srgbClr val="09B89D"/>
                </a:solidFill>
                <a:latin typeface="Calibri" panose="020F0502020204030204" pitchFamily="34" charset="0"/>
              </a:rPr>
              <a:t>)</a:t>
            </a:r>
            <a:r>
              <a:rPr lang="zh-CN" altLang="en-US" sz="1650" b="1" dirty="0" smtClean="0">
                <a:solidFill>
                  <a:srgbClr val="09B89D"/>
                </a:solidFill>
                <a:latin typeface="Calibri" panose="020F0502020204030204" pitchFamily="34" charset="0"/>
              </a:rPr>
              <a:t>  绿色增长规划与实施部门</a:t>
            </a:r>
            <a:endParaRPr lang="en-US" altLang="en-US" sz="1650" b="1" dirty="0" smtClean="0">
              <a:solidFill>
                <a:srgbClr val="09B89D"/>
              </a:solidFill>
              <a:latin typeface="Calibri" panose="020F0502020204030204" pitchFamily="34" charset="0"/>
            </a:endParaRPr>
          </a:p>
          <a:p>
            <a:pPr fontAlgn="base">
              <a:spcBef>
                <a:spcPct val="0"/>
              </a:spcBef>
              <a:spcAft>
                <a:spcPct val="0"/>
              </a:spcAft>
            </a:pPr>
            <a:r>
              <a:rPr lang="en-US" altLang="en-US" sz="1650" dirty="0" smtClean="0">
                <a:solidFill>
                  <a:srgbClr val="000000"/>
                </a:solidFill>
                <a:latin typeface="Calibri" panose="020F0502020204030204" pitchFamily="34" charset="0"/>
              </a:rPr>
              <a:t> </a:t>
            </a:r>
            <a:r>
              <a:rPr lang="en-US" altLang="en-US" sz="1650" dirty="0">
                <a:solidFill>
                  <a:srgbClr val="000000"/>
                </a:solidFill>
                <a:latin typeface="Calibri" panose="020F0502020204030204" pitchFamily="34" charset="0"/>
              </a:rPr>
              <a:t>is responsible for in-country delivery in 22 countries with </a:t>
            </a:r>
            <a:r>
              <a:rPr lang="en-US" altLang="en-US" sz="1650" dirty="0" smtClean="0">
                <a:solidFill>
                  <a:srgbClr val="000000"/>
                </a:solidFill>
                <a:latin typeface="Calibri" panose="020F0502020204030204" pitchFamily="34" charset="0"/>
              </a:rPr>
              <a:t>34 projects</a:t>
            </a:r>
            <a:r>
              <a:rPr lang="en-US" altLang="en-US" sz="1650" dirty="0">
                <a:solidFill>
                  <a:srgbClr val="000000"/>
                </a:solidFill>
                <a:latin typeface="Calibri" panose="020F0502020204030204" pitchFamily="34" charset="0"/>
              </a:rPr>
              <a:t>; embedded within partner governments as trusted advisors and driven by national development priorities</a:t>
            </a:r>
          </a:p>
          <a:p>
            <a:pPr marL="257175" indent="-257175" fontAlgn="base">
              <a:spcBef>
                <a:spcPct val="0"/>
              </a:spcBef>
              <a:spcAft>
                <a:spcPct val="0"/>
              </a:spcAft>
              <a:buFont typeface="Arial" panose="020B0604020202020204" pitchFamily="34" charset="0"/>
              <a:buChar char="•"/>
            </a:pPr>
            <a:endParaRPr lang="en-US" altLang="en-US" sz="1650" dirty="0">
              <a:solidFill>
                <a:schemeClr val="bg2"/>
              </a:solidFill>
              <a:latin typeface="Calibri" panose="020F0502020204030204" pitchFamily="34" charset="0"/>
            </a:endParaRPr>
          </a:p>
          <a:p>
            <a:pPr marL="257175" indent="-257175" fontAlgn="base">
              <a:spcBef>
                <a:spcPct val="0"/>
              </a:spcBef>
              <a:spcAft>
                <a:spcPct val="0"/>
              </a:spcAft>
              <a:buFont typeface="Arial" panose="020B0604020202020204" pitchFamily="34" charset="0"/>
              <a:buChar char="•"/>
            </a:pPr>
            <a:r>
              <a:rPr lang="en-US" sz="1650" dirty="0" smtClean="0">
                <a:solidFill>
                  <a:srgbClr val="049A81"/>
                </a:solidFill>
                <a:latin typeface="Calibri" panose="020F0502020204030204" pitchFamily="34" charset="0"/>
                <a:ea typeface="ヒラギノ角ゴ ProN W3" charset="0"/>
                <a:cs typeface="ヒラギノ角ゴ ProN W3" charset="0"/>
                <a:sym typeface="Gill Sans" charset="0"/>
              </a:rPr>
              <a:t>Supported by </a:t>
            </a:r>
            <a:r>
              <a:rPr lang="en-US" sz="1650" b="1" dirty="0" smtClean="0">
                <a:solidFill>
                  <a:srgbClr val="049A81"/>
                </a:solidFill>
                <a:latin typeface="Calibri" panose="020F0502020204030204" pitchFamily="34" charset="0"/>
                <a:ea typeface="ヒラギノ角ゴ ProN W3" charset="0"/>
                <a:cs typeface="ヒラギノ角ゴ ProN W3" charset="0"/>
                <a:sym typeface="Gill Sans" charset="0"/>
              </a:rPr>
              <a:t>Knowledge Solutions Division (KSD) </a:t>
            </a:r>
            <a:r>
              <a:rPr lang="zh-CN" altLang="en-US" sz="1650" b="1" dirty="0" smtClean="0">
                <a:solidFill>
                  <a:srgbClr val="049A81"/>
                </a:solidFill>
                <a:latin typeface="Calibri" panose="020F0502020204030204" pitchFamily="34" charset="0"/>
                <a:ea typeface="ヒラギノ角ゴ ProN W3" charset="0"/>
                <a:cs typeface="ヒラギノ角ゴ ProN W3" charset="0"/>
                <a:sym typeface="Gill Sans" charset="0"/>
              </a:rPr>
              <a:t> 技术方案部门</a:t>
            </a:r>
            <a:endParaRPr lang="en-US" sz="1650" b="1" dirty="0" smtClean="0">
              <a:solidFill>
                <a:srgbClr val="049A81"/>
              </a:solidFill>
              <a:latin typeface="Calibri" panose="020F0502020204030204" pitchFamily="34" charset="0"/>
              <a:ea typeface="ヒラギノ角ゴ ProN W3" charset="0"/>
              <a:cs typeface="ヒラギノ角ゴ ProN W3" charset="0"/>
              <a:sym typeface="Gill Sans" charset="0"/>
            </a:endParaRPr>
          </a:p>
          <a:p>
            <a:pPr fontAlgn="base">
              <a:spcBef>
                <a:spcPct val="0"/>
              </a:spcBef>
              <a:spcAft>
                <a:spcPct val="0"/>
              </a:spcAft>
            </a:pPr>
            <a:r>
              <a:rPr lang="en-US" sz="1650" dirty="0" smtClean="0">
                <a:solidFill>
                  <a:srgbClr val="000000"/>
                </a:solidFill>
                <a:latin typeface="Calibri" panose="020F0502020204030204" pitchFamily="34" charset="0"/>
                <a:ea typeface="ヒラギノ角ゴ ProN W3" charset="0"/>
                <a:cs typeface="ヒラギノ角ゴ ProN W3" charset="0"/>
                <a:sym typeface="Gill Sans" charset="0"/>
              </a:rPr>
              <a:t>focuses on producing cutting-edge, </a:t>
            </a:r>
            <a:r>
              <a:rPr lang="en-US" sz="1650" i="1" dirty="0" smtClean="0">
                <a:solidFill>
                  <a:srgbClr val="000000"/>
                </a:solidFill>
                <a:latin typeface="Calibri" panose="020F0502020204030204" pitchFamily="34" charset="0"/>
                <a:ea typeface="ヒラギノ角ゴ ProN W3" charset="0"/>
                <a:cs typeface="ヒラギノ角ゴ ProN W3" charset="0"/>
                <a:sym typeface="Gill Sans" charset="0"/>
              </a:rPr>
              <a:t>policy-relevant knowledge products and services</a:t>
            </a:r>
            <a:r>
              <a:rPr lang="en-US" sz="1650" dirty="0" smtClean="0">
                <a:solidFill>
                  <a:srgbClr val="000000"/>
                </a:solidFill>
                <a:latin typeface="Calibri" panose="020F0502020204030204" pitchFamily="34" charset="0"/>
                <a:ea typeface="ヒラギノ角ゴ ProN W3" charset="0"/>
                <a:cs typeface="ヒラギノ角ゴ ProN W3" charset="0"/>
                <a:sym typeface="Gill Sans" charset="0"/>
              </a:rPr>
              <a:t>; creating an enabling environment for </a:t>
            </a:r>
            <a:r>
              <a:rPr lang="en-US" sz="1650" i="1" dirty="0" smtClean="0">
                <a:solidFill>
                  <a:srgbClr val="000000"/>
                </a:solidFill>
                <a:latin typeface="Calibri" panose="020F0502020204030204" pitchFamily="34" charset="0"/>
                <a:ea typeface="ヒラギノ角ゴ ProN W3" charset="0"/>
                <a:cs typeface="ヒラギノ角ゴ ProN W3" charset="0"/>
                <a:sym typeface="Gill Sans" charset="0"/>
              </a:rPr>
              <a:t>green growth investments</a:t>
            </a:r>
            <a:endParaRPr lang="en-US" sz="1650" i="1" dirty="0">
              <a:solidFill>
                <a:srgbClr val="000000"/>
              </a:solidFill>
              <a:latin typeface="Gill Sans" charset="0"/>
              <a:ea typeface="ヒラギノ角ゴ ProN W3" charset="0"/>
              <a:cs typeface="ヒラギノ角ゴ ProN W3" charset="0"/>
              <a:sym typeface="Gill Sans"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 y="1484784"/>
            <a:ext cx="9139535" cy="877290"/>
          </a:xfrm>
          <a:prstGeom prst="rect">
            <a:avLst/>
          </a:prstGeom>
        </p:spPr>
      </p:pic>
    </p:spTree>
    <p:extLst>
      <p:ext uri="{BB962C8B-B14F-4D97-AF65-F5344CB8AC3E}">
        <p14:creationId xmlns:p14="http://schemas.microsoft.com/office/powerpoint/2010/main" val="173062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873" y="107921"/>
            <a:ext cx="90351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sz="3200" b="1">
                <a:solidFill>
                  <a:srgbClr val="05B99B"/>
                </a:solidFill>
                <a:latin typeface="Calibri" panose="020F0502020204030204" pitchFamily="34" charset="0"/>
                <a:ea typeface="ヒラギノ角ゴ ProN W3" charset="0"/>
                <a:cs typeface="Arial" panose="020B0604020202020204" pitchFamily="34" charset="0"/>
              </a:defRPr>
            </a:lvl1pPr>
            <a:lvl2pPr marL="742950" indent="-285750">
              <a:defRPr sz="4200">
                <a:solidFill>
                  <a:srgbClr val="000000"/>
                </a:solidFill>
                <a:latin typeface="Gill Sans" charset="0"/>
                <a:ea typeface="ヒラギノ角ゴ ProN W3" charset="0"/>
                <a:cs typeface="ヒラギノ角ゴ ProN W3" charset="0"/>
              </a:defRPr>
            </a:lvl2pPr>
            <a:lvl3pPr marL="1143000" indent="-228600">
              <a:defRPr sz="4200">
                <a:solidFill>
                  <a:srgbClr val="000000"/>
                </a:solidFill>
                <a:latin typeface="Gill Sans" charset="0"/>
                <a:ea typeface="ヒラギノ角ゴ ProN W3" charset="0"/>
                <a:cs typeface="ヒラギノ角ゴ ProN W3" charset="0"/>
              </a:defRPr>
            </a:lvl3pPr>
            <a:lvl4pPr marL="1600200" indent="-228600">
              <a:defRPr sz="4200">
                <a:solidFill>
                  <a:srgbClr val="000000"/>
                </a:solidFill>
                <a:latin typeface="Gill Sans" charset="0"/>
                <a:ea typeface="ヒラギノ角ゴ ProN W3" charset="0"/>
                <a:cs typeface="ヒラギノ角ゴ ProN W3" charset="0"/>
              </a:defRPr>
            </a:lvl4pPr>
            <a:lvl5pPr marL="2057400" indent="-228600">
              <a:defRPr sz="4200">
                <a:solidFill>
                  <a:srgbClr val="000000"/>
                </a:solidFill>
                <a:latin typeface="Gill Sans" charset="0"/>
                <a:ea typeface="ヒラギノ角ゴ ProN W3" charset="0"/>
                <a:cs typeface="ヒラギノ角ゴ ProN W3"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9pPr>
          </a:lstStyle>
          <a:p>
            <a:r>
              <a:rPr lang="en-US" dirty="0"/>
              <a:t>Plans to Action: Global </a:t>
            </a:r>
            <a:r>
              <a:rPr lang="en-US" dirty="0" smtClean="0"/>
              <a:t>Projects </a:t>
            </a:r>
            <a:r>
              <a:rPr lang="zh-CN" altLang="en-US" sz="2400" dirty="0" smtClean="0"/>
              <a:t>从</a:t>
            </a:r>
            <a:r>
              <a:rPr lang="zh-CN" altLang="en-US" sz="2400" dirty="0"/>
              <a:t>规划到实施：项目实例</a:t>
            </a:r>
            <a:endParaRPr lang="en-US" sz="2400" dirty="0"/>
          </a:p>
        </p:txBody>
      </p:sp>
      <p:grpSp>
        <p:nvGrpSpPr>
          <p:cNvPr id="8" name="Group 7"/>
          <p:cNvGrpSpPr/>
          <p:nvPr/>
        </p:nvGrpSpPr>
        <p:grpSpPr>
          <a:xfrm>
            <a:off x="622066" y="1045979"/>
            <a:ext cx="1922878" cy="5055554"/>
            <a:chOff x="641760" y="1090312"/>
            <a:chExt cx="2475910" cy="8987640"/>
          </a:xfrm>
        </p:grpSpPr>
        <p:sp>
          <p:nvSpPr>
            <p:cNvPr id="19" name="TextBox 11"/>
            <p:cNvSpPr txBox="1"/>
            <p:nvPr/>
          </p:nvSpPr>
          <p:spPr>
            <a:xfrm>
              <a:off x="641760" y="1090312"/>
              <a:ext cx="2367518" cy="601873"/>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en-US" sz="1600" b="1" dirty="0" smtClean="0">
                  <a:solidFill>
                    <a:srgbClr val="09B89D"/>
                  </a:solidFill>
                  <a:latin typeface="+mj-lt"/>
                </a:rPr>
                <a:t>Philippines</a:t>
              </a:r>
              <a:r>
                <a:rPr lang="zh-CN" altLang="en-US" sz="1600" b="1" dirty="0" smtClean="0">
                  <a:solidFill>
                    <a:srgbClr val="09B89D"/>
                  </a:solidFill>
                  <a:latin typeface="+mj-lt"/>
                </a:rPr>
                <a:t>    </a:t>
              </a:r>
              <a:r>
                <a:rPr lang="zh-CN" altLang="en-US" sz="1400" b="1" dirty="0" smtClean="0">
                  <a:solidFill>
                    <a:srgbClr val="09B89D"/>
                  </a:solidFill>
                  <a:latin typeface="+mj-lt"/>
                </a:rPr>
                <a:t>菲律宾</a:t>
              </a:r>
              <a:r>
                <a:rPr lang="en-US" sz="1600" b="1" dirty="0" smtClean="0">
                  <a:solidFill>
                    <a:srgbClr val="09B89D"/>
                  </a:solidFill>
                  <a:latin typeface="+mj-lt"/>
                </a:rPr>
                <a:t> </a:t>
              </a:r>
              <a:endParaRPr lang="id-ID" sz="1600" b="1" dirty="0">
                <a:solidFill>
                  <a:srgbClr val="09B89D"/>
                </a:solidFill>
                <a:latin typeface="+mj-lt"/>
              </a:endParaRPr>
            </a:p>
          </p:txBody>
        </p:sp>
        <p:sp>
          <p:nvSpPr>
            <p:cNvPr id="23" name="TextBox 63"/>
            <p:cNvSpPr txBox="1"/>
            <p:nvPr/>
          </p:nvSpPr>
          <p:spPr>
            <a:xfrm>
              <a:off x="2159237" y="4626730"/>
              <a:ext cx="237861" cy="328295"/>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endParaRPr lang="id-ID" sz="600" dirty="0">
                <a:solidFill>
                  <a:schemeClr val="bg1">
                    <a:lumMod val="65000"/>
                  </a:schemeClr>
                </a:solidFill>
              </a:endParaRPr>
            </a:p>
          </p:txBody>
        </p:sp>
        <p:sp>
          <p:nvSpPr>
            <p:cNvPr id="31" name="Rectangle 30"/>
            <p:cNvSpPr/>
            <p:nvPr/>
          </p:nvSpPr>
          <p:spPr>
            <a:xfrm>
              <a:off x="683831" y="3983528"/>
              <a:ext cx="2433839" cy="6094424"/>
            </a:xfrm>
            <a:prstGeom prst="rect">
              <a:avLst/>
            </a:prstGeom>
          </p:spPr>
          <p:txBody>
            <a:bodyPr wrap="square">
              <a:spAutoFit/>
            </a:bodyPr>
            <a:lstStyle/>
            <a:p>
              <a:pPr>
                <a:lnSpc>
                  <a:spcPct val="110000"/>
                </a:lnSpc>
                <a:spcBef>
                  <a:spcPts val="154"/>
                </a:spcBef>
              </a:pPr>
              <a:r>
                <a:rPr lang="en-US" altLang="zh-CN" sz="1400" dirty="0" smtClean="0">
                  <a:latin typeface="Calibri" panose="020F0502020204030204" pitchFamily="34" charset="0"/>
                </a:rPr>
                <a:t>Demonstration</a:t>
              </a:r>
              <a:r>
                <a:rPr lang="en-US" altLang="en-US" sz="1400" dirty="0" smtClean="0">
                  <a:latin typeface="Calibri" panose="020F0502020204030204" pitchFamily="34" charset="0"/>
                </a:rPr>
                <a:t> </a:t>
              </a:r>
              <a:r>
                <a:rPr lang="en-US" altLang="en-US" sz="1400" dirty="0">
                  <a:latin typeface="Calibri" panose="020F0502020204030204" pitchFamily="34" charset="0"/>
                </a:rPr>
                <a:t>of the Eco town Framework Project has led to Phase 2 which aims to </a:t>
              </a:r>
              <a:r>
                <a:rPr lang="en-US" altLang="en-US" sz="1400" dirty="0">
                  <a:solidFill>
                    <a:srgbClr val="05B99B"/>
                  </a:solidFill>
                  <a:latin typeface="Calibri" panose="020F0502020204030204" pitchFamily="34" charset="0"/>
                </a:rPr>
                <a:t>replicate and scale up CRGG planning at sub-national </a:t>
              </a:r>
              <a:r>
                <a:rPr lang="en-US" altLang="en-US" sz="1400" dirty="0" smtClean="0">
                  <a:solidFill>
                    <a:srgbClr val="05B99B"/>
                  </a:solidFill>
                  <a:latin typeface="Calibri" panose="020F0502020204030204" pitchFamily="34" charset="0"/>
                </a:rPr>
                <a:t>levels</a:t>
              </a:r>
            </a:p>
            <a:p>
              <a:pPr>
                <a:lnSpc>
                  <a:spcPct val="110000"/>
                </a:lnSpc>
                <a:spcBef>
                  <a:spcPts val="154"/>
                </a:spcBef>
              </a:pPr>
              <a:endParaRPr lang="en-US" altLang="en-US" sz="1400" dirty="0" smtClean="0">
                <a:solidFill>
                  <a:srgbClr val="05B99B"/>
                </a:solidFill>
                <a:latin typeface="Calibri" panose="020F0502020204030204" pitchFamily="34" charset="0"/>
              </a:endParaRPr>
            </a:p>
            <a:p>
              <a:pPr>
                <a:lnSpc>
                  <a:spcPct val="110000"/>
                </a:lnSpc>
                <a:spcBef>
                  <a:spcPts val="154"/>
                </a:spcBef>
              </a:pPr>
              <a:r>
                <a:rPr lang="zh-CN" altLang="en-US" sz="1400" dirty="0" smtClean="0">
                  <a:latin typeface="Calibri" panose="020F0502020204030204" pitchFamily="34" charset="0"/>
                </a:rPr>
                <a:t>生态城的示范项目成功进入第二阶段，计划在省级层面开展实施绿色发展项目</a:t>
              </a:r>
              <a:endParaRPr lang="en-US" altLang="en-US" sz="1400" dirty="0" smtClean="0">
                <a:latin typeface="Calibri" panose="020F0502020204030204" pitchFamily="34" charset="0"/>
              </a:endParaRPr>
            </a:p>
            <a:p>
              <a:pPr>
                <a:lnSpc>
                  <a:spcPct val="110000"/>
                </a:lnSpc>
                <a:spcBef>
                  <a:spcPts val="154"/>
                </a:spcBef>
              </a:pPr>
              <a:endParaRPr lang="en-US" altLang="en-US" sz="1400" dirty="0">
                <a:solidFill>
                  <a:srgbClr val="05B99B"/>
                </a:solidFill>
                <a:latin typeface="Calibri" panose="020F0502020204030204" pitchFamily="34" charset="0"/>
              </a:endParaRPr>
            </a:p>
            <a:p>
              <a:pPr>
                <a:lnSpc>
                  <a:spcPct val="110000"/>
                </a:lnSpc>
                <a:spcBef>
                  <a:spcPts val="154"/>
                </a:spcBef>
              </a:pPr>
              <a:endParaRPr lang="en-US" altLang="en-US" sz="900" dirty="0">
                <a:solidFill>
                  <a:srgbClr val="05B99B"/>
                </a:solidFill>
                <a:latin typeface="Calibri" panose="020F0502020204030204" pitchFamily="34" charset="0"/>
              </a:endParaRPr>
            </a:p>
          </p:txBody>
        </p:sp>
      </p:grpSp>
      <p:grpSp>
        <p:nvGrpSpPr>
          <p:cNvPr id="12" name="Group 11"/>
          <p:cNvGrpSpPr/>
          <p:nvPr/>
        </p:nvGrpSpPr>
        <p:grpSpPr>
          <a:xfrm>
            <a:off x="2664508" y="1045979"/>
            <a:ext cx="1944914" cy="4383110"/>
            <a:chOff x="2878506" y="-607595"/>
            <a:chExt cx="2966354" cy="7792185"/>
          </a:xfrm>
        </p:grpSpPr>
        <p:sp>
          <p:nvSpPr>
            <p:cNvPr id="20" name="TextBox 57"/>
            <p:cNvSpPr txBox="1"/>
            <p:nvPr/>
          </p:nvSpPr>
          <p:spPr>
            <a:xfrm>
              <a:off x="2913878" y="-607595"/>
              <a:ext cx="2875665" cy="601873"/>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600" b="1" dirty="0" smtClean="0">
                  <a:solidFill>
                    <a:srgbClr val="09B89D"/>
                  </a:solidFill>
                  <a:latin typeface="+mj-lt"/>
                </a:rPr>
                <a:t>Colombia</a:t>
              </a:r>
              <a:r>
                <a:rPr lang="zh-CN" altLang="en-US" sz="1600" b="1" dirty="0" smtClean="0">
                  <a:solidFill>
                    <a:srgbClr val="09B89D"/>
                  </a:solidFill>
                  <a:latin typeface="+mj-lt"/>
                </a:rPr>
                <a:t>   </a:t>
              </a:r>
              <a:r>
                <a:rPr lang="zh-CN" altLang="en-US" sz="1400" b="1" dirty="0" smtClean="0">
                  <a:solidFill>
                    <a:srgbClr val="09B89D"/>
                  </a:solidFill>
                  <a:latin typeface="+mj-lt"/>
                </a:rPr>
                <a:t>哥伦比亚</a:t>
              </a:r>
              <a:r>
                <a:rPr lang="en-US" sz="1200" b="1" dirty="0" smtClean="0">
                  <a:solidFill>
                    <a:srgbClr val="09B89D"/>
                  </a:solidFill>
                  <a:latin typeface="+mj-lt"/>
                </a:rPr>
                <a:t> </a:t>
              </a:r>
              <a:endParaRPr lang="id-ID" sz="1200" b="1" dirty="0">
                <a:solidFill>
                  <a:srgbClr val="09B89D"/>
                </a:solidFill>
                <a:latin typeface="+mj-lt"/>
              </a:endParaRPr>
            </a:p>
          </p:txBody>
        </p:sp>
        <p:sp>
          <p:nvSpPr>
            <p:cNvPr id="32" name="Rectangle 31"/>
            <p:cNvSpPr/>
            <p:nvPr/>
          </p:nvSpPr>
          <p:spPr>
            <a:xfrm>
              <a:off x="2878506" y="2294824"/>
              <a:ext cx="2966354" cy="4889766"/>
            </a:xfrm>
            <a:prstGeom prst="rect">
              <a:avLst/>
            </a:prstGeom>
          </p:spPr>
          <p:txBody>
            <a:bodyPr wrap="square">
              <a:spAutoFit/>
            </a:bodyPr>
            <a:lstStyle/>
            <a:p>
              <a:pPr>
                <a:lnSpc>
                  <a:spcPct val="110000"/>
                </a:lnSpc>
                <a:spcBef>
                  <a:spcPts val="154"/>
                </a:spcBef>
              </a:pPr>
              <a:r>
                <a:rPr lang="en-US" altLang="en-US" sz="1400" dirty="0">
                  <a:latin typeface="Calibri" panose="020F0502020204030204" pitchFamily="34" charset="0"/>
                </a:rPr>
                <a:t>Supported </a:t>
              </a:r>
              <a:r>
                <a:rPr lang="en-US" altLang="en-US" sz="1400" dirty="0" smtClean="0">
                  <a:latin typeface="Calibri" panose="020F0502020204030204" pitchFamily="34" charset="0"/>
                </a:rPr>
                <a:t>in </a:t>
              </a:r>
              <a:r>
                <a:rPr lang="en-US" altLang="en-US" sz="1400" dirty="0">
                  <a:latin typeface="Calibri" panose="020F0502020204030204" pitchFamily="34" charset="0"/>
                </a:rPr>
                <a:t>designing  and establishing</a:t>
              </a:r>
              <a:r>
                <a:rPr lang="en-US" altLang="en-US" sz="1400" dirty="0">
                  <a:solidFill>
                    <a:srgbClr val="05B99B"/>
                  </a:solidFill>
                  <a:latin typeface="Calibri" panose="020F0502020204030204" pitchFamily="34" charset="0"/>
                </a:rPr>
                <a:t> a Payment-for-Performance agreement</a:t>
              </a:r>
              <a:r>
                <a:rPr lang="en-US" altLang="en-US" sz="1400" dirty="0">
                  <a:latin typeface="Calibri" panose="020F0502020204030204" pitchFamily="34" charset="0"/>
                </a:rPr>
                <a:t> </a:t>
              </a:r>
              <a:r>
                <a:rPr lang="en-US" altLang="en-US" sz="1400" dirty="0" smtClean="0">
                  <a:latin typeface="Calibri" panose="020F0502020204030204" pitchFamily="34" charset="0"/>
                </a:rPr>
                <a:t>aimed </a:t>
              </a:r>
              <a:r>
                <a:rPr lang="en-US" altLang="en-US" sz="1400" dirty="0">
                  <a:latin typeface="Calibri" panose="020F0502020204030204" pitchFamily="34" charset="0"/>
                </a:rPr>
                <a:t>at promoting a zero net deforestation </a:t>
              </a:r>
              <a:r>
                <a:rPr lang="en-US" altLang="en-US" sz="1400" dirty="0" smtClean="0">
                  <a:latin typeface="Calibri" panose="020F0502020204030204" pitchFamily="34" charset="0"/>
                </a:rPr>
                <a:t>goal</a:t>
              </a:r>
            </a:p>
            <a:p>
              <a:pPr>
                <a:lnSpc>
                  <a:spcPct val="110000"/>
                </a:lnSpc>
                <a:spcBef>
                  <a:spcPts val="154"/>
                </a:spcBef>
              </a:pPr>
              <a:endParaRPr lang="en-US" altLang="zh-CN" sz="1400" dirty="0" smtClean="0">
                <a:latin typeface="Calibri" panose="020F0502020204030204" pitchFamily="34" charset="0"/>
              </a:endParaRPr>
            </a:p>
            <a:p>
              <a:pPr>
                <a:lnSpc>
                  <a:spcPct val="110000"/>
                </a:lnSpc>
                <a:spcBef>
                  <a:spcPts val="154"/>
                </a:spcBef>
              </a:pPr>
              <a:r>
                <a:rPr lang="zh-CN" altLang="en-US" sz="1400" dirty="0" smtClean="0">
                  <a:latin typeface="Calibri" panose="020F0502020204030204" pitchFamily="34" charset="0"/>
                </a:rPr>
                <a:t>与挪威和德国合作，支持建立绩效收费制度</a:t>
              </a:r>
              <a:endParaRPr lang="en-US" altLang="en-US" sz="1400" dirty="0">
                <a:latin typeface="Calibri" panose="020F0502020204030204" pitchFamily="34" charset="0"/>
              </a:endParaRPr>
            </a:p>
          </p:txBody>
        </p:sp>
      </p:grpSp>
      <p:grpSp>
        <p:nvGrpSpPr>
          <p:cNvPr id="15" name="Group 14"/>
          <p:cNvGrpSpPr/>
          <p:nvPr/>
        </p:nvGrpSpPr>
        <p:grpSpPr>
          <a:xfrm>
            <a:off x="4716016" y="1002214"/>
            <a:ext cx="1870728" cy="4414623"/>
            <a:chOff x="6339441" y="-674056"/>
            <a:chExt cx="3325740" cy="7848218"/>
          </a:xfrm>
        </p:grpSpPr>
        <p:sp>
          <p:nvSpPr>
            <p:cNvPr id="21" name="TextBox 58"/>
            <p:cNvSpPr txBox="1"/>
            <p:nvPr/>
          </p:nvSpPr>
          <p:spPr>
            <a:xfrm>
              <a:off x="6475811" y="-674056"/>
              <a:ext cx="2295901" cy="601874"/>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600" b="1" dirty="0">
                  <a:solidFill>
                    <a:srgbClr val="09B89D"/>
                  </a:solidFill>
                  <a:latin typeface="+mj-lt"/>
                </a:rPr>
                <a:t>Jordan</a:t>
              </a:r>
              <a:r>
                <a:rPr lang="en-US" sz="1200" b="1" dirty="0">
                  <a:solidFill>
                    <a:srgbClr val="09B89D"/>
                  </a:solidFill>
                  <a:latin typeface="+mj-lt"/>
                </a:rPr>
                <a:t> </a:t>
              </a:r>
              <a:r>
                <a:rPr lang="zh-CN" altLang="en-US" sz="1200" b="1" dirty="0" smtClean="0">
                  <a:solidFill>
                    <a:srgbClr val="09B89D"/>
                  </a:solidFill>
                  <a:latin typeface="+mj-lt"/>
                </a:rPr>
                <a:t>    </a:t>
              </a:r>
              <a:r>
                <a:rPr lang="zh-CN" altLang="en-US" sz="1400" b="1" dirty="0" smtClean="0">
                  <a:solidFill>
                    <a:srgbClr val="09B89D"/>
                  </a:solidFill>
                  <a:latin typeface="+mj-lt"/>
                </a:rPr>
                <a:t>约旦</a:t>
              </a:r>
              <a:endParaRPr lang="id-ID" sz="1400" b="1" dirty="0">
                <a:solidFill>
                  <a:srgbClr val="09B89D"/>
                </a:solidFill>
                <a:latin typeface="+mj-lt"/>
              </a:endParaRPr>
            </a:p>
          </p:txBody>
        </p:sp>
        <p:sp>
          <p:nvSpPr>
            <p:cNvPr id="25" name="TextBox 67"/>
            <p:cNvSpPr txBox="1"/>
            <p:nvPr/>
          </p:nvSpPr>
          <p:spPr>
            <a:xfrm>
              <a:off x="7154173" y="4626731"/>
              <a:ext cx="328411" cy="328295"/>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endParaRPr lang="id-ID" sz="600" dirty="0">
                <a:solidFill>
                  <a:schemeClr val="bg1">
                    <a:lumMod val="65000"/>
                  </a:schemeClr>
                </a:solidFill>
              </a:endParaRPr>
            </a:p>
          </p:txBody>
        </p:sp>
        <p:sp>
          <p:nvSpPr>
            <p:cNvPr id="33" name="Rectangle 32"/>
            <p:cNvSpPr/>
            <p:nvPr/>
          </p:nvSpPr>
          <p:spPr>
            <a:xfrm>
              <a:off x="6339441" y="2329986"/>
              <a:ext cx="3325740" cy="4844176"/>
            </a:xfrm>
            <a:prstGeom prst="rect">
              <a:avLst/>
            </a:prstGeom>
          </p:spPr>
          <p:txBody>
            <a:bodyPr wrap="square">
              <a:spAutoFit/>
            </a:bodyPr>
            <a:lstStyle/>
            <a:p>
              <a:pPr>
                <a:lnSpc>
                  <a:spcPct val="110000"/>
                </a:lnSpc>
                <a:spcBef>
                  <a:spcPts val="154"/>
                </a:spcBef>
              </a:pPr>
              <a:r>
                <a:rPr lang="en-US" altLang="ko-KR" sz="1400" dirty="0">
                  <a:latin typeface="Calibri" panose="020F0502020204030204" pitchFamily="34" charset="0"/>
                  <a:ea typeface="굴림" panose="020B0600000101010101" pitchFamily="50" charset="-127"/>
                </a:rPr>
                <a:t>Support GoJ in the </a:t>
              </a:r>
              <a:r>
                <a:rPr lang="en-US" altLang="ko-KR" sz="1400" dirty="0">
                  <a:solidFill>
                    <a:srgbClr val="05B99B"/>
                  </a:solidFill>
                  <a:latin typeface="Calibri" panose="020F0502020204030204" pitchFamily="34" charset="0"/>
                  <a:ea typeface="굴림" panose="020B0600000101010101" pitchFamily="50" charset="-127"/>
                </a:rPr>
                <a:t>development of a National Green Growth Plan </a:t>
              </a:r>
              <a:r>
                <a:rPr lang="en-US" altLang="ko-KR" sz="1400" dirty="0">
                  <a:latin typeface="Calibri" panose="020F0502020204030204" pitchFamily="34" charset="0"/>
                  <a:ea typeface="굴림" panose="020B0600000101010101" pitchFamily="50" charset="-127"/>
                </a:rPr>
                <a:t>which includes the design of policy framework and implementation </a:t>
              </a:r>
              <a:r>
                <a:rPr lang="en-US" altLang="ko-KR" sz="1400" dirty="0" smtClean="0">
                  <a:latin typeface="Calibri" panose="020F0502020204030204" pitchFamily="34" charset="0"/>
                  <a:ea typeface="굴림" panose="020B0600000101010101" pitchFamily="50" charset="-127"/>
                </a:rPr>
                <a:t>roadmap</a:t>
              </a:r>
            </a:p>
            <a:p>
              <a:pPr>
                <a:lnSpc>
                  <a:spcPct val="110000"/>
                </a:lnSpc>
                <a:spcBef>
                  <a:spcPts val="154"/>
                </a:spcBef>
              </a:pPr>
              <a:r>
                <a:rPr lang="zh-CN" altLang="en-US" sz="1400" dirty="0" smtClean="0">
                  <a:latin typeface="Calibri" panose="020F0502020204030204" pitchFamily="34" charset="0"/>
                  <a:ea typeface="굴림" panose="020B0600000101010101" pitchFamily="50" charset="-127"/>
                </a:rPr>
                <a:t>帮助建立国家绿色发展规划，政策框架和实施路线图</a:t>
              </a:r>
              <a:endParaRPr lang="en-US" altLang="ko-KR" sz="1400" dirty="0">
                <a:latin typeface="Calibri" panose="020F0502020204030204" pitchFamily="34" charset="0"/>
                <a:ea typeface="굴림" panose="020B0600000101010101" pitchFamily="50" charset="-127"/>
              </a:endParaRPr>
            </a:p>
          </p:txBody>
        </p:sp>
      </p:grpSp>
      <p:grpSp>
        <p:nvGrpSpPr>
          <p:cNvPr id="16" name="Group 15"/>
          <p:cNvGrpSpPr/>
          <p:nvPr/>
        </p:nvGrpSpPr>
        <p:grpSpPr>
          <a:xfrm>
            <a:off x="6450508" y="1032450"/>
            <a:ext cx="2081932" cy="4650248"/>
            <a:chOff x="9701831" y="-594420"/>
            <a:chExt cx="3442987" cy="8267102"/>
          </a:xfrm>
        </p:grpSpPr>
        <p:sp>
          <p:nvSpPr>
            <p:cNvPr id="22" name="TextBox 59"/>
            <p:cNvSpPr txBox="1"/>
            <p:nvPr/>
          </p:nvSpPr>
          <p:spPr>
            <a:xfrm>
              <a:off x="9810495" y="-594420"/>
              <a:ext cx="3078614" cy="601873"/>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600" b="1" dirty="0" smtClean="0">
                  <a:solidFill>
                    <a:srgbClr val="09B89D"/>
                  </a:solidFill>
                  <a:latin typeface="+mj-lt"/>
                </a:rPr>
                <a:t>Ethiopia</a:t>
              </a:r>
              <a:r>
                <a:rPr lang="zh-CN" altLang="en-US" sz="1400" b="1" dirty="0" smtClean="0">
                  <a:solidFill>
                    <a:srgbClr val="09B89D"/>
                  </a:solidFill>
                  <a:latin typeface="+mj-lt"/>
                </a:rPr>
                <a:t> 埃塞俄比亚</a:t>
              </a:r>
              <a:r>
                <a:rPr lang="en-US" sz="1400" b="1" dirty="0" smtClean="0">
                  <a:solidFill>
                    <a:srgbClr val="09B89D"/>
                  </a:solidFill>
                  <a:latin typeface="+mj-lt"/>
                </a:rPr>
                <a:t> </a:t>
              </a:r>
              <a:endParaRPr lang="id-ID" sz="1400" b="1" dirty="0">
                <a:solidFill>
                  <a:srgbClr val="09B89D"/>
                </a:solidFill>
                <a:latin typeface="+mj-lt"/>
              </a:endParaRPr>
            </a:p>
          </p:txBody>
        </p:sp>
        <p:sp>
          <p:nvSpPr>
            <p:cNvPr id="26" name="TextBox 68"/>
            <p:cNvSpPr txBox="1"/>
            <p:nvPr/>
          </p:nvSpPr>
          <p:spPr>
            <a:xfrm>
              <a:off x="9701831" y="4626730"/>
              <a:ext cx="305498" cy="328295"/>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endParaRPr lang="id-ID" sz="600" dirty="0">
                <a:solidFill>
                  <a:schemeClr val="bg1">
                    <a:lumMod val="65000"/>
                  </a:schemeClr>
                </a:solidFill>
              </a:endParaRPr>
            </a:p>
          </p:txBody>
        </p:sp>
        <p:sp>
          <p:nvSpPr>
            <p:cNvPr id="34" name="Rectangle 33"/>
            <p:cNvSpPr/>
            <p:nvPr/>
          </p:nvSpPr>
          <p:spPr>
            <a:xfrm>
              <a:off x="9880485" y="2045162"/>
              <a:ext cx="3264333" cy="5627520"/>
            </a:xfrm>
            <a:prstGeom prst="rect">
              <a:avLst/>
            </a:prstGeom>
          </p:spPr>
          <p:txBody>
            <a:bodyPr wrap="square">
              <a:spAutoFit/>
            </a:bodyPr>
            <a:lstStyle/>
            <a:p>
              <a:pPr>
                <a:lnSpc>
                  <a:spcPct val="110000"/>
                </a:lnSpc>
                <a:spcBef>
                  <a:spcPts val="154"/>
                </a:spcBef>
              </a:pPr>
              <a:endParaRPr lang="en-US" altLang="en-US" sz="900" dirty="0">
                <a:latin typeface="Calibri" panose="020F0502020204030204" pitchFamily="34" charset="0"/>
              </a:endParaRPr>
            </a:p>
            <a:p>
              <a:pPr>
                <a:lnSpc>
                  <a:spcPct val="110000"/>
                </a:lnSpc>
                <a:spcBef>
                  <a:spcPts val="154"/>
                </a:spcBef>
              </a:pPr>
              <a:r>
                <a:rPr lang="en-US" altLang="en-US" sz="1400" dirty="0">
                  <a:latin typeface="Calibri" panose="020F0502020204030204" pitchFamily="34" charset="0"/>
                </a:rPr>
                <a:t>Supported the design and operationalization of the Sector Reduction Mechanism and </a:t>
              </a:r>
              <a:r>
                <a:rPr lang="en-US" altLang="en-US" sz="1400" dirty="0">
                  <a:solidFill>
                    <a:srgbClr val="05B99B"/>
                  </a:solidFill>
                  <a:latin typeface="Calibri" panose="020F0502020204030204" pitchFamily="34" charset="0"/>
                </a:rPr>
                <a:t>CRGE Facility which aims to attract, manage and deploy climate finance </a:t>
              </a:r>
              <a:r>
                <a:rPr lang="en-US" altLang="en-US" sz="1400" dirty="0">
                  <a:latin typeface="Calibri" panose="020F0502020204030204" pitchFamily="34" charset="0"/>
                </a:rPr>
                <a:t>in prioritized </a:t>
              </a:r>
              <a:r>
                <a:rPr lang="en-US" altLang="en-US" sz="1400" dirty="0" smtClean="0">
                  <a:latin typeface="Calibri" panose="020F0502020204030204" pitchFamily="34" charset="0"/>
                </a:rPr>
                <a:t>investment</a:t>
              </a:r>
            </a:p>
            <a:p>
              <a:pPr>
                <a:lnSpc>
                  <a:spcPct val="110000"/>
                </a:lnSpc>
                <a:spcBef>
                  <a:spcPts val="154"/>
                </a:spcBef>
              </a:pPr>
              <a:r>
                <a:rPr lang="zh-CN" altLang="en-US" sz="1400" dirty="0" smtClean="0">
                  <a:latin typeface="Calibri" panose="020F0502020204030204" pitchFamily="34" charset="0"/>
                </a:rPr>
                <a:t>帮助建立实施行业减排机制，帮助重点行业吸引气候融资</a:t>
              </a:r>
              <a:endParaRPr lang="en-US" altLang="en-US" sz="1400" dirty="0" smtClean="0">
                <a:latin typeface="Calibri" panose="020F0502020204030204" pitchFamily="34" charset="0"/>
              </a:endParaRPr>
            </a:p>
            <a:p>
              <a:pPr>
                <a:lnSpc>
                  <a:spcPct val="110000"/>
                </a:lnSpc>
                <a:spcBef>
                  <a:spcPts val="154"/>
                </a:spcBef>
              </a:pPr>
              <a:endParaRPr lang="en-US" altLang="en-US" sz="1400" dirty="0">
                <a:latin typeface="Calibri" panose="020F0502020204030204" pitchFamily="34" charset="0"/>
              </a:endParaRPr>
            </a:p>
          </p:txBody>
        </p:sp>
      </p:grpSp>
      <p:pic>
        <p:nvPicPr>
          <p:cNvPr id="9" name="Picture Placeholder 8"/>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25399" y="1376095"/>
            <a:ext cx="1819545" cy="1188805"/>
          </a:xfrm>
        </p:spPr>
      </p:pic>
      <p:pic>
        <p:nvPicPr>
          <p:cNvPr id="10" name="Picture Placeholder 9"/>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6698" r="16698"/>
          <a:stretch>
            <a:fillRect/>
          </a:stretch>
        </p:blipFill>
        <p:spPr>
          <a:xfrm>
            <a:off x="2792885" y="1375412"/>
            <a:ext cx="1724616" cy="1199073"/>
          </a:xfrm>
        </p:spPr>
      </p:pic>
      <p:pic>
        <p:nvPicPr>
          <p:cNvPr id="11" name="Picture Placeholder 10"/>
          <p:cNvPicPr>
            <a:picLocks noGrp="1" noChangeAspect="1"/>
          </p:cNvPicPr>
          <p:nvPr>
            <p:ph type="pic" sz="quarter" idx="12"/>
          </p:nvPr>
        </p:nvPicPr>
        <p:blipFill>
          <a:blip r:embed="rId5">
            <a:extLst>
              <a:ext uri="{28A0092B-C50C-407E-A947-70E740481C1C}">
                <a14:useLocalDpi xmlns:a14="http://schemas.microsoft.com/office/drawing/2010/main" val="0"/>
              </a:ext>
            </a:extLst>
          </a:blip>
          <a:stretch>
            <a:fillRect/>
          </a:stretch>
        </p:blipFill>
        <p:spPr>
          <a:xfrm>
            <a:off x="4750000" y="1399082"/>
            <a:ext cx="1640125" cy="1188799"/>
          </a:xfrm>
        </p:spPr>
      </p:pic>
      <p:pic>
        <p:nvPicPr>
          <p:cNvPr id="13" name="Picture Placeholder 12"/>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5000" r="25000"/>
          <a:stretch>
            <a:fillRect/>
          </a:stretch>
        </p:blipFill>
        <p:spPr>
          <a:xfrm>
            <a:off x="6586743" y="1340768"/>
            <a:ext cx="1752497" cy="1211627"/>
          </a:xfrm>
        </p:spPr>
      </p:pic>
      <p:sp>
        <p:nvSpPr>
          <p:cNvPr id="41" name="Rectangle 40"/>
          <p:cNvSpPr/>
          <p:nvPr/>
        </p:nvSpPr>
        <p:spPr bwMode="auto">
          <a:xfrm>
            <a:off x="0" y="5589240"/>
            <a:ext cx="9144000" cy="506887"/>
          </a:xfrm>
          <a:prstGeom prst="rect">
            <a:avLst/>
          </a:prstGeom>
          <a:solidFill>
            <a:schemeClr val="accent1"/>
          </a:solidFill>
          <a:ln w="25400"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115888" indent="-115888" fontAlgn="base">
              <a:spcBef>
                <a:spcPct val="0"/>
              </a:spcBef>
              <a:spcAft>
                <a:spcPct val="0"/>
              </a:spcAft>
              <a:buFont typeface="Arial" panose="020B0604020202020204" pitchFamily="34" charset="0"/>
              <a:buChar char="•"/>
            </a:pPr>
            <a:r>
              <a:rPr lang="en-US" sz="1200" b="1" dirty="0" smtClean="0">
                <a:solidFill>
                  <a:schemeClr val="bg2"/>
                </a:solidFill>
                <a:latin typeface="Calibri" panose="020F0502020204030204" pitchFamily="34" charset="0"/>
                <a:ea typeface="ヒラギノ角ゴ ProN W3" charset="0"/>
                <a:cs typeface="ヒラギノ角ゴ ProN W3" charset="0"/>
                <a:sym typeface="Gill Sans" charset="0"/>
              </a:rPr>
              <a:t>   Cross-cutting </a:t>
            </a:r>
            <a:r>
              <a:rPr lang="en-US" sz="1200" b="1" dirty="0">
                <a:solidFill>
                  <a:schemeClr val="bg2"/>
                </a:solidFill>
                <a:latin typeface="Calibri" panose="020F0502020204030204" pitchFamily="34" charset="0"/>
                <a:ea typeface="ヒラギノ角ゴ ProN W3" charset="0"/>
                <a:cs typeface="ヒラギノ角ゴ ProN W3" charset="0"/>
                <a:sym typeface="Gill Sans" charset="0"/>
              </a:rPr>
              <a:t>for in-country delivery : Poverty reduction, Safeguards, </a:t>
            </a:r>
            <a:r>
              <a:rPr lang="en-US" sz="1200" b="1" dirty="0" smtClean="0">
                <a:solidFill>
                  <a:schemeClr val="bg2"/>
                </a:solidFill>
                <a:latin typeface="Calibri" panose="020F0502020204030204" pitchFamily="34" charset="0"/>
                <a:ea typeface="ヒラギノ角ゴ ProN W3" charset="0"/>
                <a:cs typeface="ヒラギノ角ゴ ProN W3" charset="0"/>
                <a:sym typeface="Gill Sans" charset="0"/>
              </a:rPr>
              <a:t>Gender</a:t>
            </a:r>
            <a:r>
              <a:rPr lang="zh-CN" altLang="en-US" sz="1200" b="1" dirty="0" smtClean="0">
                <a:solidFill>
                  <a:schemeClr val="bg2"/>
                </a:solidFill>
                <a:latin typeface="Calibri" panose="020F0502020204030204" pitchFamily="34" charset="0"/>
                <a:ea typeface="ヒラギノ角ゴ ProN W3" charset="0"/>
                <a:cs typeface="ヒラギノ角ゴ ProN W3" charset="0"/>
                <a:sym typeface="Gill Sans" charset="0"/>
              </a:rPr>
              <a:t>     跨领域国家项目：减贫、保障机制、性别公平</a:t>
            </a:r>
            <a:endParaRPr lang="en-US" altLang="zh-CN" sz="1200" b="1" dirty="0">
              <a:solidFill>
                <a:schemeClr val="bg2"/>
              </a:solidFill>
              <a:latin typeface="Calibri" panose="020F0502020204030204" pitchFamily="34" charset="0"/>
              <a:ea typeface="ヒラギノ角ゴ ProN W3" charset="0"/>
              <a:cs typeface="ヒラギノ角ゴ ProN W3" charset="0"/>
              <a:sym typeface="Gill Sans" charset="0"/>
            </a:endParaRPr>
          </a:p>
          <a:p>
            <a:pPr marL="214313" indent="-214313" fontAlgn="base">
              <a:spcBef>
                <a:spcPct val="0"/>
              </a:spcBef>
              <a:spcAft>
                <a:spcPct val="0"/>
              </a:spcAft>
              <a:buFont typeface="Arial" panose="020B0604020202020204" pitchFamily="34" charset="0"/>
              <a:buChar char="•"/>
            </a:pPr>
            <a:r>
              <a:rPr lang="en-US" sz="1200" b="1" dirty="0" smtClean="0">
                <a:solidFill>
                  <a:schemeClr val="bg2"/>
                </a:solidFill>
                <a:latin typeface="Calibri" panose="020F0502020204030204" pitchFamily="34" charset="0"/>
                <a:ea typeface="ヒラギノ角ゴ ProN W3" charset="0"/>
                <a:cs typeface="ヒラギノ角ゴ ProN W3" charset="0"/>
                <a:sym typeface="Gill Sans" charset="0"/>
              </a:rPr>
              <a:t>Alignment </a:t>
            </a:r>
            <a:r>
              <a:rPr lang="en-US" sz="1200" b="1" dirty="0">
                <a:solidFill>
                  <a:schemeClr val="bg2"/>
                </a:solidFill>
                <a:latin typeface="Calibri" panose="020F0502020204030204" pitchFamily="34" charset="0"/>
                <a:ea typeface="ヒラギノ角ゴ ProN W3" charset="0"/>
                <a:cs typeface="ヒラギノ角ゴ ProN W3" charset="0"/>
                <a:sym typeface="Gill Sans" charset="0"/>
              </a:rPr>
              <a:t>and contribution towards the Post-2015 Sustainable Development </a:t>
            </a:r>
            <a:r>
              <a:rPr lang="en-US" sz="1200" b="1" dirty="0" smtClean="0">
                <a:solidFill>
                  <a:schemeClr val="bg2"/>
                </a:solidFill>
                <a:latin typeface="Calibri" panose="020F0502020204030204" pitchFamily="34" charset="0"/>
                <a:ea typeface="ヒラギノ角ゴ ProN W3" charset="0"/>
                <a:cs typeface="ヒラギノ角ゴ ProN W3" charset="0"/>
                <a:sym typeface="Gill Sans" charset="0"/>
              </a:rPr>
              <a:t>Goals</a:t>
            </a:r>
            <a:r>
              <a:rPr lang="zh-CN" altLang="en-US" sz="1200" b="1" dirty="0" smtClean="0">
                <a:solidFill>
                  <a:schemeClr val="bg2"/>
                </a:solidFill>
                <a:latin typeface="Calibri" panose="020F0502020204030204" pitchFamily="34" charset="0"/>
                <a:ea typeface="ヒラギノ角ゴ ProN W3" charset="0"/>
                <a:cs typeface="ヒラギノ角ゴ ProN W3" charset="0"/>
                <a:sym typeface="Gill Sans" charset="0"/>
              </a:rPr>
              <a:t>          与后</a:t>
            </a:r>
            <a:r>
              <a:rPr lang="en-US" altLang="zh-CN" sz="1200" b="1" dirty="0" smtClean="0">
                <a:solidFill>
                  <a:schemeClr val="bg2"/>
                </a:solidFill>
                <a:latin typeface="Calibri" panose="020F0502020204030204" pitchFamily="34" charset="0"/>
                <a:ea typeface="ヒラギノ角ゴ ProN W3" charset="0"/>
                <a:cs typeface="ヒラギノ角ゴ ProN W3" charset="0"/>
                <a:sym typeface="Gill Sans" charset="0"/>
              </a:rPr>
              <a:t>2015</a:t>
            </a:r>
            <a:r>
              <a:rPr lang="zh-CN" altLang="en-US" sz="1200" b="1" dirty="0" smtClean="0">
                <a:solidFill>
                  <a:schemeClr val="bg2"/>
                </a:solidFill>
                <a:latin typeface="Calibri" panose="020F0502020204030204" pitchFamily="34" charset="0"/>
                <a:ea typeface="ヒラギノ角ゴ ProN W3" charset="0"/>
                <a:cs typeface="ヒラギノ角ゴ ProN W3" charset="0"/>
                <a:sym typeface="Gill Sans" charset="0"/>
              </a:rPr>
              <a:t>可持续发展目标保持一致</a:t>
            </a:r>
            <a:endParaRPr lang="en-US" sz="1200" b="1" dirty="0">
              <a:solidFill>
                <a:schemeClr val="bg2"/>
              </a:solidFill>
              <a:latin typeface="Calibri" panose="020F0502020204030204" pitchFamily="34" charset="0"/>
              <a:ea typeface="ヒラギノ角ゴ ProN W3" charset="0"/>
              <a:cs typeface="ヒラギノ角ゴ ProN W3" charset="0"/>
              <a:sym typeface="Gill Sans" charset="0"/>
            </a:endParaRPr>
          </a:p>
          <a:p>
            <a:pPr algn="ctr" fontAlgn="base">
              <a:spcBef>
                <a:spcPct val="0"/>
              </a:spcBef>
              <a:spcAft>
                <a:spcPct val="0"/>
              </a:spcAft>
            </a:pPr>
            <a:endParaRPr lang="en-US" sz="1200" b="1" dirty="0">
              <a:solidFill>
                <a:schemeClr val="bg2"/>
              </a:solidFill>
              <a:latin typeface="Calibri" panose="020F0502020204030204" pitchFamily="34"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437365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58351"/>
            <a:ext cx="9144000" cy="712499"/>
          </a:xfrm>
        </p:spPr>
        <p:txBody>
          <a:bodyPr/>
          <a:lstStyle/>
          <a:p>
            <a:pPr algn="l">
              <a:tabLst>
                <a:tab pos="58738" algn="l"/>
              </a:tabLst>
            </a:pPr>
            <a:r>
              <a:rPr lang="en-GB" sz="2800" b="1" dirty="0" smtClean="0">
                <a:solidFill>
                  <a:srgbClr val="049A81"/>
                </a:solidFill>
                <a:latin typeface="+mn-lt"/>
              </a:rPr>
              <a:t>Knowledge Solutions Division has different skills to support GGGI work globally and in countries </a:t>
            </a:r>
            <a:r>
              <a:rPr lang="zh-CN" altLang="en-US" sz="2000" b="1" dirty="0" smtClean="0">
                <a:solidFill>
                  <a:srgbClr val="049A81"/>
                </a:solidFill>
              </a:rPr>
              <a:t>技</a:t>
            </a:r>
            <a:r>
              <a:rPr lang="zh-CN" altLang="en-US" sz="2000" b="1" dirty="0">
                <a:solidFill>
                  <a:srgbClr val="049A81"/>
                </a:solidFill>
              </a:rPr>
              <a:t>术部门提供有针对性的方案</a:t>
            </a:r>
            <a:r>
              <a:rPr lang="zh-CN" altLang="en-US" sz="2400" dirty="0"/>
              <a:t/>
            </a:r>
            <a:br>
              <a:rPr lang="zh-CN" altLang="en-US" sz="2400" dirty="0"/>
            </a:br>
            <a:endParaRPr lang="en-GB" sz="2400" dirty="0"/>
          </a:p>
        </p:txBody>
      </p:sp>
      <p:sp>
        <p:nvSpPr>
          <p:cNvPr id="47" name="Flowchart: Off-page Connector 46"/>
          <p:cNvSpPr/>
          <p:nvPr/>
        </p:nvSpPr>
        <p:spPr>
          <a:xfrm>
            <a:off x="808613" y="5437335"/>
            <a:ext cx="7876310" cy="769250"/>
          </a:xfrm>
          <a:prstGeom prst="flowChartOffpageConnector">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endParaRPr lang="en-US" altLang="zh-CN" sz="1600" dirty="0" smtClean="0">
              <a:solidFill>
                <a:schemeClr val="tx1"/>
              </a:solidFill>
            </a:endParaRPr>
          </a:p>
          <a:p>
            <a:r>
              <a:rPr lang="en-US" altLang="zh-CN" sz="1600" dirty="0" smtClean="0">
                <a:solidFill>
                  <a:schemeClr val="tx1"/>
                </a:solidFill>
              </a:rPr>
              <a:t>1.</a:t>
            </a:r>
            <a:r>
              <a:rPr lang="en-US" sz="1600" dirty="0" smtClean="0">
                <a:solidFill>
                  <a:schemeClr val="tx1"/>
                </a:solidFill>
              </a:rPr>
              <a:t>Globally usable tools  </a:t>
            </a:r>
            <a:r>
              <a:rPr lang="ko-KR" altLang="en-US" sz="1600" dirty="0" smtClean="0">
                <a:solidFill>
                  <a:schemeClr val="tx1"/>
                </a:solidFill>
              </a:rPr>
              <a:t>全球性工具 </a:t>
            </a:r>
            <a:endParaRPr lang="en-US" sz="1600" dirty="0" smtClean="0">
              <a:solidFill>
                <a:schemeClr val="tx1"/>
              </a:solidFill>
            </a:endParaRPr>
          </a:p>
          <a:p>
            <a:r>
              <a:rPr lang="en-US" sz="1600" dirty="0" smtClean="0">
                <a:solidFill>
                  <a:schemeClr val="tx1"/>
                </a:solidFill>
              </a:rPr>
              <a:t>2. Design and develop projects that can access finance  </a:t>
            </a:r>
            <a:r>
              <a:rPr lang="zh-CN" altLang="en-US" sz="1600" dirty="0" smtClean="0">
                <a:solidFill>
                  <a:schemeClr val="tx1"/>
                </a:solidFill>
              </a:rPr>
              <a:t>开</a:t>
            </a:r>
            <a:r>
              <a:rPr lang="zh-CN" altLang="en-US" sz="1600" dirty="0">
                <a:solidFill>
                  <a:schemeClr val="tx1"/>
                </a:solidFill>
              </a:rPr>
              <a:t>发可融资项目 </a:t>
            </a:r>
            <a:endParaRPr lang="en-US" sz="1600" dirty="0" smtClean="0">
              <a:solidFill>
                <a:schemeClr val="tx1"/>
              </a:solidFill>
            </a:endParaRPr>
          </a:p>
          <a:p>
            <a:r>
              <a:rPr lang="en-US" sz="1600" dirty="0" smtClean="0">
                <a:solidFill>
                  <a:schemeClr val="tx1"/>
                </a:solidFill>
              </a:rPr>
              <a:t>3. Build domestic financial institutions  </a:t>
            </a:r>
            <a:r>
              <a:rPr lang="zh-CN" altLang="en-US" sz="1600" dirty="0" smtClean="0">
                <a:solidFill>
                  <a:schemeClr val="tx1"/>
                </a:solidFill>
              </a:rPr>
              <a:t>建</a:t>
            </a:r>
            <a:r>
              <a:rPr lang="zh-CN" altLang="en-US" sz="1600" dirty="0">
                <a:solidFill>
                  <a:schemeClr val="tx1"/>
                </a:solidFill>
              </a:rPr>
              <a:t>立国内金融体</a:t>
            </a:r>
            <a:r>
              <a:rPr lang="zh-CN" altLang="en-US" sz="1600" dirty="0" smtClean="0">
                <a:solidFill>
                  <a:schemeClr val="tx1"/>
                </a:solidFill>
              </a:rPr>
              <a:t>制</a:t>
            </a:r>
            <a:endParaRPr lang="en-US" altLang="zh-CN" sz="1600" dirty="0" smtClean="0">
              <a:solidFill>
                <a:schemeClr val="tx1"/>
              </a:solidFill>
            </a:endParaRPr>
          </a:p>
          <a:p>
            <a:endParaRPr lang="en-US" sz="1600" dirty="0" smtClean="0">
              <a:solidFill>
                <a:schemeClr val="tx1"/>
              </a:solidFill>
            </a:endParaRPr>
          </a:p>
        </p:txBody>
      </p:sp>
      <p:grpSp>
        <p:nvGrpSpPr>
          <p:cNvPr id="48" name="Group 47"/>
          <p:cNvGrpSpPr/>
          <p:nvPr/>
        </p:nvGrpSpPr>
        <p:grpSpPr>
          <a:xfrm>
            <a:off x="352318" y="1185186"/>
            <a:ext cx="8439761" cy="3646158"/>
            <a:chOff x="318637" y="1080649"/>
            <a:chExt cx="8439761" cy="3646158"/>
          </a:xfrm>
        </p:grpSpPr>
        <p:grpSp>
          <p:nvGrpSpPr>
            <p:cNvPr id="49" name="Group 48"/>
            <p:cNvGrpSpPr/>
            <p:nvPr/>
          </p:nvGrpSpPr>
          <p:grpSpPr>
            <a:xfrm>
              <a:off x="824336" y="2012244"/>
              <a:ext cx="1745670" cy="2599006"/>
              <a:chOff x="1808011" y="1721291"/>
              <a:chExt cx="1745670" cy="2599006"/>
            </a:xfrm>
          </p:grpSpPr>
          <p:sp>
            <p:nvSpPr>
              <p:cNvPr id="53" name="Rounded Rectangle 52"/>
              <p:cNvSpPr/>
              <p:nvPr/>
            </p:nvSpPr>
            <p:spPr>
              <a:xfrm>
                <a:off x="1818403" y="1721291"/>
                <a:ext cx="1724891" cy="51389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t>Energy</a:t>
                </a:r>
                <a:r>
                  <a:rPr lang="zh-CN" altLang="en-US" sz="1350" b="1" dirty="0" smtClean="0"/>
                  <a:t> </a:t>
                </a:r>
                <a:r>
                  <a:rPr lang="zh-CN" altLang="en-US" sz="1200" b="1" dirty="0" smtClean="0"/>
                  <a:t>能源</a:t>
                </a:r>
                <a:endParaRPr lang="en-US" sz="1200" b="1" dirty="0"/>
              </a:p>
            </p:txBody>
          </p:sp>
          <p:sp>
            <p:nvSpPr>
              <p:cNvPr id="54" name="Rounded Rectangle 53"/>
              <p:cNvSpPr/>
              <p:nvPr/>
            </p:nvSpPr>
            <p:spPr>
              <a:xfrm>
                <a:off x="1828790" y="2400164"/>
                <a:ext cx="1724891" cy="51389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t>Water</a:t>
                </a:r>
                <a:r>
                  <a:rPr lang="zh-CN" altLang="en-US" sz="1350" b="1" dirty="0" smtClean="0"/>
                  <a:t> </a:t>
                </a:r>
                <a:r>
                  <a:rPr lang="zh-CN" altLang="en-US" sz="1200" b="1" dirty="0" smtClean="0"/>
                  <a:t>水资源</a:t>
                </a:r>
                <a:endParaRPr lang="en-US" sz="1200" b="1" dirty="0"/>
              </a:p>
            </p:txBody>
          </p:sp>
          <p:sp>
            <p:nvSpPr>
              <p:cNvPr id="55" name="Rounded Rectangle 54"/>
              <p:cNvSpPr/>
              <p:nvPr/>
            </p:nvSpPr>
            <p:spPr>
              <a:xfrm>
                <a:off x="1818395" y="3085971"/>
                <a:ext cx="1724891" cy="513893"/>
              </a:xfrm>
              <a:prstGeom prst="roundRect">
                <a:avLst/>
              </a:prstGeom>
              <a:solidFill>
                <a:srgbClr val="89C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Land Use / </a:t>
                </a:r>
                <a:r>
                  <a:rPr lang="en-US" sz="1350" b="1" dirty="0" smtClean="0"/>
                  <a:t>Forestry</a:t>
                </a:r>
              </a:p>
              <a:p>
                <a:pPr algn="ctr"/>
                <a:r>
                  <a:rPr lang="zh-CN" altLang="en-US" sz="1200" b="1" dirty="0" smtClean="0"/>
                  <a:t>土地利用</a:t>
                </a:r>
                <a:r>
                  <a:rPr lang="en-US" altLang="zh-CN" sz="1200" b="1" dirty="0" smtClean="0"/>
                  <a:t>/</a:t>
                </a:r>
                <a:r>
                  <a:rPr lang="zh-CN" altLang="en-US" sz="1200" b="1" dirty="0"/>
                  <a:t>林业</a:t>
                </a:r>
                <a:endParaRPr lang="en-US" sz="1200" b="1" dirty="0"/>
              </a:p>
            </p:txBody>
          </p:sp>
          <p:sp>
            <p:nvSpPr>
              <p:cNvPr id="56" name="Rounded Rectangle 55"/>
              <p:cNvSpPr/>
              <p:nvPr/>
            </p:nvSpPr>
            <p:spPr>
              <a:xfrm>
                <a:off x="1808011" y="3806404"/>
                <a:ext cx="1724891" cy="513893"/>
              </a:xfrm>
              <a:prstGeom prst="roundRect">
                <a:avLst/>
              </a:prstGeom>
              <a:solidFill>
                <a:srgbClr val="5E5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t>Cities</a:t>
                </a:r>
                <a:r>
                  <a:rPr lang="zh-CN" altLang="en-US" sz="1350" b="1" dirty="0" smtClean="0"/>
                  <a:t> </a:t>
                </a:r>
                <a:r>
                  <a:rPr lang="zh-CN" altLang="en-US" sz="1200" b="1" dirty="0" smtClean="0"/>
                  <a:t>城市</a:t>
                </a:r>
                <a:endParaRPr lang="en-US" sz="1200" b="1" dirty="0"/>
              </a:p>
            </p:txBody>
          </p:sp>
        </p:grpSp>
        <p:graphicFrame>
          <p:nvGraphicFramePr>
            <p:cNvPr id="50" name="Diagram 49"/>
            <p:cNvGraphicFramePr/>
            <p:nvPr>
              <p:extLst/>
            </p:nvPr>
          </p:nvGraphicFramePr>
          <p:xfrm>
            <a:off x="4830636" y="1808952"/>
            <a:ext cx="3927762" cy="2917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Flowchart: Off-page Connector 50"/>
            <p:cNvSpPr/>
            <p:nvPr/>
          </p:nvSpPr>
          <p:spPr>
            <a:xfrm>
              <a:off x="318637" y="1094509"/>
              <a:ext cx="2867903" cy="626782"/>
            </a:xfrm>
            <a:prstGeom prst="flowChartOffpageConnector">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Sector specialists</a:t>
              </a:r>
            </a:p>
            <a:p>
              <a:pPr algn="ctr"/>
              <a:r>
                <a:rPr lang="zh-CN" altLang="en-US" sz="1600" b="1" dirty="0" smtClean="0"/>
                <a:t>行业专家</a:t>
              </a:r>
              <a:endParaRPr lang="en-US" sz="1600" b="1" dirty="0"/>
            </a:p>
          </p:txBody>
        </p:sp>
        <p:sp>
          <p:nvSpPr>
            <p:cNvPr id="52" name="Flowchart: Off-page Connector 51"/>
            <p:cNvSpPr/>
            <p:nvPr/>
          </p:nvSpPr>
          <p:spPr>
            <a:xfrm>
              <a:off x="5237004" y="1080649"/>
              <a:ext cx="2867903" cy="626782"/>
            </a:xfrm>
            <a:prstGeom prst="flowChartOffpageConnector">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Investment specialists</a:t>
              </a:r>
            </a:p>
            <a:p>
              <a:pPr algn="ctr"/>
              <a:r>
                <a:rPr lang="zh-CN" altLang="en-US" sz="1600" b="1" dirty="0" smtClean="0"/>
                <a:t>投资领域专家</a:t>
              </a:r>
              <a:endParaRPr lang="en-US" sz="1600" b="1" dirty="0"/>
            </a:p>
          </p:txBody>
        </p:sp>
      </p:grpSp>
      <p:grpSp>
        <p:nvGrpSpPr>
          <p:cNvPr id="57" name="Group 56"/>
          <p:cNvGrpSpPr/>
          <p:nvPr/>
        </p:nvGrpSpPr>
        <p:grpSpPr>
          <a:xfrm>
            <a:off x="3990498" y="1052736"/>
            <a:ext cx="1157566" cy="4299584"/>
            <a:chOff x="3962387" y="1080610"/>
            <a:chExt cx="1157566" cy="4299584"/>
          </a:xfrm>
        </p:grpSpPr>
        <p:sp>
          <p:nvSpPr>
            <p:cNvPr id="58" name="Rectangle 57"/>
            <p:cNvSpPr/>
            <p:nvPr/>
          </p:nvSpPr>
          <p:spPr>
            <a:xfrm>
              <a:off x="3962400" y="1080610"/>
              <a:ext cx="1157553" cy="102989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ysClr val="windowText" lastClr="000000"/>
                  </a:solidFill>
                  <a:effectLst>
                    <a:outerShdw blurRad="38100" dist="19050" dir="2700000" algn="tl" rotWithShape="0">
                      <a:schemeClr val="dk1">
                        <a:alpha val="40000"/>
                      </a:schemeClr>
                    </a:outerShdw>
                  </a:effectLst>
                </a:rPr>
                <a:t>Assistance to design and prepare projects </a:t>
              </a:r>
            </a:p>
            <a:p>
              <a:pPr algn="ctr"/>
              <a:r>
                <a:rPr lang="zh-CN" altLang="en-US" sz="1100" dirty="0" smtClean="0">
                  <a:ln w="0"/>
                  <a:solidFill>
                    <a:sysClr val="windowText" lastClr="000000"/>
                  </a:solidFill>
                  <a:effectLst>
                    <a:outerShdw blurRad="38100" dist="19050" dir="2700000" algn="tl" rotWithShape="0">
                      <a:schemeClr val="dk1">
                        <a:alpha val="40000"/>
                      </a:schemeClr>
                    </a:outerShdw>
                  </a:effectLst>
                </a:rPr>
                <a:t>帮助项目提案</a:t>
              </a:r>
              <a:endParaRPr lang="en-US" sz="1100" dirty="0">
                <a:ln w="0"/>
                <a:solidFill>
                  <a:sysClr val="windowText" lastClr="000000"/>
                </a:solidFill>
                <a:effectLst>
                  <a:outerShdw blurRad="38100" dist="19050" dir="2700000" algn="tl" rotWithShape="0">
                    <a:schemeClr val="dk1">
                      <a:alpha val="40000"/>
                    </a:schemeClr>
                  </a:outerShdw>
                </a:effectLst>
              </a:endParaRPr>
            </a:p>
          </p:txBody>
        </p:sp>
        <p:sp>
          <p:nvSpPr>
            <p:cNvPr id="59" name="Rectangle 58"/>
            <p:cNvSpPr/>
            <p:nvPr/>
          </p:nvSpPr>
          <p:spPr>
            <a:xfrm>
              <a:off x="3962395" y="2161268"/>
              <a:ext cx="1157558" cy="102989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ysClr val="windowText" lastClr="000000"/>
                  </a:solidFill>
                  <a:effectLst>
                    <a:outerShdw blurRad="38100" dist="19050" dir="2700000" algn="tl" rotWithShape="0">
                      <a:schemeClr val="dk1">
                        <a:alpha val="40000"/>
                      </a:schemeClr>
                    </a:outerShdw>
                  </a:effectLst>
                </a:rPr>
                <a:t>Develop global products, platforms, templates</a:t>
              </a:r>
            </a:p>
            <a:p>
              <a:pPr algn="ctr"/>
              <a:r>
                <a:rPr lang="zh-CN" altLang="en-US" sz="1000" dirty="0" smtClean="0">
                  <a:ln w="0"/>
                  <a:solidFill>
                    <a:sysClr val="windowText" lastClr="000000"/>
                  </a:solidFill>
                  <a:effectLst>
                    <a:outerShdw blurRad="38100" dist="19050" dir="2700000" algn="tl" rotWithShape="0">
                      <a:schemeClr val="dk1">
                        <a:alpha val="40000"/>
                      </a:schemeClr>
                    </a:outerShdw>
                  </a:effectLst>
                </a:rPr>
                <a:t>开发全球性产品平台和模板</a:t>
              </a:r>
              <a:endParaRPr lang="en-US" sz="1000" dirty="0">
                <a:ln w="0"/>
                <a:solidFill>
                  <a:sysClr val="windowText" lastClr="000000"/>
                </a:solidFill>
                <a:effectLst>
                  <a:outerShdw blurRad="38100" dist="19050" dir="2700000" algn="tl" rotWithShape="0">
                    <a:schemeClr val="dk1">
                      <a:alpha val="40000"/>
                    </a:schemeClr>
                  </a:outerShdw>
                </a:effectLst>
              </a:endParaRPr>
            </a:p>
          </p:txBody>
        </p:sp>
        <p:sp>
          <p:nvSpPr>
            <p:cNvPr id="60" name="Rectangle 59"/>
            <p:cNvSpPr/>
            <p:nvPr/>
          </p:nvSpPr>
          <p:spPr>
            <a:xfrm>
              <a:off x="3962392" y="3255790"/>
              <a:ext cx="1157561" cy="102989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ysClr val="windowText" lastClr="000000"/>
                  </a:solidFill>
                  <a:effectLst>
                    <a:outerShdw blurRad="38100" dist="19050" dir="2700000" algn="tl" rotWithShape="0">
                      <a:schemeClr val="dk1">
                        <a:alpha val="40000"/>
                      </a:schemeClr>
                    </a:outerShdw>
                  </a:effectLst>
                </a:rPr>
                <a:t>Connect and access to finance</a:t>
              </a:r>
            </a:p>
            <a:p>
              <a:pPr algn="ctr"/>
              <a:r>
                <a:rPr lang="zh-CN" altLang="en-US" sz="1100" dirty="0" smtClean="0">
                  <a:ln w="0"/>
                  <a:solidFill>
                    <a:sysClr val="windowText" lastClr="000000"/>
                  </a:solidFill>
                  <a:effectLst>
                    <a:outerShdw blurRad="38100" dist="19050" dir="2700000" algn="tl" rotWithShape="0">
                      <a:schemeClr val="dk1">
                        <a:alpha val="40000"/>
                      </a:schemeClr>
                    </a:outerShdw>
                  </a:effectLst>
                </a:rPr>
                <a:t>促进投资</a:t>
              </a:r>
              <a:endParaRPr lang="en-US" sz="1100" dirty="0">
                <a:ln w="0"/>
                <a:solidFill>
                  <a:sysClr val="windowText" lastClr="000000"/>
                </a:solidFill>
                <a:effectLst>
                  <a:outerShdw blurRad="38100" dist="19050" dir="2700000" algn="tl" rotWithShape="0">
                    <a:schemeClr val="dk1">
                      <a:alpha val="40000"/>
                    </a:schemeClr>
                  </a:outerShdw>
                </a:effectLst>
              </a:endParaRPr>
            </a:p>
          </p:txBody>
        </p:sp>
        <p:sp>
          <p:nvSpPr>
            <p:cNvPr id="61" name="Rectangle 60"/>
            <p:cNvSpPr/>
            <p:nvPr/>
          </p:nvSpPr>
          <p:spPr>
            <a:xfrm>
              <a:off x="3962387" y="4350300"/>
              <a:ext cx="1157566" cy="102989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ysClr val="windowText" lastClr="000000"/>
                  </a:solidFill>
                  <a:effectLst>
                    <a:outerShdw blurRad="38100" dist="19050" dir="2700000" algn="tl" rotWithShape="0">
                      <a:schemeClr val="dk1">
                        <a:alpha val="40000"/>
                      </a:schemeClr>
                    </a:outerShdw>
                  </a:effectLst>
                </a:rPr>
                <a:t>G20 </a:t>
              </a:r>
              <a:r>
                <a:rPr lang="en-US" sz="1200" dirty="0" err="1" smtClean="0">
                  <a:ln w="0"/>
                  <a:solidFill>
                    <a:sysClr val="windowText" lastClr="000000"/>
                  </a:solidFill>
                  <a:effectLst>
                    <a:outerShdw blurRad="38100" dist="19050" dir="2700000" algn="tl" rotWithShape="0">
                      <a:schemeClr val="dk1">
                        <a:alpha val="40000"/>
                      </a:schemeClr>
                    </a:outerShdw>
                  </a:effectLst>
                </a:rPr>
                <a:t>GreenInvest</a:t>
              </a:r>
              <a:endParaRPr lang="en-US" sz="1200" dirty="0" smtClean="0">
                <a:ln w="0"/>
                <a:solidFill>
                  <a:sysClr val="windowText" lastClr="000000"/>
                </a:solidFill>
                <a:effectLst>
                  <a:outerShdw blurRad="38100" dist="19050" dir="2700000" algn="tl" rotWithShape="0">
                    <a:schemeClr val="dk1">
                      <a:alpha val="40000"/>
                    </a:schemeClr>
                  </a:outerShdw>
                </a:effectLst>
              </a:endParaRPr>
            </a:p>
            <a:p>
              <a:pPr algn="ctr"/>
              <a:r>
                <a:rPr lang="en-US" altLang="zh-CN" sz="1200" dirty="0" smtClean="0">
                  <a:ln w="0"/>
                  <a:solidFill>
                    <a:sysClr val="windowText" lastClr="000000"/>
                  </a:solidFill>
                  <a:effectLst>
                    <a:outerShdw blurRad="38100" dist="19050" dir="2700000" algn="tl" rotWithShape="0">
                      <a:schemeClr val="dk1">
                        <a:alpha val="40000"/>
                      </a:schemeClr>
                    </a:outerShdw>
                  </a:effectLst>
                </a:rPr>
                <a:t>G20</a:t>
              </a:r>
              <a:r>
                <a:rPr lang="zh-CN" altLang="en-US" sz="1200" dirty="0" smtClean="0">
                  <a:ln w="0"/>
                  <a:solidFill>
                    <a:sysClr val="windowText" lastClr="000000"/>
                  </a:solidFill>
                  <a:effectLst>
                    <a:outerShdw blurRad="38100" dist="19050" dir="2700000" algn="tl" rotWithShape="0">
                      <a:schemeClr val="dk1">
                        <a:alpha val="40000"/>
                      </a:schemeClr>
                    </a:outerShdw>
                  </a:effectLst>
                </a:rPr>
                <a:t>绿色投资</a:t>
              </a:r>
              <a:endParaRPr lang="en-US" sz="1200" dirty="0">
                <a:ln w="0"/>
                <a:solidFill>
                  <a:sysClr val="windowText" lastClr="000000"/>
                </a:solidFill>
                <a:effectLst>
                  <a:outerShdw blurRad="38100" dist="19050" dir="2700000" algn="tl" rotWithShape="0">
                    <a:schemeClr val="dk1">
                      <a:alpha val="40000"/>
                    </a:schemeClr>
                  </a:outerShdw>
                </a:effectLst>
              </a:endParaRPr>
            </a:p>
          </p:txBody>
        </p:sp>
      </p:grpSp>
      <p:grpSp>
        <p:nvGrpSpPr>
          <p:cNvPr id="62" name="Group 61"/>
          <p:cNvGrpSpPr/>
          <p:nvPr/>
        </p:nvGrpSpPr>
        <p:grpSpPr>
          <a:xfrm>
            <a:off x="2746851" y="1786967"/>
            <a:ext cx="1066794" cy="3260480"/>
            <a:chOff x="2774348" y="1840035"/>
            <a:chExt cx="1066794" cy="3260480"/>
          </a:xfrm>
        </p:grpSpPr>
        <p:sp>
          <p:nvSpPr>
            <p:cNvPr id="63" name="Rectangle 62"/>
            <p:cNvSpPr/>
            <p:nvPr/>
          </p:nvSpPr>
          <p:spPr>
            <a:xfrm>
              <a:off x="2774348" y="1840035"/>
              <a:ext cx="1039091" cy="102989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ysClr val="windowText" lastClr="000000"/>
                  </a:solidFill>
                  <a:effectLst>
                    <a:outerShdw blurRad="38100" dist="19050" dir="2700000" algn="tl" rotWithShape="0">
                      <a:schemeClr val="dk1">
                        <a:alpha val="40000"/>
                      </a:schemeClr>
                    </a:outerShdw>
                  </a:effectLst>
                </a:rPr>
                <a:t>Knowledge platform</a:t>
              </a:r>
            </a:p>
            <a:p>
              <a:pPr algn="ctr"/>
              <a:r>
                <a:rPr lang="zh-CN" altLang="en-US" sz="1200" dirty="0" smtClean="0">
                  <a:ln w="0"/>
                  <a:solidFill>
                    <a:sysClr val="windowText" lastClr="000000"/>
                  </a:solidFill>
                  <a:effectLst>
                    <a:outerShdw blurRad="38100" dist="19050" dir="2700000" algn="tl" rotWithShape="0">
                      <a:schemeClr val="dk1">
                        <a:alpha val="40000"/>
                      </a:schemeClr>
                    </a:outerShdw>
                  </a:effectLst>
                </a:rPr>
                <a:t>知识平台</a:t>
              </a:r>
              <a:r>
                <a:rPr lang="en-US" sz="1200" dirty="0" smtClean="0">
                  <a:ln w="0"/>
                  <a:solidFill>
                    <a:sysClr val="windowText" lastClr="000000"/>
                  </a:solidFill>
                  <a:effectLst>
                    <a:outerShdw blurRad="38100" dist="19050" dir="2700000" algn="tl" rotWithShape="0">
                      <a:schemeClr val="dk1">
                        <a:alpha val="40000"/>
                      </a:schemeClr>
                    </a:outerShdw>
                  </a:effectLst>
                </a:rPr>
                <a:t> </a:t>
              </a:r>
            </a:p>
          </p:txBody>
        </p:sp>
        <p:sp>
          <p:nvSpPr>
            <p:cNvPr id="64" name="Rectangle 63"/>
            <p:cNvSpPr/>
            <p:nvPr/>
          </p:nvSpPr>
          <p:spPr>
            <a:xfrm>
              <a:off x="2788198" y="2948406"/>
              <a:ext cx="1039091" cy="102989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ysClr val="windowText" lastClr="000000"/>
                  </a:solidFill>
                  <a:effectLst>
                    <a:outerShdw blurRad="38100" dist="19050" dir="2700000" algn="tl" rotWithShape="0">
                      <a:schemeClr val="dk1">
                        <a:alpha val="40000"/>
                      </a:schemeClr>
                    </a:outerShdw>
                  </a:effectLst>
                </a:rPr>
                <a:t>Tools</a:t>
              </a:r>
            </a:p>
            <a:p>
              <a:pPr algn="ctr"/>
              <a:r>
                <a:rPr lang="zh-CN" altLang="en-US" sz="1200" dirty="0">
                  <a:ln w="0"/>
                  <a:solidFill>
                    <a:sysClr val="windowText" lastClr="000000"/>
                  </a:solidFill>
                  <a:effectLst>
                    <a:outerShdw blurRad="38100" dist="19050" dir="2700000" algn="tl" rotWithShape="0">
                      <a:schemeClr val="dk1">
                        <a:alpha val="40000"/>
                      </a:schemeClr>
                    </a:outerShdw>
                  </a:effectLst>
                </a:rPr>
                <a:t>工具</a:t>
              </a:r>
              <a:endParaRPr lang="en-US" sz="1200" dirty="0" smtClean="0">
                <a:ln w="0"/>
                <a:solidFill>
                  <a:sysClr val="windowText" lastClr="000000"/>
                </a:solidFill>
                <a:effectLst>
                  <a:outerShdw blurRad="38100" dist="19050" dir="2700000" algn="tl" rotWithShape="0">
                    <a:schemeClr val="dk1">
                      <a:alpha val="40000"/>
                    </a:schemeClr>
                  </a:outerShdw>
                </a:effectLst>
              </a:endParaRPr>
            </a:p>
          </p:txBody>
        </p:sp>
        <p:sp>
          <p:nvSpPr>
            <p:cNvPr id="65" name="Rectangle 64"/>
            <p:cNvSpPr/>
            <p:nvPr/>
          </p:nvSpPr>
          <p:spPr>
            <a:xfrm>
              <a:off x="2802051" y="4070621"/>
              <a:ext cx="1039091" cy="102989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ysClr val="windowText" lastClr="000000"/>
                  </a:solidFill>
                  <a:effectLst>
                    <a:outerShdw blurRad="38100" dist="19050" dir="2700000" algn="tl" rotWithShape="0">
                      <a:schemeClr val="dk1">
                        <a:alpha val="40000"/>
                      </a:schemeClr>
                    </a:outerShdw>
                  </a:effectLst>
                </a:rPr>
                <a:t>Capacity development</a:t>
              </a:r>
            </a:p>
            <a:p>
              <a:pPr algn="ctr"/>
              <a:r>
                <a:rPr lang="zh-CN" altLang="en-US" sz="1200" dirty="0" smtClean="0">
                  <a:ln w="0"/>
                  <a:solidFill>
                    <a:sysClr val="windowText" lastClr="000000"/>
                  </a:solidFill>
                  <a:effectLst>
                    <a:outerShdw blurRad="38100" dist="19050" dir="2700000" algn="tl" rotWithShape="0">
                      <a:schemeClr val="dk1">
                        <a:alpha val="40000"/>
                      </a:schemeClr>
                    </a:outerShdw>
                  </a:effectLst>
                </a:rPr>
                <a:t>能力</a:t>
              </a:r>
              <a:r>
                <a:rPr lang="zh-CN" altLang="en-US" sz="1200" dirty="0">
                  <a:ln w="0"/>
                  <a:solidFill>
                    <a:sysClr val="windowText" lastClr="000000"/>
                  </a:solidFill>
                  <a:effectLst>
                    <a:outerShdw blurRad="38100" dist="19050" dir="2700000" algn="tl" rotWithShape="0">
                      <a:schemeClr val="dk1">
                        <a:alpha val="40000"/>
                      </a:schemeClr>
                    </a:outerShdw>
                  </a:effectLst>
                </a:rPr>
                <a:t>建设</a:t>
              </a:r>
              <a:endParaRPr lang="en-US" sz="1200" dirty="0" smtClean="0">
                <a:ln w="0"/>
                <a:solidFill>
                  <a:sysClr val="windowText" lastClr="000000"/>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37402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640" y="323945"/>
            <a:ext cx="90548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defRPr sz="3200" b="1">
                <a:solidFill>
                  <a:srgbClr val="05B99B"/>
                </a:solidFill>
                <a:latin typeface="Calibri" panose="020F0502020204030204" pitchFamily="34" charset="0"/>
                <a:ea typeface="ヒラギノ角ゴ ProN W3" charset="0"/>
                <a:cs typeface="Arial" panose="020B0604020202020204" pitchFamily="34" charset="0"/>
              </a:defRPr>
            </a:lvl1pPr>
            <a:lvl2pPr marL="742950" indent="-285750">
              <a:defRPr sz="4200">
                <a:solidFill>
                  <a:srgbClr val="000000"/>
                </a:solidFill>
                <a:latin typeface="Gill Sans" charset="0"/>
                <a:ea typeface="ヒラギノ角ゴ ProN W3" charset="0"/>
                <a:cs typeface="ヒラギノ角ゴ ProN W3" charset="0"/>
              </a:defRPr>
            </a:lvl2pPr>
            <a:lvl3pPr marL="1143000" indent="-228600">
              <a:defRPr sz="4200">
                <a:solidFill>
                  <a:srgbClr val="000000"/>
                </a:solidFill>
                <a:latin typeface="Gill Sans" charset="0"/>
                <a:ea typeface="ヒラギノ角ゴ ProN W3" charset="0"/>
                <a:cs typeface="ヒラギノ角ゴ ProN W3" charset="0"/>
              </a:defRPr>
            </a:lvl3pPr>
            <a:lvl4pPr marL="1600200" indent="-228600">
              <a:defRPr sz="4200">
                <a:solidFill>
                  <a:srgbClr val="000000"/>
                </a:solidFill>
                <a:latin typeface="Gill Sans" charset="0"/>
                <a:ea typeface="ヒラギノ角ゴ ProN W3" charset="0"/>
                <a:cs typeface="ヒラギノ角ゴ ProN W3" charset="0"/>
              </a:defRPr>
            </a:lvl4pPr>
            <a:lvl5pPr marL="2057400" indent="-228600">
              <a:defRPr sz="4200">
                <a:solidFill>
                  <a:srgbClr val="000000"/>
                </a:solidFill>
                <a:latin typeface="Gill Sans" charset="0"/>
                <a:ea typeface="ヒラギノ角ゴ ProN W3" charset="0"/>
                <a:cs typeface="ヒラギノ角ゴ ProN W3"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9pPr>
          </a:lstStyle>
          <a:p>
            <a:r>
              <a:rPr lang="en-US" dirty="0"/>
              <a:t>Green Investment Advisory </a:t>
            </a:r>
            <a:r>
              <a:rPr lang="en-US" dirty="0" smtClean="0"/>
              <a:t>Services </a:t>
            </a:r>
            <a:r>
              <a:rPr lang="zh-CN" altLang="en-US" sz="2800" dirty="0" smtClean="0"/>
              <a:t>绿</a:t>
            </a:r>
            <a:r>
              <a:rPr lang="zh-CN" altLang="en-US" sz="2800" dirty="0"/>
              <a:t>色投资服务</a:t>
            </a:r>
            <a:endParaRPr lang="en-US" sz="2800" dirty="0"/>
          </a:p>
        </p:txBody>
      </p:sp>
      <p:sp>
        <p:nvSpPr>
          <p:cNvPr id="7" name="Rounded Rectangle 6"/>
          <p:cNvSpPr/>
          <p:nvPr/>
        </p:nvSpPr>
        <p:spPr>
          <a:xfrm>
            <a:off x="1540767" y="1755134"/>
            <a:ext cx="6127576" cy="1110664"/>
          </a:xfrm>
          <a:prstGeom prst="roundRect">
            <a:avLst/>
          </a:prstGeom>
          <a:solidFill>
            <a:srgbClr val="9DE7BB">
              <a:alpha val="6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tx2"/>
                </a:solidFill>
              </a:rPr>
              <a:t>Design &amp; </a:t>
            </a:r>
            <a:r>
              <a:rPr lang="en-US" sz="2000" b="1" dirty="0" smtClean="0">
                <a:solidFill>
                  <a:schemeClr val="tx2"/>
                </a:solidFill>
              </a:rPr>
              <a:t>Develop </a:t>
            </a:r>
            <a:r>
              <a:rPr lang="en-US" sz="2000" b="1" dirty="0">
                <a:solidFill>
                  <a:schemeClr val="tx2"/>
                </a:solidFill>
              </a:rPr>
              <a:t>B</a:t>
            </a:r>
            <a:r>
              <a:rPr lang="en-US" sz="2000" b="1" dirty="0" smtClean="0">
                <a:solidFill>
                  <a:schemeClr val="tx2"/>
                </a:solidFill>
              </a:rPr>
              <a:t>ankable </a:t>
            </a:r>
            <a:r>
              <a:rPr lang="en-US" sz="2000" b="1" dirty="0">
                <a:solidFill>
                  <a:schemeClr val="tx2"/>
                </a:solidFill>
              </a:rPr>
              <a:t>P</a:t>
            </a:r>
            <a:r>
              <a:rPr lang="en-US" sz="2000" b="1" dirty="0" smtClean="0">
                <a:solidFill>
                  <a:schemeClr val="tx2"/>
                </a:solidFill>
              </a:rPr>
              <a:t>rojects</a:t>
            </a:r>
            <a:endParaRPr lang="en-US" sz="2000" b="1" dirty="0">
              <a:solidFill>
                <a:schemeClr val="tx2"/>
              </a:solidFill>
            </a:endParaRPr>
          </a:p>
          <a:p>
            <a:pPr algn="ctr"/>
            <a:endParaRPr lang="en-US" altLang="zh-CN" b="1" dirty="0" smtClean="0">
              <a:solidFill>
                <a:schemeClr val="tx2"/>
              </a:solidFill>
            </a:endParaRPr>
          </a:p>
          <a:p>
            <a:pPr algn="ctr"/>
            <a:r>
              <a:rPr lang="zh-CN" altLang="en-US" b="1" dirty="0" smtClean="0">
                <a:solidFill>
                  <a:schemeClr val="tx2"/>
                </a:solidFill>
              </a:rPr>
              <a:t>开</a:t>
            </a:r>
            <a:r>
              <a:rPr lang="zh-CN" altLang="en-US" b="1" dirty="0">
                <a:solidFill>
                  <a:schemeClr val="tx2"/>
                </a:solidFill>
              </a:rPr>
              <a:t>发设计可融资项目</a:t>
            </a:r>
          </a:p>
        </p:txBody>
      </p:sp>
      <p:sp>
        <p:nvSpPr>
          <p:cNvPr id="8" name="Rounded Rectangle 7"/>
          <p:cNvSpPr/>
          <p:nvPr/>
        </p:nvSpPr>
        <p:spPr>
          <a:xfrm>
            <a:off x="1540768" y="3127449"/>
            <a:ext cx="6127576" cy="1092347"/>
          </a:xfrm>
          <a:prstGeom prst="roundRect">
            <a:avLst/>
          </a:prstGeom>
          <a:solidFill>
            <a:srgbClr val="35A2C9">
              <a:alpha val="6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smtClean="0">
                <a:solidFill>
                  <a:schemeClr val="tx2"/>
                </a:solidFill>
              </a:rPr>
              <a:t>Design &amp; Develop </a:t>
            </a:r>
            <a:r>
              <a:rPr lang="en-US" sz="2000" b="1" dirty="0">
                <a:solidFill>
                  <a:schemeClr val="tx2"/>
                </a:solidFill>
              </a:rPr>
              <a:t>F</a:t>
            </a:r>
            <a:r>
              <a:rPr lang="en-US" sz="2000" b="1" dirty="0" smtClean="0">
                <a:solidFill>
                  <a:schemeClr val="tx2"/>
                </a:solidFill>
              </a:rPr>
              <a:t>inancial </a:t>
            </a:r>
            <a:r>
              <a:rPr lang="en-US" sz="2000" b="1" dirty="0">
                <a:solidFill>
                  <a:schemeClr val="tx2"/>
                </a:solidFill>
              </a:rPr>
              <a:t>P</a:t>
            </a:r>
            <a:r>
              <a:rPr lang="en-US" sz="2000" b="1" dirty="0" smtClean="0">
                <a:solidFill>
                  <a:schemeClr val="tx2"/>
                </a:solidFill>
              </a:rPr>
              <a:t>roducts to </a:t>
            </a:r>
            <a:r>
              <a:rPr lang="en-US" sz="2000" b="1" dirty="0">
                <a:solidFill>
                  <a:schemeClr val="tx2"/>
                </a:solidFill>
              </a:rPr>
              <a:t>M</a:t>
            </a:r>
            <a:r>
              <a:rPr lang="en-US" sz="2000" b="1" dirty="0" smtClean="0">
                <a:solidFill>
                  <a:schemeClr val="tx2"/>
                </a:solidFill>
              </a:rPr>
              <a:t>itigate </a:t>
            </a:r>
            <a:r>
              <a:rPr lang="en-US" sz="2000" b="1" dirty="0">
                <a:solidFill>
                  <a:schemeClr val="tx2"/>
                </a:solidFill>
              </a:rPr>
              <a:t>R</a:t>
            </a:r>
            <a:r>
              <a:rPr lang="en-US" sz="2000" b="1" dirty="0" smtClean="0">
                <a:solidFill>
                  <a:schemeClr val="tx2"/>
                </a:solidFill>
              </a:rPr>
              <a:t>isks</a:t>
            </a:r>
          </a:p>
          <a:p>
            <a:pPr algn="ctr"/>
            <a:r>
              <a:rPr lang="zh-CN" altLang="en-US" dirty="0">
                <a:solidFill>
                  <a:schemeClr val="tx2"/>
                </a:solidFill>
              </a:rPr>
              <a:t>开发设计产品以规避投资风险</a:t>
            </a:r>
          </a:p>
        </p:txBody>
      </p:sp>
      <p:sp>
        <p:nvSpPr>
          <p:cNvPr id="9" name="Rounded Rectangle 8"/>
          <p:cNvSpPr/>
          <p:nvPr/>
        </p:nvSpPr>
        <p:spPr>
          <a:xfrm>
            <a:off x="1540767" y="4496210"/>
            <a:ext cx="6127576" cy="1165038"/>
          </a:xfrm>
          <a:prstGeom prst="roundRect">
            <a:avLst/>
          </a:prstGeom>
          <a:solidFill>
            <a:schemeClr val="tx2">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solidFill>
              </a:rPr>
              <a:t>Help </a:t>
            </a:r>
            <a:r>
              <a:rPr lang="en-US" sz="2000" b="1" dirty="0" smtClean="0">
                <a:solidFill>
                  <a:schemeClr val="bg1"/>
                </a:solidFill>
              </a:rPr>
              <a:t>Design </a:t>
            </a:r>
            <a:r>
              <a:rPr lang="en-US" sz="2000" b="1" dirty="0">
                <a:solidFill>
                  <a:schemeClr val="bg1"/>
                </a:solidFill>
              </a:rPr>
              <a:t>&amp; </a:t>
            </a:r>
            <a:r>
              <a:rPr lang="en-US" sz="2000" b="1" dirty="0" smtClean="0">
                <a:solidFill>
                  <a:schemeClr val="bg1"/>
                </a:solidFill>
              </a:rPr>
              <a:t>Develop </a:t>
            </a:r>
            <a:r>
              <a:rPr lang="en-US" sz="2000" b="1" dirty="0">
                <a:solidFill>
                  <a:schemeClr val="bg1"/>
                </a:solidFill>
              </a:rPr>
              <a:t>D</a:t>
            </a:r>
            <a:r>
              <a:rPr lang="en-US" sz="2000" b="1" dirty="0" smtClean="0">
                <a:solidFill>
                  <a:schemeClr val="bg1"/>
                </a:solidFill>
              </a:rPr>
              <a:t>omestic </a:t>
            </a:r>
            <a:r>
              <a:rPr lang="en-US" sz="2000" b="1" dirty="0">
                <a:solidFill>
                  <a:schemeClr val="bg1"/>
                </a:solidFill>
              </a:rPr>
              <a:t>F</a:t>
            </a:r>
            <a:r>
              <a:rPr lang="en-US" sz="2000" b="1" dirty="0" smtClean="0">
                <a:solidFill>
                  <a:schemeClr val="bg1"/>
                </a:solidFill>
              </a:rPr>
              <a:t>inancial </a:t>
            </a:r>
            <a:r>
              <a:rPr lang="en-US" sz="2000" b="1" dirty="0">
                <a:solidFill>
                  <a:schemeClr val="bg1"/>
                </a:solidFill>
              </a:rPr>
              <a:t>I</a:t>
            </a:r>
            <a:r>
              <a:rPr lang="en-US" sz="2000" b="1" dirty="0" smtClean="0">
                <a:solidFill>
                  <a:schemeClr val="bg1"/>
                </a:solidFill>
              </a:rPr>
              <a:t>nstitutions</a:t>
            </a:r>
            <a:endParaRPr lang="en-US" sz="2000" b="1" dirty="0">
              <a:solidFill>
                <a:schemeClr val="bg1"/>
              </a:solidFill>
            </a:endParaRPr>
          </a:p>
          <a:p>
            <a:pPr algn="ctr"/>
            <a:r>
              <a:rPr lang="zh-CN" altLang="en-US" b="1" dirty="0">
                <a:solidFill>
                  <a:schemeClr val="bg1"/>
                </a:solidFill>
              </a:rPr>
              <a:t>帮助建立国内金融投资体系</a:t>
            </a:r>
          </a:p>
        </p:txBody>
      </p:sp>
    </p:spTree>
    <p:extLst>
      <p:ext uri="{BB962C8B-B14F-4D97-AF65-F5344CB8AC3E}">
        <p14:creationId xmlns:p14="http://schemas.microsoft.com/office/powerpoint/2010/main" val="333741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1353555"/>
            <a:ext cx="6384417" cy="2795525"/>
          </a:xfrm>
        </p:spPr>
        <p:txBody>
          <a:bodyPr/>
          <a:lstStyle/>
          <a:p>
            <a:r>
              <a:rPr lang="en-US" sz="2000" dirty="0" smtClean="0"/>
              <a:t>Scoping Green Growth opportunities in China</a:t>
            </a:r>
          </a:p>
          <a:p>
            <a:pPr marL="0" indent="0">
              <a:buNone/>
            </a:pPr>
            <a:r>
              <a:rPr lang="en-US" sz="1400" dirty="0">
                <a:solidFill>
                  <a:srgbClr val="3C8C93"/>
                </a:solidFill>
              </a:rPr>
              <a:t> </a:t>
            </a:r>
            <a:r>
              <a:rPr lang="en-US" sz="1400" dirty="0" smtClean="0">
                <a:solidFill>
                  <a:srgbClr val="3C8C93"/>
                </a:solidFill>
              </a:rPr>
              <a:t>      </a:t>
            </a:r>
            <a:r>
              <a:rPr lang="zh-CN" altLang="en-US" sz="1400" dirty="0" smtClean="0">
                <a:solidFill>
                  <a:srgbClr val="3C8C93"/>
                </a:solidFill>
              </a:rPr>
              <a:t>   识别中国绿色发展的机遇</a:t>
            </a:r>
            <a:endParaRPr lang="en-US" sz="1400" dirty="0" smtClean="0">
              <a:solidFill>
                <a:srgbClr val="3C8C93"/>
              </a:solidFill>
            </a:endParaRPr>
          </a:p>
          <a:p>
            <a:r>
              <a:rPr lang="en-US" sz="2000" dirty="0" smtClean="0"/>
              <a:t>Develop Roadmap of Green Growth of China in </a:t>
            </a:r>
          </a:p>
          <a:p>
            <a:pPr marL="0" indent="0">
              <a:buNone/>
            </a:pPr>
            <a:r>
              <a:rPr lang="en-US" sz="2000" dirty="0"/>
              <a:t> </a:t>
            </a:r>
            <a:r>
              <a:rPr lang="en-US" sz="2000" dirty="0" smtClean="0"/>
              <a:t>     13</a:t>
            </a:r>
            <a:r>
              <a:rPr lang="en-US" sz="2000" baseline="30000" dirty="0" smtClean="0"/>
              <a:t>th</a:t>
            </a:r>
            <a:r>
              <a:rPr lang="en-US" sz="2000" dirty="0" smtClean="0"/>
              <a:t> FYP and beyond</a:t>
            </a:r>
            <a:r>
              <a:rPr lang="zh-CN" altLang="en-US" sz="2000" dirty="0" smtClean="0"/>
              <a:t>  </a:t>
            </a:r>
            <a:r>
              <a:rPr lang="zh-CN" altLang="en-US" sz="1400" dirty="0">
                <a:solidFill>
                  <a:srgbClr val="3C8C93"/>
                </a:solidFill>
              </a:rPr>
              <a:t>开发中国十三五绿色发展路线图</a:t>
            </a:r>
            <a:endParaRPr lang="en-US" sz="1400" dirty="0">
              <a:solidFill>
                <a:srgbClr val="3C8C93"/>
              </a:solidFill>
            </a:endParaRPr>
          </a:p>
          <a:p>
            <a:r>
              <a:rPr lang="en-US" sz="2000" dirty="0"/>
              <a:t>Support to establish modalities for accessing </a:t>
            </a:r>
            <a:r>
              <a:rPr lang="en-US" sz="2000" dirty="0" smtClean="0"/>
              <a:t>climate </a:t>
            </a:r>
            <a:r>
              <a:rPr lang="en-US" sz="2000" dirty="0"/>
              <a:t>finance – trial at pilot level </a:t>
            </a:r>
            <a:r>
              <a:rPr lang="ko-KR" altLang="en-US" sz="1400" dirty="0">
                <a:solidFill>
                  <a:srgbClr val="3C8C93"/>
                </a:solidFill>
              </a:rPr>
              <a:t>帮助开展绿色金融试点评估</a:t>
            </a:r>
          </a:p>
          <a:p>
            <a:r>
              <a:rPr lang="en-US" sz="2000" dirty="0"/>
              <a:t>Green-screening foreign investment flows </a:t>
            </a:r>
            <a:r>
              <a:rPr lang="ko-KR" altLang="en-US" sz="1400" dirty="0">
                <a:solidFill>
                  <a:srgbClr val="3C8C93"/>
                </a:solidFill>
              </a:rPr>
              <a:t>建立海外投资绿色化战略</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526308"/>
            <a:ext cx="3059832" cy="2240517"/>
          </a:xfrm>
          <a:prstGeom prst="rect">
            <a:avLst/>
          </a:prstGeom>
        </p:spPr>
      </p:pic>
      <p:pic>
        <p:nvPicPr>
          <p:cNvPr id="2050" name="Picture 2" descr="Image result for 云南 图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49080"/>
            <a:ext cx="4355976" cy="2161202"/>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1"/>
          <p:cNvSpPr txBox="1">
            <a:spLocks/>
          </p:cNvSpPr>
          <p:nvPr/>
        </p:nvSpPr>
        <p:spPr>
          <a:xfrm>
            <a:off x="4385005" y="4149080"/>
            <a:ext cx="4392488" cy="180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Pilot effort on province/city green transition practice</a:t>
            </a:r>
          </a:p>
          <a:p>
            <a:pPr marL="0" indent="0">
              <a:buNone/>
            </a:pPr>
            <a:r>
              <a:rPr lang="zh-CN" altLang="en-US" sz="2000" dirty="0"/>
              <a:t> </a:t>
            </a:r>
            <a:r>
              <a:rPr lang="zh-CN" altLang="en-US" sz="2000" dirty="0" smtClean="0"/>
              <a:t>     </a:t>
            </a:r>
            <a:r>
              <a:rPr lang="zh-CN" altLang="en-US" sz="1400" dirty="0">
                <a:solidFill>
                  <a:srgbClr val="3C8C93"/>
                </a:solidFill>
              </a:rPr>
              <a:t>帮助绿色转型试点城市开展实施工作</a:t>
            </a:r>
            <a:endParaRPr lang="en-US" sz="1400" dirty="0">
              <a:solidFill>
                <a:srgbClr val="3C8C93"/>
              </a:solidFill>
            </a:endParaRPr>
          </a:p>
          <a:p>
            <a:r>
              <a:rPr lang="en-US" sz="2000" dirty="0" smtClean="0"/>
              <a:t>South-South Cooperation and knowledge sharing </a:t>
            </a:r>
            <a:r>
              <a:rPr lang="zh-CN" altLang="en-US" sz="1400" dirty="0">
                <a:solidFill>
                  <a:srgbClr val="3C8C93"/>
                </a:solidFill>
              </a:rPr>
              <a:t>南南合作与知识共享</a:t>
            </a:r>
            <a:endParaRPr lang="en-US" sz="1400" dirty="0">
              <a:solidFill>
                <a:srgbClr val="3C8C93"/>
              </a:solidFill>
            </a:endParaRPr>
          </a:p>
        </p:txBody>
      </p:sp>
      <p:sp>
        <p:nvSpPr>
          <p:cNvPr id="9" name="제목 1"/>
          <p:cNvSpPr txBox="1">
            <a:spLocks/>
          </p:cNvSpPr>
          <p:nvPr/>
        </p:nvSpPr>
        <p:spPr bwMode="gray">
          <a:xfrm>
            <a:off x="79589" y="44624"/>
            <a:ext cx="86688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just">
              <a:defRPr sz="3200" b="1">
                <a:solidFill>
                  <a:srgbClr val="05B99B"/>
                </a:solidFill>
                <a:latin typeface="Calibri" panose="020F0502020204030204" pitchFamily="34" charset="0"/>
                <a:ea typeface="ヒラギノ角ゴ ProN W3" charset="0"/>
                <a:cs typeface="Arial" panose="020B0604020202020204" pitchFamily="34" charset="0"/>
              </a:defRPr>
            </a:lvl1pPr>
            <a:lvl2pPr marL="742950" indent="-285750">
              <a:defRPr sz="4200">
                <a:solidFill>
                  <a:srgbClr val="000000"/>
                </a:solidFill>
                <a:latin typeface="Gill Sans" charset="0"/>
                <a:ea typeface="ヒラギノ角ゴ ProN W3" charset="0"/>
                <a:cs typeface="ヒラギノ角ゴ ProN W3" charset="0"/>
              </a:defRPr>
            </a:lvl2pPr>
            <a:lvl3pPr marL="1143000" indent="-228600">
              <a:defRPr sz="4200">
                <a:solidFill>
                  <a:srgbClr val="000000"/>
                </a:solidFill>
                <a:latin typeface="Gill Sans" charset="0"/>
                <a:ea typeface="ヒラギノ角ゴ ProN W3" charset="0"/>
                <a:cs typeface="ヒラギノ角ゴ ProN W3" charset="0"/>
              </a:defRPr>
            </a:lvl3pPr>
            <a:lvl4pPr marL="1600200" indent="-228600">
              <a:defRPr sz="4200">
                <a:solidFill>
                  <a:srgbClr val="000000"/>
                </a:solidFill>
                <a:latin typeface="Gill Sans" charset="0"/>
                <a:ea typeface="ヒラギノ角ゴ ProN W3" charset="0"/>
                <a:cs typeface="ヒラギノ角ゴ ProN W3" charset="0"/>
              </a:defRPr>
            </a:lvl4pPr>
            <a:lvl5pPr marL="2057400" indent="-228600">
              <a:defRPr sz="4200">
                <a:solidFill>
                  <a:srgbClr val="000000"/>
                </a:solidFill>
                <a:latin typeface="Gill Sans" charset="0"/>
                <a:ea typeface="ヒラギノ角ゴ ProN W3" charset="0"/>
                <a:cs typeface="ヒラギノ角ゴ ProN W3"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defRPr>
            </a:lvl9pPr>
          </a:lstStyle>
          <a:p>
            <a:r>
              <a:rPr lang="en-US" altLang="ko-KR" dirty="0"/>
              <a:t>GGGI as a </a:t>
            </a:r>
            <a:r>
              <a:rPr lang="en-US" altLang="ko-KR" dirty="0" smtClean="0"/>
              <a:t>Global </a:t>
            </a:r>
            <a:r>
              <a:rPr lang="en-US" altLang="ko-KR" dirty="0"/>
              <a:t>K</a:t>
            </a:r>
            <a:r>
              <a:rPr lang="en-US" altLang="ko-KR" dirty="0" smtClean="0"/>
              <a:t>nowledge </a:t>
            </a:r>
            <a:r>
              <a:rPr lang="en-US" altLang="ko-KR" dirty="0"/>
              <a:t>P</a:t>
            </a:r>
            <a:r>
              <a:rPr lang="en-US" altLang="ko-KR" dirty="0" smtClean="0"/>
              <a:t>latform </a:t>
            </a:r>
            <a:r>
              <a:rPr lang="en-US" altLang="ko-KR" dirty="0"/>
              <a:t>for </a:t>
            </a:r>
            <a:r>
              <a:rPr lang="en-US" altLang="ko-KR" dirty="0" smtClean="0"/>
              <a:t>China </a:t>
            </a:r>
          </a:p>
          <a:p>
            <a:r>
              <a:rPr lang="zh-CN" altLang="en-US" sz="2800" dirty="0" smtClean="0"/>
              <a:t>中</a:t>
            </a:r>
            <a:r>
              <a:rPr lang="zh-CN" altLang="en-US" sz="2800" dirty="0"/>
              <a:t>国与世界分享知识和经验的平台</a:t>
            </a:r>
            <a:endParaRPr lang="en-GB" altLang="ko-KR" sz="2800" dirty="0"/>
          </a:p>
        </p:txBody>
      </p:sp>
    </p:spTree>
    <p:extLst>
      <p:ext uri="{BB962C8B-B14F-4D97-AF65-F5344CB8AC3E}">
        <p14:creationId xmlns:p14="http://schemas.microsoft.com/office/powerpoint/2010/main" val="12539301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00300" y="2708920"/>
            <a:ext cx="4343400" cy="533400"/>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solidFill>
                  <a:srgbClr val="09B89D"/>
                </a:solidFill>
                <a:effectLst>
                  <a:outerShdw dist="53882" dir="2700000" algn="ctr" rotWithShape="0">
                    <a:srgbClr val="003366">
                      <a:alpha val="50000"/>
                    </a:srgbClr>
                  </a:outerShdw>
                </a:effectLst>
                <a:uLnTx/>
                <a:uFillTx/>
                <a:latin typeface="Arial"/>
                <a:cs typeface="Arial"/>
              </a:rPr>
              <a:t>Thank</a:t>
            </a:r>
            <a:r>
              <a:rPr kumimoji="0" lang="en-US" altLang="zh-CN" sz="3600" b="1" i="0" u="none" strike="noStrike" kern="10" cap="none" spc="0" normalizeH="0" baseline="0" noProof="0" dirty="0" smtClean="0">
                <a:ln w="19050">
                  <a:solidFill>
                    <a:srgbClr val="FFFFFF"/>
                  </a:solidFill>
                  <a:round/>
                  <a:headEnd/>
                  <a:tailEnd/>
                </a:ln>
                <a:solidFill>
                  <a:srgbClr val="049A81"/>
                </a:solidFill>
                <a:effectLst>
                  <a:outerShdw dist="53882" dir="2700000" algn="ctr" rotWithShape="0">
                    <a:srgbClr val="003366">
                      <a:alpha val="50000"/>
                    </a:srgbClr>
                  </a:outerShdw>
                </a:effectLst>
                <a:uLnTx/>
                <a:uFillTx/>
                <a:latin typeface="Arial"/>
                <a:cs typeface="Arial"/>
              </a:rPr>
              <a:t> </a:t>
            </a:r>
            <a:r>
              <a:rPr kumimoji="0" lang="en-US" altLang="zh-CN" sz="3600" b="1" i="0" u="none" strike="noStrike" kern="10" cap="none" spc="0" normalizeH="0" baseline="0" noProof="0" dirty="0" smtClean="0">
                <a:ln w="19050">
                  <a:solidFill>
                    <a:srgbClr val="FFFFFF"/>
                  </a:solidFill>
                  <a:round/>
                  <a:headEnd/>
                  <a:tailEnd/>
                </a:ln>
                <a:solidFill>
                  <a:srgbClr val="09B89D"/>
                </a:solidFill>
                <a:effectLst>
                  <a:outerShdw dist="53882" dir="2700000" algn="ctr" rotWithShape="0">
                    <a:srgbClr val="003366">
                      <a:alpha val="50000"/>
                    </a:srgbClr>
                  </a:outerShdw>
                </a:effectLst>
                <a:uLnTx/>
                <a:uFillTx/>
                <a:latin typeface="Arial"/>
                <a:cs typeface="Arial"/>
              </a:rPr>
              <a:t>You</a:t>
            </a:r>
            <a:r>
              <a:rPr kumimoji="0" lang="en-US" altLang="zh-CN" sz="3600" b="1" i="0" u="none" strike="noStrike" kern="10" cap="none" spc="0" normalizeH="0" baseline="0" noProof="0" dirty="0" smtClean="0">
                <a:ln w="19050">
                  <a:solidFill>
                    <a:srgbClr val="FFFFFF"/>
                  </a:solidFill>
                  <a:round/>
                  <a:headEnd/>
                  <a:tailEnd/>
                </a:ln>
                <a:solidFill>
                  <a:srgbClr val="049A81"/>
                </a:solidFill>
                <a:effectLst>
                  <a:outerShdw dist="53882" dir="2700000" algn="ctr" rotWithShape="0">
                    <a:srgbClr val="003366">
                      <a:alpha val="50000"/>
                    </a:srgbClr>
                  </a:outerShdw>
                </a:effectLst>
                <a:uLnTx/>
                <a:uFillTx/>
                <a:latin typeface="Arial"/>
                <a:cs typeface="Arial"/>
              </a:rPr>
              <a:t> !</a:t>
            </a:r>
            <a:endParaRPr kumimoji="0" lang="zh-CN" altLang="en-US" sz="3600" b="1" i="0" u="none" strike="noStrike" kern="10" cap="none" spc="0" normalizeH="0" baseline="0" noProof="0" dirty="0" smtClean="0">
              <a:ln w="19050">
                <a:solidFill>
                  <a:srgbClr val="FFFFFF"/>
                </a:solidFill>
                <a:round/>
                <a:headEnd/>
                <a:tailEnd/>
              </a:ln>
              <a:solidFill>
                <a:srgbClr val="049A81"/>
              </a:solidFill>
              <a:effectLst>
                <a:outerShdw dist="53882" dir="2700000" algn="ctr" rotWithShape="0">
                  <a:srgbClr val="003366">
                    <a:alpha val="50000"/>
                  </a:srgbClr>
                </a:outerShdw>
              </a:effectLst>
              <a:uLnTx/>
              <a:uFillTx/>
              <a:latin typeface="Arial"/>
              <a:cs typeface="Aria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2335"/>
          <a:stretch/>
        </p:blipFill>
        <p:spPr>
          <a:xfrm>
            <a:off x="7020272" y="44624"/>
            <a:ext cx="2016224" cy="923665"/>
          </a:xfrm>
          <a:prstGeom prst="rect">
            <a:avLst/>
          </a:prstGeom>
        </p:spPr>
      </p:pic>
    </p:spTree>
    <p:extLst>
      <p:ext uri="{BB962C8B-B14F-4D97-AF65-F5344CB8AC3E}">
        <p14:creationId xmlns:p14="http://schemas.microsoft.com/office/powerpoint/2010/main" val="4176361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3578</TotalTime>
  <Words>981</Words>
  <Application>Microsoft Office PowerPoint</Application>
  <PresentationFormat>全屏显示(4:3)</PresentationFormat>
  <Paragraphs>122</Paragraphs>
  <Slides>8</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vt:i4>
      </vt:variant>
    </vt:vector>
  </HeadingPairs>
  <TitlesOfParts>
    <vt:vector size="19" baseType="lpstr">
      <vt:lpstr>Gill Sans</vt:lpstr>
      <vt:lpstr>굴림</vt:lpstr>
      <vt:lpstr>Lato</vt:lpstr>
      <vt:lpstr>Lato Black</vt:lpstr>
      <vt:lpstr>Lato Regular</vt:lpstr>
      <vt:lpstr>맑은 고딕</vt:lpstr>
      <vt:lpstr>ヒラギノ角ゴ ProN W3</vt:lpstr>
      <vt:lpstr>宋体</vt:lpstr>
      <vt:lpstr>Arial</vt:lpstr>
      <vt:lpstr>Calibri</vt:lpstr>
      <vt:lpstr>Office 主题</vt:lpstr>
      <vt:lpstr>PowerPoint 演示文稿</vt:lpstr>
      <vt:lpstr>PowerPoint 演示文稿</vt:lpstr>
      <vt:lpstr>PowerPoint 演示文稿</vt:lpstr>
      <vt:lpstr>PowerPoint 演示文稿</vt:lpstr>
      <vt:lpstr>Knowledge Solutions Division has different skills to support GGGI work globally and in countries 技术部门提供有针对性的方案 </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李孔争</cp:lastModifiedBy>
  <cp:revision>128</cp:revision>
  <dcterms:created xsi:type="dcterms:W3CDTF">2013-05-08T06:12:06Z</dcterms:created>
  <dcterms:modified xsi:type="dcterms:W3CDTF">2015-11-10T12:08:52Z</dcterms:modified>
</cp:coreProperties>
</file>