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7" r:id="rId5"/>
    <p:sldId id="272" r:id="rId6"/>
    <p:sldId id="273" r:id="rId7"/>
    <p:sldId id="268" r:id="rId8"/>
    <p:sldId id="276" r:id="rId9"/>
    <p:sldId id="269" r:id="rId10"/>
    <p:sldId id="274" r:id="rId11"/>
    <p:sldId id="258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5" d="100"/>
          <a:sy n="75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903366"/>
            <a:ext cx="7812360" cy="77362"/>
            <a:chOff x="0" y="836712"/>
            <a:chExt cx="7812360" cy="7736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0" y="836712"/>
              <a:ext cx="781236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0" y="842074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8" name="Picture 4" descr="https://myintracomm.ec.europa.eu/corp/comm/VisualIdentity/PublishingImages/Logos/Standard/Positive/jpg/low/logo_ce-en-rvb-l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305" y="0"/>
            <a:ext cx="161719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intracomm.ec.europa.eu/corp/comm/VisualIdentity/PublishingImages/Logos/Standard/Positive/jpg/low/logo_ce-en-rvb-l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977"/>
            <a:ext cx="161719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395536" y="1628800"/>
            <a:ext cx="849694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GB" altLang="zh-CN" sz="4000" dirty="0">
                <a:solidFill>
                  <a:schemeClr val="accent1"/>
                </a:solidFill>
                <a:ea typeface="宋体" pitchFamily="2" charset="-122"/>
              </a:rPr>
              <a:t>The EU's agenda on financing for environmental sustainability </a:t>
            </a:r>
            <a:r>
              <a:rPr lang="en-US" altLang="zh-CN" sz="4000" dirty="0" smtClean="0">
                <a:ea typeface="宋体" pitchFamily="2" charset="-122"/>
              </a:rPr>
              <a:t> </a:t>
            </a:r>
          </a:p>
          <a:p>
            <a:r>
              <a:rPr lang="zh-CN" altLang="en-US" sz="4000" b="0" dirty="0">
                <a:solidFill>
                  <a:srgbClr val="000000"/>
                </a:solidFill>
                <a:ea typeface="宋体" pitchFamily="2" charset="-122"/>
              </a:rPr>
              <a:t>欧</a:t>
            </a:r>
            <a:r>
              <a:rPr lang="zh-CN" altLang="en-US" sz="4000" b="0" dirty="0" smtClean="0">
                <a:solidFill>
                  <a:srgbClr val="000000"/>
                </a:solidFill>
                <a:ea typeface="宋体" pitchFamily="2" charset="-122"/>
              </a:rPr>
              <a:t>盟可持续发展融资议程</a:t>
            </a:r>
            <a:endParaRPr lang="en-US" altLang="zh-CN" sz="4000" b="0" dirty="0" smtClean="0">
              <a:solidFill>
                <a:srgbClr val="000000"/>
              </a:solidFill>
              <a:ea typeface="宋体" pitchFamily="2" charset="-122"/>
            </a:endParaRPr>
          </a:p>
          <a:p>
            <a:endParaRPr lang="en-US" altLang="zh-CN" sz="3200" b="0" dirty="0" smtClean="0">
              <a:solidFill>
                <a:srgbClr val="000000"/>
              </a:solidFill>
              <a:ea typeface="宋体" pitchFamily="2" charset="-122"/>
            </a:endParaRPr>
          </a:p>
          <a:p>
            <a:r>
              <a:rPr lang="en-US" altLang="zh-CN" sz="3200" b="0" dirty="0" smtClean="0">
                <a:solidFill>
                  <a:srgbClr val="000000"/>
                </a:solidFill>
                <a:ea typeface="宋体" pitchFamily="2" charset="-122"/>
              </a:rPr>
              <a:t>Daniel </a:t>
            </a:r>
            <a:r>
              <a:rPr lang="en-US" altLang="zh-CN" sz="3200" b="0" dirty="0" err="1" smtClean="0">
                <a:solidFill>
                  <a:srgbClr val="000000"/>
                </a:solidFill>
                <a:ea typeface="宋体" pitchFamily="2" charset="-122"/>
              </a:rPr>
              <a:t>Calleja</a:t>
            </a:r>
            <a:r>
              <a:rPr lang="en-US" altLang="zh-CN" sz="3200" b="0" dirty="0" smtClean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zh-CN" altLang="en-US" sz="3200" b="0" dirty="0" smtClean="0">
                <a:solidFill>
                  <a:srgbClr val="000000"/>
                </a:solidFill>
                <a:ea typeface="宋体" pitchFamily="2" charset="-122"/>
              </a:rPr>
              <a:t>丹尼尔</a:t>
            </a:r>
            <a:r>
              <a:rPr lang="en-GB" altLang="zh-CN" sz="3200" b="0" dirty="0" smtClean="0">
                <a:solidFill>
                  <a:srgbClr val="000000"/>
                </a:solidFill>
                <a:ea typeface="宋体" pitchFamily="2" charset="-122"/>
              </a:rPr>
              <a:t>.</a:t>
            </a:r>
            <a:r>
              <a:rPr lang="zh-CN" altLang="en-US" sz="3200" b="0" dirty="0" smtClean="0">
                <a:solidFill>
                  <a:srgbClr val="000000"/>
                </a:solidFill>
                <a:ea typeface="宋体" pitchFamily="2" charset="-122"/>
              </a:rPr>
              <a:t>伽列禾 </a:t>
            </a:r>
            <a:endParaRPr lang="en-US" altLang="zh-CN" sz="3200" b="0" dirty="0" smtClean="0">
              <a:solidFill>
                <a:srgbClr val="000000"/>
              </a:solidFill>
              <a:ea typeface="宋体" pitchFamily="2" charset="-122"/>
            </a:endParaRPr>
          </a:p>
          <a:p>
            <a:r>
              <a:rPr lang="en-US" altLang="zh-CN" sz="2800" b="0" dirty="0" smtClean="0">
                <a:solidFill>
                  <a:srgbClr val="000000"/>
                </a:solidFill>
                <a:ea typeface="宋体" pitchFamily="2" charset="-122"/>
              </a:rPr>
              <a:t>Director General Environment, European Commission</a:t>
            </a:r>
          </a:p>
          <a:p>
            <a:r>
              <a:rPr lang="zh-CN" altLang="en-US" sz="2800" b="0" dirty="0" smtClean="0">
                <a:solidFill>
                  <a:srgbClr val="000000"/>
                </a:solidFill>
                <a:ea typeface="宋体" pitchFamily="2" charset="-122"/>
              </a:rPr>
              <a:t>欧盟委员会环境总司总司长</a:t>
            </a:r>
            <a:endParaRPr lang="en-US" altLang="zh-CN" sz="2800" b="0" dirty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44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23529" y="188640"/>
            <a:ext cx="6336704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dirty="0" smtClean="0">
                <a:ea typeface="宋体" pitchFamily="2" charset="-122"/>
              </a:rPr>
              <a:t>Financing for climate and SDGs (2)</a:t>
            </a:r>
            <a:r>
              <a:rPr lang="zh-CN" altLang="en-US" dirty="0" smtClean="0">
                <a:ea typeface="宋体" pitchFamily="2" charset="-122"/>
              </a:rPr>
              <a:t> </a:t>
            </a:r>
            <a:endParaRPr lang="en-US" altLang="zh-CN" dirty="0" smtClean="0">
              <a:ea typeface="宋体" pitchFamily="2" charset="-122"/>
            </a:endParaRPr>
          </a:p>
          <a:p>
            <a:r>
              <a:rPr lang="zh-CN" altLang="en-US" sz="2400" dirty="0" smtClean="0">
                <a:ea typeface="宋体" pitchFamily="2" charset="-122"/>
              </a:rPr>
              <a:t>气候和可持续发展目标注资 </a:t>
            </a:r>
            <a:r>
              <a:rPr lang="en-US" altLang="zh-CN" sz="2400" dirty="0" smtClean="0">
                <a:ea typeface="宋体" pitchFamily="2" charset="-122"/>
              </a:rPr>
              <a:t>2</a:t>
            </a: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black">
          <a:xfrm>
            <a:off x="323529" y="1196752"/>
            <a:ext cx="5832647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285750">
              <a:lnSpc>
                <a:spcPct val="90000"/>
              </a:lnSpc>
              <a:buClr>
                <a:srgbClr val="3984C9"/>
              </a:buClr>
              <a:buFont typeface="Wingdings" pitchFamily="2" charset="2"/>
              <a:buChar char="§"/>
              <a:defRPr/>
            </a:pPr>
            <a:r>
              <a:rPr lang="en-GB" altLang="zh-CN" sz="24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2030 Agenda for Sustainable </a:t>
            </a:r>
            <a:r>
              <a:rPr lang="en-GB" altLang="zh-CN" sz="24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Development</a:t>
            </a:r>
            <a:r>
              <a:rPr lang="zh-CN" altLang="en-US" sz="24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endParaRPr lang="en-US" altLang="zh-CN" sz="24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marL="5715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4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  </a:t>
            </a:r>
            <a:r>
              <a:rPr lang="en-US" altLang="zh-CN" sz="24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2030</a:t>
            </a:r>
            <a:r>
              <a:rPr lang="zh-CN" altLang="en-US" sz="24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可持续发展议程</a:t>
            </a:r>
            <a:endParaRPr lang="en-GB" altLang="zh-CN" sz="24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indent="-285750">
              <a:lnSpc>
                <a:spcPct val="90000"/>
              </a:lnSpc>
              <a:buClr>
                <a:srgbClr val="3984C9"/>
              </a:buClr>
              <a:buFont typeface="Wingdings" pitchFamily="2" charset="2"/>
              <a:buChar char="§"/>
              <a:defRPr/>
            </a:pPr>
            <a:r>
              <a:rPr lang="en-GB" altLang="zh-CN" sz="24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World Bank, IMF, MDBs:</a:t>
            </a:r>
          </a:p>
          <a:p>
            <a:pPr marL="5715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4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4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 世界银行，国际货币基金组织， </a:t>
            </a:r>
            <a:endParaRPr lang="en-US" altLang="zh-CN" sz="24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marL="5715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4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4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 多边发展银行</a:t>
            </a:r>
            <a:endParaRPr lang="en-GB" altLang="zh-CN" sz="24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lvl="1">
              <a:lnSpc>
                <a:spcPct val="90000"/>
              </a:lnSpc>
              <a:buClr>
                <a:srgbClr val="3984C9"/>
              </a:buClr>
              <a:buFont typeface="Wingdings" panose="05000000000000000000" pitchFamily="2" charset="2"/>
              <a:buChar char="Ø"/>
              <a:defRPr/>
            </a:pPr>
            <a:r>
              <a:rPr lang="en-GB" altLang="zh-CN" sz="2400" b="0" kern="0" dirty="0" smtClean="0">
                <a:solidFill>
                  <a:srgbClr val="2E6272"/>
                </a:solidFill>
                <a:ea typeface="宋体" pitchFamily="2" charset="-122"/>
              </a:rPr>
              <a:t>need </a:t>
            </a:r>
            <a:r>
              <a:rPr lang="en-GB" altLang="zh-CN" sz="2400" b="0" kern="0" dirty="0">
                <a:solidFill>
                  <a:srgbClr val="2E6272"/>
                </a:solidFill>
                <a:ea typeface="宋体" pitchFamily="2" charset="-122"/>
              </a:rPr>
              <a:t>to move </a:t>
            </a:r>
            <a:r>
              <a:rPr lang="en-GB" altLang="zh-CN" sz="2400" b="0" kern="0" dirty="0" smtClean="0">
                <a:solidFill>
                  <a:srgbClr val="2E6272"/>
                </a:solidFill>
                <a:ea typeface="宋体" pitchFamily="2" charset="-122"/>
              </a:rPr>
              <a:t>from </a:t>
            </a:r>
            <a:r>
              <a:rPr lang="en-GB" altLang="zh-CN" sz="2400" b="0" kern="0" dirty="0">
                <a:solidFill>
                  <a:srgbClr val="2E6272"/>
                </a:solidFill>
                <a:ea typeface="宋体" pitchFamily="2" charset="-122"/>
              </a:rPr>
              <a:t>'billions' </a:t>
            </a:r>
            <a:r>
              <a:rPr lang="en-GB" altLang="zh-CN" sz="2400" b="0" kern="0" dirty="0" smtClean="0">
                <a:solidFill>
                  <a:srgbClr val="2E6272"/>
                </a:solidFill>
                <a:ea typeface="宋体" pitchFamily="2" charset="-122"/>
              </a:rPr>
              <a:t>to 'trillions</a:t>
            </a:r>
            <a:r>
              <a:rPr lang="en-GB" altLang="zh-CN" sz="2400" b="0" kern="0" dirty="0">
                <a:solidFill>
                  <a:srgbClr val="2E6272"/>
                </a:solidFill>
                <a:ea typeface="宋体" pitchFamily="2" charset="-122"/>
              </a:rPr>
              <a:t>' </a:t>
            </a:r>
            <a:r>
              <a:rPr lang="en-GB" altLang="zh-CN" sz="2400" b="0" kern="0" dirty="0" smtClean="0">
                <a:solidFill>
                  <a:srgbClr val="2E6272"/>
                </a:solidFill>
                <a:ea typeface="宋体" pitchFamily="2" charset="-122"/>
              </a:rPr>
              <a:t> </a:t>
            </a:r>
          </a:p>
          <a:p>
            <a:pPr marL="457200" lvl="1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400" kern="0" dirty="0">
                <a:solidFill>
                  <a:srgbClr val="2E6272"/>
                </a:solidFill>
                <a:ea typeface="宋体" pitchFamily="2" charset="-122"/>
              </a:rPr>
              <a:t> </a:t>
            </a:r>
            <a:r>
              <a:rPr lang="zh-CN" altLang="en-US" sz="2400" kern="0" dirty="0" smtClean="0">
                <a:solidFill>
                  <a:srgbClr val="2E6272"/>
                </a:solidFill>
                <a:ea typeface="宋体" pitchFamily="2" charset="-122"/>
              </a:rPr>
              <a:t> </a:t>
            </a:r>
            <a:r>
              <a:rPr lang="zh-CN" altLang="en-US" sz="2400" b="0" kern="0" dirty="0" smtClean="0">
                <a:solidFill>
                  <a:srgbClr val="2E6272"/>
                </a:solidFill>
                <a:ea typeface="宋体" pitchFamily="2" charset="-122"/>
              </a:rPr>
              <a:t>需要从‘数十亿’转向‘数万亿’</a:t>
            </a:r>
            <a:endParaRPr lang="en-GB" altLang="zh-CN" sz="2400" b="0" kern="0" dirty="0" smtClean="0">
              <a:solidFill>
                <a:srgbClr val="2E6272"/>
              </a:solidFill>
              <a:ea typeface="宋体" pitchFamily="2" charset="-122"/>
            </a:endParaRPr>
          </a:p>
          <a:p>
            <a:pPr lvl="1">
              <a:lnSpc>
                <a:spcPct val="90000"/>
              </a:lnSpc>
              <a:buClr>
                <a:srgbClr val="3984C9"/>
              </a:buClr>
              <a:buFont typeface="Wingdings" panose="05000000000000000000" pitchFamily="2" charset="2"/>
              <a:buChar char="Ø"/>
              <a:defRPr/>
            </a:pPr>
            <a:r>
              <a:rPr lang="en-GB" altLang="zh-CN" sz="2400" b="0" kern="0" dirty="0" smtClean="0">
                <a:solidFill>
                  <a:srgbClr val="2E6272"/>
                </a:solidFill>
                <a:ea typeface="宋体" pitchFamily="2" charset="-122"/>
              </a:rPr>
              <a:t>investments </a:t>
            </a:r>
            <a:r>
              <a:rPr lang="en-GB" altLang="zh-CN" sz="2400" b="0" kern="0" dirty="0">
                <a:solidFill>
                  <a:srgbClr val="2E6272"/>
                </a:solidFill>
                <a:ea typeface="宋体" pitchFamily="2" charset="-122"/>
              </a:rPr>
              <a:t>of all </a:t>
            </a:r>
            <a:r>
              <a:rPr lang="en-GB" altLang="zh-CN" sz="2400" b="0" kern="0" dirty="0" smtClean="0">
                <a:solidFill>
                  <a:srgbClr val="2E6272"/>
                </a:solidFill>
                <a:ea typeface="宋体" pitchFamily="2" charset="-122"/>
              </a:rPr>
              <a:t>kinds needed: </a:t>
            </a:r>
            <a:r>
              <a:rPr lang="en-GB" altLang="zh-CN" sz="2400" b="0" kern="0" dirty="0">
                <a:solidFill>
                  <a:srgbClr val="2E6272"/>
                </a:solidFill>
                <a:ea typeface="宋体" pitchFamily="2" charset="-122"/>
              </a:rPr>
              <a:t>public and private, national and </a:t>
            </a:r>
            <a:r>
              <a:rPr lang="en-GB" altLang="zh-CN" sz="2400" b="0" kern="0" dirty="0" smtClean="0">
                <a:solidFill>
                  <a:srgbClr val="2E6272"/>
                </a:solidFill>
                <a:ea typeface="宋体" pitchFamily="2" charset="-122"/>
              </a:rPr>
              <a:t>global</a:t>
            </a:r>
            <a:r>
              <a:rPr lang="zh-CN" altLang="en-US" sz="2400" b="0" kern="0" dirty="0" smtClean="0">
                <a:solidFill>
                  <a:srgbClr val="2E6272"/>
                </a:solidFill>
                <a:ea typeface="宋体" pitchFamily="2" charset="-122"/>
              </a:rPr>
              <a:t> </a:t>
            </a:r>
            <a:endParaRPr lang="en-US" altLang="zh-CN" sz="2400" b="0" kern="0" dirty="0" smtClean="0">
              <a:solidFill>
                <a:srgbClr val="2E6272"/>
              </a:solidFill>
              <a:ea typeface="宋体" pitchFamily="2" charset="-122"/>
            </a:endParaRPr>
          </a:p>
          <a:p>
            <a:pPr marL="457200" lvl="1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400" kern="0" dirty="0">
                <a:solidFill>
                  <a:srgbClr val="2E6272"/>
                </a:solidFill>
                <a:ea typeface="宋体" pitchFamily="2" charset="-122"/>
              </a:rPr>
              <a:t> </a:t>
            </a:r>
            <a:r>
              <a:rPr lang="zh-CN" altLang="en-US" sz="2400" kern="0" dirty="0" smtClean="0">
                <a:solidFill>
                  <a:srgbClr val="2E6272"/>
                </a:solidFill>
                <a:ea typeface="宋体" pitchFamily="2" charset="-122"/>
              </a:rPr>
              <a:t>  </a:t>
            </a:r>
            <a:r>
              <a:rPr lang="zh-CN" altLang="en-US" sz="2400" b="0" kern="0" dirty="0" smtClean="0">
                <a:solidFill>
                  <a:srgbClr val="2E6272"/>
                </a:solidFill>
                <a:ea typeface="宋体" pitchFamily="2" charset="-122"/>
              </a:rPr>
              <a:t>投资渠道多元化 </a:t>
            </a:r>
            <a:r>
              <a:rPr lang="en-US" altLang="zh-CN" sz="2400" b="0" kern="0" dirty="0" smtClean="0">
                <a:solidFill>
                  <a:srgbClr val="2E6272"/>
                </a:solidFill>
                <a:ea typeface="宋体" pitchFamily="2" charset="-122"/>
              </a:rPr>
              <a:t>–</a:t>
            </a:r>
            <a:r>
              <a:rPr lang="zh-CN" altLang="en-US" sz="2400" b="0" kern="0" dirty="0" smtClean="0">
                <a:solidFill>
                  <a:srgbClr val="2E6272"/>
                </a:solidFill>
                <a:ea typeface="宋体" pitchFamily="2" charset="-122"/>
              </a:rPr>
              <a:t> 政府或私人，国</a:t>
            </a:r>
            <a:endParaRPr lang="en-US" altLang="zh-CN" sz="2400" b="0" kern="0" dirty="0" smtClean="0">
              <a:solidFill>
                <a:srgbClr val="2E6272"/>
              </a:solidFill>
              <a:ea typeface="宋体" pitchFamily="2" charset="-122"/>
            </a:endParaRPr>
          </a:p>
          <a:p>
            <a:pPr marL="457200" lvl="1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400" kern="0" dirty="0">
                <a:solidFill>
                  <a:srgbClr val="2E6272"/>
                </a:solidFill>
                <a:ea typeface="宋体" pitchFamily="2" charset="-122"/>
              </a:rPr>
              <a:t> </a:t>
            </a:r>
            <a:r>
              <a:rPr lang="zh-CN" altLang="en-US" sz="2400" kern="0" dirty="0" smtClean="0">
                <a:solidFill>
                  <a:srgbClr val="2E6272"/>
                </a:solidFill>
                <a:ea typeface="宋体" pitchFamily="2" charset="-122"/>
              </a:rPr>
              <a:t>  </a:t>
            </a:r>
            <a:r>
              <a:rPr lang="zh-CN" altLang="en-US" sz="2400" b="0" kern="0" dirty="0" smtClean="0">
                <a:solidFill>
                  <a:srgbClr val="2E6272"/>
                </a:solidFill>
                <a:ea typeface="宋体" pitchFamily="2" charset="-122"/>
              </a:rPr>
              <a:t>家或全球</a:t>
            </a:r>
            <a:endParaRPr lang="en-GB" altLang="zh-CN" sz="2400" b="0" kern="0" dirty="0" smtClean="0">
              <a:solidFill>
                <a:srgbClr val="2E6272"/>
              </a:solidFill>
              <a:ea typeface="宋体" pitchFamily="2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79" y="381594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invGray">
          <a:xfrm>
            <a:off x="2400300" y="3162300"/>
            <a:ext cx="4343400" cy="98678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0" cap="none" spc="0" normalizeH="0" baseline="0" noProof="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E6272"/>
                    </a:gs>
                    <a:gs pos="100000">
                      <a:srgbClr val="3984C9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003366">
                      <a:alpha val="50000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Thank You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E6272"/>
                    </a:gs>
                    <a:gs pos="100000">
                      <a:srgbClr val="3984C9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003366">
                      <a:alpha val="50000"/>
                    </a:srgbClr>
                  </a:outerShdw>
                </a:effectLst>
                <a:latin typeface="Arial"/>
                <a:cs typeface="Arial"/>
              </a:rPr>
              <a:t>谢谢</a:t>
            </a:r>
            <a:r>
              <a:rPr kumimoji="0" lang="en-US" altLang="zh-CN" sz="3600" b="1" i="0" u="none" strike="noStrike" kern="10" cap="none" spc="0" normalizeH="0" baseline="0" noProof="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E6272"/>
                    </a:gs>
                    <a:gs pos="100000">
                      <a:srgbClr val="3984C9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003366">
                      <a:alpha val="50000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 !</a:t>
            </a:r>
            <a:endParaRPr kumimoji="0" lang="zh-CN" altLang="en-US" sz="3600" b="1" i="0" u="none" strike="noStrike" kern="10" cap="none" spc="0" normalizeH="0" baseline="0" noProof="0" dirty="0" smtClean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E6272"/>
                  </a:gs>
                  <a:gs pos="100000">
                    <a:srgbClr val="3984C9"/>
                  </a:gs>
                </a:gsLst>
                <a:lin ang="0" scaled="1"/>
              </a:gradFill>
              <a:effectLst>
                <a:outerShdw dist="53882" dir="2700000" algn="ctr" rotWithShape="0">
                  <a:srgbClr val="003366">
                    <a:alpha val="50000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36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6"/>
          <p:cNvGrpSpPr>
            <a:grpSpLocks/>
          </p:cNvGrpSpPr>
          <p:nvPr/>
        </p:nvGrpSpPr>
        <p:grpSpPr bwMode="auto">
          <a:xfrm>
            <a:off x="2295872" y="1592560"/>
            <a:ext cx="4652963" cy="685800"/>
            <a:chOff x="1296" y="1824"/>
            <a:chExt cx="2931" cy="432"/>
          </a:xfrm>
        </p:grpSpPr>
        <p:sp>
          <p:nvSpPr>
            <p:cNvPr id="44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691" cy="35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7AE26"/>
                </a:gs>
                <a:gs pos="50000">
                  <a:srgbClr val="77AE26">
                    <a:gamma/>
                    <a:tint val="21176"/>
                    <a:invGamma/>
                  </a:srgbClr>
                </a:gs>
                <a:gs pos="100000">
                  <a:srgbClr val="77AE26"/>
                </a:gs>
              </a:gsLst>
              <a:lin ang="540000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77AE26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</a:rPr>
                <a:t>Introduction </a:t>
              </a:r>
              <a:r>
                <a:rPr lang="zh-CN" altLang="en-US" b="1" kern="0" dirty="0" smtClean="0">
                  <a:solidFill>
                    <a:srgbClr val="000000"/>
                  </a:solidFill>
                  <a:ea typeface="宋体" pitchFamily="2" charset="-122"/>
                </a:rPr>
                <a:t>简</a:t>
              </a:r>
              <a:r>
                <a:rPr lang="zh-CN" altLang="en-US" b="1" kern="0" dirty="0">
                  <a:solidFill>
                    <a:srgbClr val="000000"/>
                  </a:solidFill>
                  <a:ea typeface="宋体" pitchFamily="2" charset="-122"/>
                </a:rPr>
                <a:t>介</a:t>
              </a:r>
              <a:endPara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47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宋体" pitchFamily="2" charset="-122"/>
                </a:rPr>
                <a:t>1</a:t>
              </a:r>
            </a:p>
          </p:txBody>
        </p:sp>
      </p:grpSp>
      <p:grpSp>
        <p:nvGrpSpPr>
          <p:cNvPr id="48" name="Group 51"/>
          <p:cNvGrpSpPr>
            <a:grpSpLocks/>
          </p:cNvGrpSpPr>
          <p:nvPr/>
        </p:nvGrpSpPr>
        <p:grpSpPr bwMode="auto">
          <a:xfrm>
            <a:off x="2295872" y="2552171"/>
            <a:ext cx="4724400" cy="685800"/>
            <a:chOff x="1296" y="1824"/>
            <a:chExt cx="2976" cy="432"/>
          </a:xfrm>
        </p:grpSpPr>
        <p:sp>
          <p:nvSpPr>
            <p:cNvPr id="49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984C9"/>
                </a:gs>
                <a:gs pos="50000">
                  <a:srgbClr val="3984C9">
                    <a:gamma/>
                    <a:tint val="21176"/>
                    <a:invGamma/>
                  </a:srgbClr>
                </a:gs>
                <a:gs pos="100000">
                  <a:srgbClr val="3984C9"/>
                </a:gs>
              </a:gsLst>
              <a:lin ang="540000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3984C9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</a:rPr>
                <a:t>EU</a:t>
              </a:r>
              <a:r>
                <a:rPr kumimoji="0" lang="en-US" altLang="zh-CN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</a:rPr>
                <a:t> policy context</a:t>
              </a:r>
              <a:r>
                <a:rPr kumimoji="0" lang="zh-CN" alt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</a:rPr>
                <a:t> 欧盟政策框架</a:t>
              </a:r>
              <a:endPara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52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53" name="Group 56"/>
          <p:cNvGrpSpPr>
            <a:grpSpLocks/>
          </p:cNvGrpSpPr>
          <p:nvPr/>
        </p:nvGrpSpPr>
        <p:grpSpPr bwMode="auto">
          <a:xfrm>
            <a:off x="2295872" y="3511782"/>
            <a:ext cx="4724400" cy="685800"/>
            <a:chOff x="1296" y="1824"/>
            <a:chExt cx="2976" cy="432"/>
          </a:xfrm>
        </p:grpSpPr>
        <p:sp>
          <p:nvSpPr>
            <p:cNvPr id="54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E815B"/>
                </a:gs>
                <a:gs pos="50000">
                  <a:srgbClr val="6E815B">
                    <a:gamma/>
                    <a:tint val="21176"/>
                    <a:invGamma/>
                  </a:srgbClr>
                </a:gs>
                <a:gs pos="100000">
                  <a:srgbClr val="6E815B"/>
                </a:gs>
              </a:gsLst>
              <a:lin ang="540000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6E815B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</a:rPr>
                <a:t>Example Circular Economy</a:t>
              </a: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</a:rPr>
                <a:t>循环经济实例</a:t>
              </a:r>
              <a:endPara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57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58" name="Group 61"/>
          <p:cNvGrpSpPr>
            <a:grpSpLocks/>
          </p:cNvGrpSpPr>
          <p:nvPr/>
        </p:nvGrpSpPr>
        <p:grpSpPr bwMode="auto">
          <a:xfrm>
            <a:off x="2295872" y="4471394"/>
            <a:ext cx="4724400" cy="820738"/>
            <a:chOff x="1296" y="1824"/>
            <a:chExt cx="2976" cy="517"/>
          </a:xfrm>
        </p:grpSpPr>
        <p:sp>
          <p:nvSpPr>
            <p:cNvPr id="59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4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0A8B0"/>
                </a:gs>
                <a:gs pos="50000">
                  <a:srgbClr val="90A8B0">
                    <a:gamma/>
                    <a:tint val="21176"/>
                    <a:invGamma/>
                  </a:srgbClr>
                </a:gs>
                <a:gs pos="100000">
                  <a:srgbClr val="90A8B0"/>
                </a:gs>
              </a:gsLst>
              <a:lin ang="540000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90A8B0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6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</a:rPr>
                <a:t>Financing for climate</a:t>
              </a:r>
              <a:r>
                <a:rPr kumimoji="0" lang="en-US" altLang="zh-CN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</a:rPr>
                <a:t> and SDGs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宋体" pitchFamily="2" charset="-122"/>
                </a:rPr>
                <a:t>气候与可持续发展目标融资</a:t>
              </a:r>
              <a:endPara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62" name="Text Box 6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宋体" pitchFamily="2" charset="-122"/>
                </a:rPr>
                <a:t>4</a:t>
              </a:r>
            </a:p>
          </p:txBody>
        </p:sp>
      </p:grpSp>
      <p:sp>
        <p:nvSpPr>
          <p:cNvPr id="64" name="Rectangle 2"/>
          <p:cNvSpPr txBox="1">
            <a:spLocks noChangeArrowheads="1"/>
          </p:cNvSpPr>
          <p:nvPr/>
        </p:nvSpPr>
        <p:spPr bwMode="gray">
          <a:xfrm>
            <a:off x="179512" y="332656"/>
            <a:ext cx="7696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E6272"/>
                </a:solidFill>
                <a:effectLst/>
                <a:uLnTx/>
                <a:uFillTx/>
                <a:latin typeface="Verdana"/>
                <a:ea typeface="宋体" pitchFamily="2" charset="-122"/>
                <a:cs typeface="+mj-cs"/>
              </a:rPr>
              <a:t>Contents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E6272"/>
                </a:solidFill>
                <a:effectLst/>
                <a:uLnTx/>
                <a:uFillTx/>
                <a:latin typeface="Verdana"/>
                <a:ea typeface="宋体" pitchFamily="2" charset="-122"/>
                <a:cs typeface="+mj-cs"/>
              </a:rPr>
              <a:t> 内容</a:t>
            </a: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rgbClr val="3984C9"/>
              </a:solidFill>
              <a:effectLst/>
              <a:uLnTx/>
              <a:uFillTx/>
              <a:latin typeface="Verdana"/>
              <a:ea typeface="宋体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94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black">
          <a:xfrm>
            <a:off x="386172" y="1178315"/>
            <a:ext cx="8280919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285750">
              <a:lnSpc>
                <a:spcPct val="90000"/>
              </a:lnSpc>
              <a:buClr>
                <a:srgbClr val="3984C9"/>
              </a:buClr>
              <a:buFont typeface="Wingdings" pitchFamily="2" charset="2"/>
              <a:buChar char="§"/>
              <a:defRPr/>
            </a:pPr>
            <a:r>
              <a:rPr lang="en-GB" altLang="zh-CN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Share EU experiences </a:t>
            </a:r>
            <a:r>
              <a:rPr lang="en-GB" altLang="zh-CN" sz="25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and learn about China's recent initiatives in green </a:t>
            </a:r>
            <a:r>
              <a:rPr lang="en-GB" altLang="zh-CN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finance</a:t>
            </a:r>
            <a:r>
              <a:rPr lang="zh-CN" altLang="en-US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endParaRPr lang="en-US" altLang="zh-CN" sz="25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marL="5715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5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分享欧盟经验 并了解中国在绿色融资领域的实践</a:t>
            </a:r>
            <a:endParaRPr lang="en-GB" altLang="zh-CN" sz="2500" b="0" kern="0" dirty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indent="-285750">
              <a:lnSpc>
                <a:spcPct val="90000"/>
              </a:lnSpc>
              <a:buClr>
                <a:srgbClr val="3984C9"/>
              </a:buClr>
              <a:buFont typeface="Wingdings" pitchFamily="2" charset="2"/>
              <a:buChar char="§"/>
              <a:defRPr/>
            </a:pPr>
            <a:r>
              <a:rPr lang="en-GB" altLang="zh-CN" sz="25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UNEP Inquiry into the Design of a Sustainable Financial System </a:t>
            </a:r>
            <a:endParaRPr lang="en-GB" altLang="zh-CN" sz="25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marL="5715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  联</a:t>
            </a:r>
            <a:r>
              <a:rPr lang="zh-CN" altLang="en-US" sz="25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合国环境署倡议设计可持</a:t>
            </a:r>
            <a:r>
              <a:rPr lang="zh-CN" altLang="en-US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续</a:t>
            </a:r>
            <a:r>
              <a:rPr lang="zh-CN" altLang="en-US" sz="25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金融</a:t>
            </a:r>
            <a:r>
              <a:rPr lang="zh-CN" altLang="en-US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体</a:t>
            </a:r>
            <a:r>
              <a:rPr lang="zh-CN" altLang="en-US" sz="25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系</a:t>
            </a:r>
            <a:endParaRPr lang="en-GB" altLang="zh-CN" sz="2500" b="0" kern="0" dirty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indent="-285750">
              <a:lnSpc>
                <a:spcPct val="90000"/>
              </a:lnSpc>
              <a:buClr>
                <a:srgbClr val="3984C9"/>
              </a:buClr>
              <a:buFont typeface="Wingdings" pitchFamily="2" charset="2"/>
              <a:buChar char="§"/>
              <a:defRPr/>
            </a:pPr>
            <a:r>
              <a:rPr lang="en-GB" altLang="zh-CN" sz="25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Paper prepared by </a:t>
            </a:r>
            <a:r>
              <a:rPr lang="en-GB" altLang="zh-CN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CCICED for </a:t>
            </a:r>
            <a:r>
              <a:rPr lang="en-GB" altLang="zh-CN" sz="25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this </a:t>
            </a:r>
            <a:r>
              <a:rPr lang="en-GB" altLang="zh-CN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AGM "</a:t>
            </a:r>
            <a:r>
              <a:rPr lang="en-GB" altLang="zh-CN" sz="25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Green Finance Reform and Green </a:t>
            </a:r>
            <a:r>
              <a:rPr lang="en-GB" altLang="zh-CN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Transformation"</a:t>
            </a:r>
          </a:p>
          <a:p>
            <a:pPr marL="5715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5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 国合会年会‘绿色金融改革和绿色转型’讨论稿</a:t>
            </a:r>
            <a:endParaRPr lang="en-GB" altLang="zh-CN" sz="25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indent="-285750">
              <a:lnSpc>
                <a:spcPct val="90000"/>
              </a:lnSpc>
              <a:buClr>
                <a:srgbClr val="3984C9"/>
              </a:buClr>
              <a:buFont typeface="Wingdings" pitchFamily="2" charset="2"/>
              <a:buChar char="§"/>
              <a:defRPr/>
            </a:pPr>
            <a:r>
              <a:rPr lang="en-GB" altLang="zh-CN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Huge investment needs to meet environmental objectives in China and EU </a:t>
            </a:r>
          </a:p>
          <a:p>
            <a:pPr marL="5715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5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 中国和欧盟为实现环境目标需要巨大的投资</a:t>
            </a:r>
            <a:endParaRPr lang="en-GB" altLang="zh-CN" sz="25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marL="5715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en-GB" altLang="zh-CN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  <a:sym typeface="Wingdings" panose="05000000000000000000" pitchFamily="2" charset="2"/>
              </a:rPr>
              <a:t>	</a:t>
            </a:r>
            <a:r>
              <a:rPr lang="en-GB" altLang="zh-CN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  <a:sym typeface="Wingdings" panose="05000000000000000000" pitchFamily="2" charset="2"/>
              </a:rPr>
              <a:t> </a:t>
            </a:r>
            <a:r>
              <a:rPr lang="en-GB" altLang="zh-CN" sz="2400" i="1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  <a:sym typeface="Wingdings" panose="05000000000000000000" pitchFamily="2" charset="2"/>
              </a:rPr>
              <a:t>leverage private capital</a:t>
            </a:r>
            <a:r>
              <a:rPr lang="en-GB" altLang="zh-CN" sz="2400" i="1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400" i="1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利用私有资本</a:t>
            </a:r>
            <a:endParaRPr lang="en-GB" altLang="zh-CN" sz="2400" i="1" kern="0" dirty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23528" y="273149"/>
            <a:ext cx="331236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dirty="0" smtClean="0">
                <a:ea typeface="宋体" pitchFamily="2" charset="-122"/>
              </a:rPr>
              <a:t>Introduction</a:t>
            </a:r>
            <a:r>
              <a:rPr lang="zh-CN" altLang="en-US" dirty="0" smtClean="0">
                <a:ea typeface="宋体" pitchFamily="2" charset="-122"/>
              </a:rPr>
              <a:t> 简</a:t>
            </a:r>
            <a:r>
              <a:rPr lang="zh-CN" altLang="en-US" dirty="0">
                <a:ea typeface="宋体" pitchFamily="2" charset="-122"/>
              </a:rPr>
              <a:t>介</a:t>
            </a:r>
            <a:r>
              <a:rPr lang="en-US" altLang="zh-CN" dirty="0" smtClean="0">
                <a:ea typeface="宋体" pitchFamily="2" charset="-122"/>
              </a:rPr>
              <a:t> </a:t>
            </a:r>
            <a:endParaRPr lang="en-US" altLang="zh-CN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24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23528" y="273149"/>
            <a:ext cx="619268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dirty="0" smtClean="0">
                <a:ea typeface="宋体" pitchFamily="2" charset="-122"/>
              </a:rPr>
              <a:t>EU policy context</a:t>
            </a:r>
            <a:r>
              <a:rPr lang="zh-CN" altLang="en-US" dirty="0" smtClean="0">
                <a:ea typeface="宋体" pitchFamily="2" charset="-122"/>
              </a:rPr>
              <a:t> 欧盟政策框架 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black">
          <a:xfrm>
            <a:off x="323528" y="1484784"/>
            <a:ext cx="8280919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285750">
              <a:lnSpc>
                <a:spcPct val="90000"/>
              </a:lnSpc>
              <a:buClr>
                <a:srgbClr val="3984C9"/>
              </a:buClr>
              <a:buFont typeface="Wingdings" pitchFamily="2" charset="2"/>
              <a:buChar char="§"/>
              <a:defRPr/>
            </a:pPr>
            <a:r>
              <a:rPr lang="en-GB" altLang="zh-CN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European Fund for Strategic </a:t>
            </a:r>
            <a:r>
              <a:rPr lang="en-GB" altLang="zh-CN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Investment (EFSI)</a:t>
            </a:r>
            <a:r>
              <a:rPr lang="zh-CN" altLang="en-US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4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欧洲战略投资基金 </a:t>
            </a:r>
            <a:endParaRPr lang="en-GB" altLang="zh-CN" sz="24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indent="-285750">
              <a:lnSpc>
                <a:spcPct val="90000"/>
              </a:lnSpc>
              <a:buClr>
                <a:srgbClr val="3984C9"/>
              </a:buClr>
              <a:buFont typeface="Wingdings" pitchFamily="2" charset="2"/>
              <a:buChar char="§"/>
              <a:defRPr/>
            </a:pPr>
            <a:endParaRPr lang="en-GB" altLang="zh-CN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19268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4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23528" y="273149"/>
            <a:ext cx="684076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dirty="0" smtClean="0">
                <a:ea typeface="宋体" pitchFamily="2" charset="-122"/>
              </a:rPr>
              <a:t>EU policy context (2)</a:t>
            </a:r>
            <a:r>
              <a:rPr lang="zh-CN" altLang="en-US" dirty="0" smtClean="0">
                <a:ea typeface="宋体" pitchFamily="2" charset="-122"/>
              </a:rPr>
              <a:t> 欧盟政策框架 </a:t>
            </a:r>
            <a:r>
              <a:rPr lang="en-US" altLang="zh-CN" dirty="0" smtClean="0">
                <a:ea typeface="宋体" pitchFamily="2" charset="-122"/>
              </a:rPr>
              <a:t>2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black">
          <a:xfrm>
            <a:off x="303458" y="1268760"/>
            <a:ext cx="8280919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285750">
              <a:lnSpc>
                <a:spcPct val="90000"/>
              </a:lnSpc>
              <a:buClr>
                <a:srgbClr val="3984C9"/>
              </a:buClr>
              <a:buFont typeface="Wingdings" pitchFamily="2" charset="2"/>
              <a:buChar char="§"/>
              <a:defRPr/>
            </a:pPr>
            <a:r>
              <a:rPr lang="en-GB" altLang="zh-CN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Capital Markets Union Action Plan (CMU)</a:t>
            </a:r>
            <a:r>
              <a:rPr lang="zh-CN" altLang="en-US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endParaRPr lang="en-US" altLang="zh-CN" sz="25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marL="5715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5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 资本市场联合行动计划</a:t>
            </a:r>
            <a:endParaRPr lang="en-GB" altLang="zh-CN" sz="25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lvl="1">
              <a:lnSpc>
                <a:spcPct val="90000"/>
              </a:lnSpc>
              <a:buClr>
                <a:srgbClr val="3984C9"/>
              </a:buClr>
              <a:buFont typeface="Wingdings" panose="05000000000000000000" pitchFamily="2" charset="2"/>
              <a:buChar char="Ø"/>
              <a:defRPr/>
            </a:pPr>
            <a:r>
              <a:rPr lang="en-GB" altLang="zh-CN" sz="2300" kern="0" dirty="0" smtClean="0">
                <a:solidFill>
                  <a:srgbClr val="2E6272"/>
                </a:solidFill>
                <a:ea typeface="宋体" pitchFamily="2" charset="-122"/>
              </a:rPr>
              <a:t>Increase </a:t>
            </a:r>
            <a:r>
              <a:rPr lang="en-GB" altLang="zh-CN" sz="2300" kern="0" dirty="0">
                <a:solidFill>
                  <a:srgbClr val="2E6272"/>
                </a:solidFill>
                <a:ea typeface="宋体" pitchFamily="2" charset="-122"/>
              </a:rPr>
              <a:t>and diversify the funding sources for Europe’s businesses and long-term </a:t>
            </a:r>
            <a:r>
              <a:rPr lang="en-GB" altLang="zh-CN" sz="2300" kern="0" dirty="0" smtClean="0">
                <a:solidFill>
                  <a:srgbClr val="2E6272"/>
                </a:solidFill>
                <a:ea typeface="宋体" pitchFamily="2" charset="-122"/>
              </a:rPr>
              <a:t>projects</a:t>
            </a:r>
          </a:p>
          <a:p>
            <a:pPr marL="457200" lvl="1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300" kern="0" dirty="0" smtClean="0">
                <a:solidFill>
                  <a:srgbClr val="2E6272"/>
                </a:solidFill>
                <a:ea typeface="宋体" pitchFamily="2" charset="-122"/>
              </a:rPr>
              <a:t>    增加并多样化欧洲企业和长期项目的资金来源</a:t>
            </a:r>
            <a:endParaRPr lang="en-GB" altLang="zh-CN" sz="2300" kern="0" dirty="0" smtClean="0">
              <a:solidFill>
                <a:srgbClr val="2E6272"/>
              </a:solidFill>
              <a:ea typeface="宋体" pitchFamily="2" charset="-122"/>
            </a:endParaRPr>
          </a:p>
          <a:p>
            <a:pPr lvl="1">
              <a:lnSpc>
                <a:spcPct val="90000"/>
              </a:lnSpc>
              <a:buClr>
                <a:srgbClr val="3984C9"/>
              </a:buClr>
              <a:buFont typeface="Wingdings" panose="05000000000000000000" pitchFamily="2" charset="2"/>
              <a:buChar char="Ø"/>
              <a:defRPr/>
            </a:pPr>
            <a:r>
              <a:rPr lang="en-GB" altLang="zh-CN" sz="2300" kern="0" dirty="0" smtClean="0">
                <a:solidFill>
                  <a:srgbClr val="2E6272"/>
                </a:solidFill>
                <a:ea typeface="宋体" pitchFamily="2" charset="-122"/>
              </a:rPr>
              <a:t>Create </a:t>
            </a:r>
            <a:r>
              <a:rPr lang="en-GB" altLang="zh-CN" sz="2300" kern="0" dirty="0">
                <a:solidFill>
                  <a:srgbClr val="2E6272"/>
                </a:solidFill>
                <a:ea typeface="宋体" pitchFamily="2" charset="-122"/>
              </a:rPr>
              <a:t>the right conditions to enable long-term and infrastructure </a:t>
            </a:r>
            <a:r>
              <a:rPr lang="en-GB" altLang="zh-CN" sz="2300" kern="0" dirty="0" smtClean="0">
                <a:solidFill>
                  <a:srgbClr val="2E6272"/>
                </a:solidFill>
                <a:ea typeface="宋体" pitchFamily="2" charset="-122"/>
              </a:rPr>
              <a:t>investments</a:t>
            </a:r>
          </a:p>
          <a:p>
            <a:pPr marL="457200" lvl="1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300" kern="0" dirty="0">
                <a:solidFill>
                  <a:srgbClr val="2E6272"/>
                </a:solidFill>
                <a:ea typeface="宋体" pitchFamily="2" charset="-122"/>
              </a:rPr>
              <a:t> </a:t>
            </a:r>
            <a:r>
              <a:rPr lang="zh-CN" altLang="en-US" sz="2300" kern="0" dirty="0" smtClean="0">
                <a:solidFill>
                  <a:srgbClr val="2E6272"/>
                </a:solidFill>
                <a:ea typeface="宋体" pitchFamily="2" charset="-122"/>
              </a:rPr>
              <a:t>   创造长期基础设施投资的适当条件</a:t>
            </a:r>
            <a:endParaRPr lang="en-GB" altLang="zh-CN" sz="2300" kern="0" dirty="0" smtClean="0">
              <a:solidFill>
                <a:srgbClr val="2E6272"/>
              </a:solidFill>
              <a:ea typeface="宋体" pitchFamily="2" charset="-122"/>
            </a:endParaRPr>
          </a:p>
          <a:p>
            <a:pPr lvl="1">
              <a:lnSpc>
                <a:spcPct val="90000"/>
              </a:lnSpc>
              <a:buClr>
                <a:srgbClr val="3984C9"/>
              </a:buClr>
              <a:buFont typeface="Wingdings" panose="05000000000000000000" pitchFamily="2" charset="2"/>
              <a:buChar char="Ø"/>
              <a:defRPr/>
            </a:pPr>
            <a:r>
              <a:rPr lang="en-GB" altLang="zh-CN" sz="2300" kern="0" dirty="0">
                <a:solidFill>
                  <a:srgbClr val="2E6272"/>
                </a:solidFill>
                <a:ea typeface="宋体" pitchFamily="2" charset="-122"/>
              </a:rPr>
              <a:t>H</a:t>
            </a:r>
            <a:r>
              <a:rPr lang="en-GB" altLang="zh-CN" sz="2300" kern="0" dirty="0" smtClean="0">
                <a:solidFill>
                  <a:srgbClr val="2E6272"/>
                </a:solidFill>
                <a:ea typeface="宋体" pitchFamily="2" charset="-122"/>
              </a:rPr>
              <a:t>arness </a:t>
            </a:r>
            <a:r>
              <a:rPr lang="en-GB" altLang="zh-CN" sz="2300" kern="0" dirty="0">
                <a:solidFill>
                  <a:srgbClr val="2E6272"/>
                </a:solidFill>
                <a:ea typeface="宋体" pitchFamily="2" charset="-122"/>
              </a:rPr>
              <a:t>finance to deliver environmental </a:t>
            </a:r>
            <a:r>
              <a:rPr lang="en-GB" altLang="zh-CN" sz="2300" kern="0" dirty="0" smtClean="0">
                <a:solidFill>
                  <a:srgbClr val="2E6272"/>
                </a:solidFill>
                <a:ea typeface="宋体" pitchFamily="2" charset="-122"/>
              </a:rPr>
              <a:t>sustainability</a:t>
            </a:r>
            <a:r>
              <a:rPr lang="zh-CN" altLang="en-US" sz="2300" kern="0" dirty="0" smtClean="0">
                <a:solidFill>
                  <a:srgbClr val="2E6272"/>
                </a:solidFill>
                <a:ea typeface="宋体" pitchFamily="2" charset="-122"/>
              </a:rPr>
              <a:t> </a:t>
            </a:r>
            <a:endParaRPr lang="en-US" altLang="zh-CN" sz="2300" kern="0" dirty="0" smtClean="0">
              <a:solidFill>
                <a:srgbClr val="2E6272"/>
              </a:solidFill>
              <a:ea typeface="宋体" pitchFamily="2" charset="-122"/>
            </a:endParaRPr>
          </a:p>
          <a:p>
            <a:pPr marL="457200" lvl="1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300" kern="0" dirty="0">
                <a:solidFill>
                  <a:srgbClr val="2E6272"/>
                </a:solidFill>
                <a:ea typeface="宋体" pitchFamily="2" charset="-122"/>
              </a:rPr>
              <a:t> </a:t>
            </a:r>
            <a:r>
              <a:rPr lang="zh-CN" altLang="en-US" sz="2300" kern="0" dirty="0" smtClean="0">
                <a:solidFill>
                  <a:srgbClr val="2E6272"/>
                </a:solidFill>
                <a:ea typeface="宋体" pitchFamily="2" charset="-122"/>
              </a:rPr>
              <a:t>   运用融资实现环境的可持续</a:t>
            </a:r>
            <a:endParaRPr lang="en-GB" altLang="zh-CN" sz="2300" b="0" kern="0" dirty="0" smtClean="0">
              <a:solidFill>
                <a:srgbClr val="2E6272"/>
              </a:solidFill>
              <a:ea typeface="宋体" pitchFamily="2" charset="-122"/>
            </a:endParaRPr>
          </a:p>
          <a:p>
            <a:pPr indent="-285750">
              <a:lnSpc>
                <a:spcPct val="90000"/>
              </a:lnSpc>
              <a:buClr>
                <a:srgbClr val="3984C9"/>
              </a:buClr>
              <a:buFont typeface="Wingdings" pitchFamily="2" charset="2"/>
              <a:buChar char="§"/>
              <a:defRPr/>
            </a:pPr>
            <a:endParaRPr lang="en-GB" altLang="zh-CN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99" y="5117629"/>
            <a:ext cx="775297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7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23528" y="273149"/>
            <a:ext cx="6624736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dirty="0" smtClean="0">
                <a:ea typeface="宋体" pitchFamily="2" charset="-122"/>
              </a:rPr>
              <a:t>EU policy context (3)</a:t>
            </a:r>
            <a:r>
              <a:rPr lang="zh-CN" altLang="en-US" dirty="0" smtClean="0">
                <a:ea typeface="宋体" pitchFamily="2" charset="-122"/>
              </a:rPr>
              <a:t> 欧盟政策框架</a:t>
            </a:r>
            <a:r>
              <a:rPr lang="en-US" altLang="zh-CN" dirty="0" smtClean="0">
                <a:ea typeface="宋体" pitchFamily="2" charset="-122"/>
              </a:rPr>
              <a:t>3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black">
          <a:xfrm>
            <a:off x="323529" y="1340768"/>
            <a:ext cx="8280919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285750">
              <a:lnSpc>
                <a:spcPct val="90000"/>
              </a:lnSpc>
              <a:buClr>
                <a:srgbClr val="3984C9"/>
              </a:buClr>
              <a:buFont typeface="Wingdings" pitchFamily="2" charset="2"/>
              <a:buChar char="§"/>
              <a:defRPr/>
            </a:pPr>
            <a:r>
              <a:rPr lang="en-GB" altLang="zh-CN" sz="23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Investors </a:t>
            </a:r>
            <a:r>
              <a:rPr lang="en-GB" altLang="zh-CN" sz="23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need information on </a:t>
            </a:r>
            <a:r>
              <a:rPr lang="en-GB" altLang="zh-CN" sz="23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environmental, social </a:t>
            </a:r>
            <a:r>
              <a:rPr lang="en-GB" altLang="zh-CN" sz="23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and governance </a:t>
            </a:r>
            <a:r>
              <a:rPr lang="en-GB" altLang="zh-CN" sz="23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(ESG) impacts</a:t>
            </a:r>
            <a:r>
              <a:rPr lang="zh-CN" altLang="en-US" sz="23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endParaRPr lang="en-US" altLang="zh-CN" sz="23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marL="5715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3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3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 投资者需要环境、社会和治理影响的信息</a:t>
            </a:r>
            <a:endParaRPr lang="en-GB" altLang="zh-CN" sz="23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marL="914400" lvl="1" indent="-457200">
              <a:lnSpc>
                <a:spcPct val="90000"/>
              </a:lnSpc>
              <a:buClr>
                <a:srgbClr val="3984C9"/>
              </a:buClr>
              <a:buFont typeface="Wingdings" panose="05000000000000000000" pitchFamily="2" charset="2"/>
              <a:buChar char="Ø"/>
              <a:defRPr/>
            </a:pPr>
            <a:r>
              <a:rPr lang="en-GB" altLang="zh-CN" sz="2300" b="0" kern="0" dirty="0" smtClean="0">
                <a:solidFill>
                  <a:srgbClr val="2E6272"/>
                </a:solidFill>
                <a:ea typeface="宋体" pitchFamily="2" charset="-122"/>
              </a:rPr>
              <a:t>EU Directive </a:t>
            </a:r>
            <a:r>
              <a:rPr lang="en-GB" altLang="zh-CN" sz="2300" b="0" kern="0" dirty="0">
                <a:solidFill>
                  <a:srgbClr val="2E6272"/>
                </a:solidFill>
                <a:ea typeface="宋体" pitchFamily="2" charset="-122"/>
              </a:rPr>
              <a:t>on the disclosure of non-financial and diversity information, addressed at larger companies in the </a:t>
            </a:r>
            <a:r>
              <a:rPr lang="en-GB" altLang="zh-CN" sz="2300" b="0" kern="0" dirty="0" smtClean="0">
                <a:solidFill>
                  <a:srgbClr val="2E6272"/>
                </a:solidFill>
                <a:ea typeface="宋体" pitchFamily="2" charset="-122"/>
              </a:rPr>
              <a:t>EU</a:t>
            </a:r>
            <a:r>
              <a:rPr lang="zh-CN" altLang="en-US" sz="2300" b="0" kern="0" dirty="0" smtClean="0">
                <a:solidFill>
                  <a:srgbClr val="2E6272"/>
                </a:solidFill>
                <a:ea typeface="宋体" pitchFamily="2" charset="-122"/>
              </a:rPr>
              <a:t> </a:t>
            </a:r>
            <a:endParaRPr lang="en-US" altLang="zh-CN" sz="2300" b="0" kern="0" dirty="0" smtClean="0">
              <a:solidFill>
                <a:srgbClr val="2E6272"/>
              </a:solidFill>
              <a:ea typeface="宋体" pitchFamily="2" charset="-122"/>
            </a:endParaRPr>
          </a:p>
          <a:p>
            <a:pPr marL="457200" lvl="1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300" kern="0" dirty="0" smtClean="0">
                <a:solidFill>
                  <a:srgbClr val="2E6272"/>
                </a:solidFill>
                <a:ea typeface="宋体" pitchFamily="2" charset="-122"/>
              </a:rPr>
              <a:t>     </a:t>
            </a:r>
            <a:r>
              <a:rPr lang="zh-CN" altLang="en-US" sz="2300" b="0" kern="0" dirty="0" smtClean="0">
                <a:solidFill>
                  <a:srgbClr val="2E6272"/>
                </a:solidFill>
                <a:ea typeface="宋体" pitchFamily="2" charset="-122"/>
              </a:rPr>
              <a:t>欧盟对公开非金融和多样化信息的指令在欧盟众多大    </a:t>
            </a:r>
            <a:endParaRPr lang="en-US" altLang="zh-CN" sz="2300" b="0" kern="0" dirty="0" smtClean="0">
              <a:solidFill>
                <a:srgbClr val="2E6272"/>
              </a:solidFill>
              <a:ea typeface="宋体" pitchFamily="2" charset="-122"/>
            </a:endParaRPr>
          </a:p>
          <a:p>
            <a:pPr marL="457200" lvl="1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300" kern="0" dirty="0">
                <a:solidFill>
                  <a:srgbClr val="2E6272"/>
                </a:solidFill>
                <a:ea typeface="宋体" pitchFamily="2" charset="-122"/>
              </a:rPr>
              <a:t> </a:t>
            </a:r>
            <a:r>
              <a:rPr lang="zh-CN" altLang="en-US" sz="2300" kern="0" dirty="0" smtClean="0">
                <a:solidFill>
                  <a:srgbClr val="2E6272"/>
                </a:solidFill>
                <a:ea typeface="宋体" pitchFamily="2" charset="-122"/>
              </a:rPr>
              <a:t>    </a:t>
            </a:r>
            <a:r>
              <a:rPr lang="zh-CN" altLang="en-US" sz="2300" b="0" kern="0" dirty="0" smtClean="0">
                <a:solidFill>
                  <a:srgbClr val="2E6272"/>
                </a:solidFill>
                <a:ea typeface="宋体" pitchFamily="2" charset="-122"/>
              </a:rPr>
              <a:t>型企业得以落实</a:t>
            </a:r>
            <a:endParaRPr lang="en-GB" altLang="zh-CN" sz="2300" b="0" kern="0" dirty="0" smtClean="0">
              <a:solidFill>
                <a:srgbClr val="2E6272"/>
              </a:solidFill>
              <a:ea typeface="宋体" pitchFamily="2" charset="-122"/>
            </a:endParaRPr>
          </a:p>
          <a:p>
            <a:pPr indent="-285750">
              <a:lnSpc>
                <a:spcPct val="90000"/>
              </a:lnSpc>
              <a:buClr>
                <a:srgbClr val="3984C9"/>
              </a:buClr>
              <a:buFont typeface="Wingdings" pitchFamily="2" charset="2"/>
              <a:buChar char="§"/>
              <a:defRPr/>
            </a:pPr>
            <a:r>
              <a:rPr lang="en-GB" altLang="zh-CN" sz="23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Need for the right framework conditions:</a:t>
            </a:r>
          </a:p>
          <a:p>
            <a:pPr marL="5715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3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3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 需要适当的政策框架</a:t>
            </a:r>
            <a:endParaRPr lang="en-GB" altLang="zh-CN" sz="23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lvl="1">
              <a:lnSpc>
                <a:spcPct val="90000"/>
              </a:lnSpc>
              <a:buClr>
                <a:srgbClr val="3984C9"/>
              </a:buClr>
              <a:buFont typeface="Wingdings" panose="05000000000000000000" pitchFamily="2" charset="2"/>
              <a:buChar char="Ø"/>
              <a:defRPr/>
            </a:pPr>
            <a:r>
              <a:rPr lang="en-GB" altLang="zh-CN" sz="2300" kern="0" dirty="0" smtClean="0">
                <a:solidFill>
                  <a:srgbClr val="2E6272"/>
                </a:solidFill>
                <a:ea typeface="宋体" pitchFamily="2" charset="-122"/>
              </a:rPr>
              <a:t>Fossil fuel phase out: the Commission encourages EU Member States in sharing best practices</a:t>
            </a:r>
            <a:r>
              <a:rPr lang="zh-CN" altLang="en-US" sz="2300" kern="0" dirty="0" smtClean="0">
                <a:solidFill>
                  <a:srgbClr val="2E6272"/>
                </a:solidFill>
                <a:ea typeface="宋体" pitchFamily="2" charset="-122"/>
              </a:rPr>
              <a:t> 淘汰化石燃料：欧委会鼓励各成员国分享最佳实践经验</a:t>
            </a:r>
            <a:endParaRPr lang="en-GB" altLang="zh-CN" sz="2300" kern="0" dirty="0" smtClean="0">
              <a:solidFill>
                <a:srgbClr val="2E6272"/>
              </a:solidFill>
              <a:ea typeface="宋体" pitchFamily="2" charset="-122"/>
            </a:endParaRPr>
          </a:p>
          <a:p>
            <a:pPr lvl="1">
              <a:lnSpc>
                <a:spcPct val="90000"/>
              </a:lnSpc>
              <a:buClr>
                <a:srgbClr val="3984C9"/>
              </a:buClr>
              <a:buFont typeface="Wingdings" panose="05000000000000000000" pitchFamily="2" charset="2"/>
              <a:buChar char="Ø"/>
              <a:defRPr/>
            </a:pPr>
            <a:endParaRPr lang="en-GB" altLang="zh-CN" sz="2400" kern="0" dirty="0" smtClean="0">
              <a:solidFill>
                <a:srgbClr val="2E6272"/>
              </a:solidFill>
              <a:ea typeface="宋体" pitchFamily="2" charset="-122"/>
            </a:endParaRPr>
          </a:p>
          <a:p>
            <a:pPr lvl="1">
              <a:lnSpc>
                <a:spcPct val="90000"/>
              </a:lnSpc>
              <a:buClr>
                <a:srgbClr val="3984C9"/>
              </a:buClr>
              <a:defRPr/>
            </a:pPr>
            <a:endParaRPr lang="en-GB" altLang="zh-CN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19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33392" y="273149"/>
            <a:ext cx="712879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GB" altLang="zh-CN" dirty="0" smtClean="0">
                <a:ea typeface="宋体" pitchFamily="2" charset="-122"/>
              </a:rPr>
              <a:t>Example Circular Economy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zh-CN" altLang="en-US" sz="2800" dirty="0" smtClean="0">
                <a:ea typeface="宋体" pitchFamily="2" charset="-122"/>
              </a:rPr>
              <a:t>循环经济实例</a:t>
            </a:r>
            <a:endParaRPr lang="en-GB" altLang="zh-CN" sz="2800" dirty="0">
              <a:ea typeface="宋体" pitchFamily="2" charset="-122"/>
            </a:endParaRPr>
          </a:p>
        </p:txBody>
      </p:sp>
      <p:pic>
        <p:nvPicPr>
          <p:cNvPr id="4" name="Picture 5" descr="C:\Users\petrorn\AppData\Local\Microsoft\Windows\Temporary Internet Files\Content.Outlook\HZFE1YRR\circular (2)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08920"/>
            <a:ext cx="424847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black">
          <a:xfrm>
            <a:off x="3872273" y="2060849"/>
            <a:ext cx="5148064" cy="377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3984C9"/>
              </a:buClr>
              <a:buFont typeface="Wingdings" panose="05000000000000000000" pitchFamily="2" charset="2"/>
              <a:buChar char="Ø"/>
              <a:defRPr/>
            </a:pPr>
            <a:r>
              <a:rPr lang="en-GB" altLang="zh-CN" sz="21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Support for research &amp; innovation through Horizon 2020</a:t>
            </a:r>
            <a:r>
              <a:rPr lang="zh-CN" altLang="en-US" sz="21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endParaRPr lang="en-US" altLang="zh-CN" sz="21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marL="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4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   </a:t>
            </a:r>
            <a:r>
              <a:rPr lang="zh-CN" altLang="en-US" sz="21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通</a:t>
            </a:r>
            <a:r>
              <a:rPr lang="zh-CN" altLang="en-US" sz="21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过欧盟地平线</a:t>
            </a:r>
            <a:r>
              <a:rPr lang="en-US" altLang="zh-CN" sz="21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2020</a:t>
            </a:r>
            <a:r>
              <a:rPr lang="zh-CN" altLang="en-US" sz="21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支持科技创新</a:t>
            </a:r>
            <a:endParaRPr lang="en-GB" altLang="zh-CN" sz="2100" b="0" kern="0" dirty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>
              <a:lnSpc>
                <a:spcPct val="90000"/>
              </a:lnSpc>
              <a:buClr>
                <a:srgbClr val="3984C9"/>
              </a:buClr>
              <a:buFont typeface="Wingdings" panose="05000000000000000000" pitchFamily="2" charset="2"/>
              <a:buChar char="Ø"/>
              <a:defRPr/>
            </a:pPr>
            <a:r>
              <a:rPr lang="en-GB" altLang="zh-CN" sz="21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Support to SMEs through COSME</a:t>
            </a:r>
            <a:r>
              <a:rPr lang="zh-CN" altLang="en-US" sz="21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endParaRPr lang="en-US" altLang="zh-CN" sz="21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marL="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1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1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   通</a:t>
            </a:r>
            <a:r>
              <a:rPr lang="zh-CN" altLang="en-US" sz="21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过</a:t>
            </a:r>
            <a:r>
              <a:rPr lang="en-GB" altLang="zh-CN" sz="21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COSME</a:t>
            </a:r>
            <a:r>
              <a:rPr lang="zh-CN" altLang="en-US" sz="21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支持中小企业</a:t>
            </a:r>
            <a:endParaRPr lang="en-GB" altLang="zh-CN" sz="2100" b="0" kern="0" dirty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>
              <a:lnSpc>
                <a:spcPct val="90000"/>
              </a:lnSpc>
              <a:buClr>
                <a:srgbClr val="3984C9"/>
              </a:buClr>
              <a:buFont typeface="Wingdings" panose="05000000000000000000" pitchFamily="2" charset="2"/>
              <a:buChar char="Ø"/>
              <a:defRPr/>
            </a:pPr>
            <a:r>
              <a:rPr lang="en-GB" altLang="zh-CN" sz="21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LIFE funding for environmental projects </a:t>
            </a:r>
            <a:r>
              <a:rPr lang="zh-CN" altLang="en-US" sz="21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环境项</a:t>
            </a:r>
            <a:r>
              <a:rPr lang="zh-CN" altLang="en-US" sz="21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目</a:t>
            </a:r>
            <a:r>
              <a:rPr lang="zh-CN" altLang="en-US" sz="21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由</a:t>
            </a:r>
            <a:r>
              <a:rPr lang="zh-CN" altLang="en-US" sz="21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en-GB" altLang="zh-CN" sz="21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LIFE</a:t>
            </a:r>
            <a:r>
              <a:rPr lang="zh-CN" altLang="en-US" sz="21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资</a:t>
            </a:r>
            <a:r>
              <a:rPr lang="zh-CN" altLang="en-US" sz="21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金支持</a:t>
            </a:r>
            <a:endParaRPr lang="en-GB" altLang="zh-CN" sz="2100" b="0" kern="0" dirty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>
              <a:lnSpc>
                <a:spcPct val="90000"/>
              </a:lnSpc>
              <a:buClr>
                <a:srgbClr val="3984C9"/>
              </a:buClr>
              <a:buFont typeface="Wingdings" panose="05000000000000000000" pitchFamily="2" charset="2"/>
              <a:buChar char="Ø"/>
              <a:defRPr/>
            </a:pPr>
            <a:r>
              <a:rPr lang="en-GB" altLang="zh-CN" sz="21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Support for </a:t>
            </a:r>
            <a:r>
              <a:rPr lang="en-GB" altLang="zh-CN" sz="21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eco-innovation</a:t>
            </a:r>
            <a:endParaRPr lang="en-US" altLang="zh-CN" sz="21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marL="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1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1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   支</a:t>
            </a:r>
            <a:r>
              <a:rPr lang="zh-CN" altLang="en-US" sz="21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持生态创新 </a:t>
            </a:r>
            <a:endParaRPr lang="en-GB" altLang="zh-CN" sz="2100" b="0" kern="0" dirty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>
              <a:lnSpc>
                <a:spcPct val="90000"/>
              </a:lnSpc>
              <a:buClr>
                <a:srgbClr val="3984C9"/>
              </a:buClr>
              <a:buFont typeface="Wingdings" panose="05000000000000000000" pitchFamily="2" charset="2"/>
              <a:buChar char="Ø"/>
              <a:defRPr/>
            </a:pPr>
            <a:r>
              <a:rPr lang="en-GB" altLang="zh-CN" sz="21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Support from EFSI and the EU's structural and investment funds (ESIF)</a:t>
            </a:r>
            <a:r>
              <a:rPr lang="zh-CN" altLang="en-US" sz="21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通过欧盟结构投资基金获得支持</a:t>
            </a:r>
            <a:endParaRPr lang="en-GB" altLang="zh-CN" sz="2100" b="0" kern="0" dirty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>
              <a:lnSpc>
                <a:spcPct val="90000"/>
              </a:lnSpc>
              <a:buClr>
                <a:srgbClr val="3984C9"/>
              </a:buClr>
              <a:buFont typeface="Wingdings" panose="05000000000000000000" pitchFamily="2" charset="2"/>
              <a:buChar char="§"/>
              <a:defRPr/>
            </a:pPr>
            <a:endParaRPr lang="en-GB" altLang="zh-CN" b="0" kern="0" dirty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lvl="1">
              <a:lnSpc>
                <a:spcPct val="90000"/>
              </a:lnSpc>
              <a:buClr>
                <a:srgbClr val="3984C9"/>
              </a:buClr>
              <a:buFont typeface="Wingdings" panose="05000000000000000000" pitchFamily="2" charset="2"/>
              <a:buChar char="v"/>
              <a:defRPr/>
            </a:pPr>
            <a:endParaRPr lang="en-GB" altLang="zh-CN" kern="0" dirty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black">
          <a:xfrm>
            <a:off x="349779" y="1124744"/>
            <a:ext cx="8415072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285750">
              <a:lnSpc>
                <a:spcPct val="90000"/>
              </a:lnSpc>
              <a:buClr>
                <a:srgbClr val="3984C9"/>
              </a:buClr>
              <a:buFont typeface="Wingdings" pitchFamily="2" charset="2"/>
              <a:buChar char="§"/>
              <a:defRPr/>
            </a:pPr>
            <a:r>
              <a:rPr lang="en-GB" altLang="zh-CN" sz="2400" b="0" kern="0" dirty="0" smtClean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Many players, innovative, smaller = risky projects</a:t>
            </a:r>
          </a:p>
          <a:p>
            <a:pPr marL="5715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4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zh-CN" altLang="en-US" sz="24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  <a:cs typeface="Arial" panose="020B0604020202020204" pitchFamily="34" charset="0"/>
              </a:rPr>
              <a:t>  多方参与，创新，小规模</a:t>
            </a:r>
            <a:r>
              <a:rPr lang="en-US" altLang="zh-CN" sz="24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  <a:cs typeface="Arial" panose="020B0604020202020204" pitchFamily="34" charset="0"/>
              </a:rPr>
              <a:t>=</a:t>
            </a:r>
            <a:r>
              <a:rPr lang="zh-CN" altLang="en-US" sz="24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  <a:cs typeface="Arial" panose="020B0604020202020204" pitchFamily="34" charset="0"/>
              </a:rPr>
              <a:t>有风险的项目</a:t>
            </a:r>
            <a:endParaRPr lang="en-GB" altLang="zh-CN" sz="2400" b="0" kern="0" dirty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lvl="1">
              <a:lnSpc>
                <a:spcPct val="90000"/>
              </a:lnSpc>
              <a:buClr>
                <a:srgbClr val="3984C9"/>
              </a:buClr>
              <a:buFont typeface="Wingdings" panose="05000000000000000000" pitchFamily="2" charset="2"/>
              <a:buChar char="v"/>
              <a:defRPr/>
            </a:pPr>
            <a:endParaRPr lang="en-GB" altLang="zh-CN" kern="0" dirty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84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120574" y="165944"/>
            <a:ext cx="720149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GB" altLang="zh-CN" dirty="0" smtClean="0">
                <a:ea typeface="宋体" pitchFamily="2" charset="-122"/>
              </a:rPr>
              <a:t>Example Natural Capital Financing Facility</a:t>
            </a:r>
            <a:endParaRPr lang="zh-CN" altLang="en-US" dirty="0" smtClean="0">
              <a:ea typeface="宋体" pitchFamily="2" charset="-122"/>
            </a:endParaRPr>
          </a:p>
          <a:p>
            <a:r>
              <a:rPr lang="zh-CN" altLang="en-US" sz="1900" dirty="0" smtClean="0">
                <a:ea typeface="宋体" pitchFamily="2" charset="-122"/>
              </a:rPr>
              <a:t>自然资本融资实例</a:t>
            </a:r>
            <a:endParaRPr lang="en-GB" altLang="zh-CN" sz="1900" dirty="0">
              <a:ea typeface="宋体" pitchFamily="2" charset="-122"/>
            </a:endParaRPr>
          </a:p>
        </p:txBody>
      </p:sp>
      <p:sp>
        <p:nvSpPr>
          <p:cNvPr id="9" name="Rectangle 86"/>
          <p:cNvSpPr>
            <a:spLocks noChangeArrowheads="1"/>
          </p:cNvSpPr>
          <p:nvPr/>
        </p:nvSpPr>
        <p:spPr bwMode="auto">
          <a:xfrm>
            <a:off x="1155700" y="58293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10" name="Rectangle 87"/>
          <p:cNvSpPr>
            <a:spLocks noChangeArrowheads="1"/>
          </p:cNvSpPr>
          <p:nvPr/>
        </p:nvSpPr>
        <p:spPr bwMode="auto">
          <a:xfrm>
            <a:off x="2218532" y="2240905"/>
            <a:ext cx="6369050" cy="152400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4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buFontTx/>
              <a:buNone/>
            </a:pPr>
            <a:endParaRPr lang="fr-CH" altLang="en-US" sz="2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1" name="Line 88"/>
          <p:cNvSpPr>
            <a:spLocks noChangeShapeType="1"/>
          </p:cNvSpPr>
          <p:nvPr/>
        </p:nvSpPr>
        <p:spPr bwMode="auto">
          <a:xfrm>
            <a:off x="4324350" y="2766368"/>
            <a:ext cx="0" cy="0"/>
          </a:xfrm>
          <a:prstGeom prst="line">
            <a:avLst/>
          </a:prstGeom>
          <a:noFill/>
          <a:ln w="22225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40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2" name="Text Box 89"/>
          <p:cNvSpPr txBox="1">
            <a:spLocks noChangeArrowheads="1"/>
          </p:cNvSpPr>
          <p:nvPr/>
        </p:nvSpPr>
        <p:spPr bwMode="auto">
          <a:xfrm>
            <a:off x="3635896" y="4737100"/>
            <a:ext cx="3195924" cy="14282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solidFill>
              <a:srgbClr val="000000"/>
            </a:solidFill>
            <a:miter lim="800000"/>
            <a:headEnd/>
            <a:tailEnd/>
          </a:ln>
          <a:effectLst>
            <a:softEdge rad="31750"/>
          </a:effectLst>
        </p:spPr>
        <p:txBody>
          <a:bodyPr/>
          <a:lstStyle>
            <a:lvl1pPr eaLnBrk="0" hangingPunct="0"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CA" altLang="en-US" sz="1400" b="1" dirty="0" smtClean="0">
                <a:solidFill>
                  <a:srgbClr val="000000"/>
                </a:solidFill>
                <a:ea typeface="ＭＳ Ｐゴシック" pitchFamily="34" charset="-128"/>
              </a:rPr>
              <a:t>DIRECT INVESTMENTS IN</a:t>
            </a:r>
          </a:p>
          <a:p>
            <a:pPr algn="ctr" eaLnBrk="1" hangingPunct="1">
              <a:spcAft>
                <a:spcPts val="600"/>
              </a:spcAft>
              <a:buFontTx/>
              <a:buNone/>
            </a:pPr>
            <a:r>
              <a:rPr lang="en-CA" altLang="en-US" sz="1400" b="1" dirty="0" smtClean="0">
                <a:solidFill>
                  <a:srgbClr val="000000"/>
                </a:solidFill>
                <a:ea typeface="ＭＳ Ｐゴシック" pitchFamily="34" charset="-128"/>
              </a:rPr>
              <a:t>PROJECTS</a:t>
            </a:r>
            <a:r>
              <a:rPr lang="zh-CN" altLang="en-US" sz="1400" b="1" dirty="0" smtClean="0">
                <a:solidFill>
                  <a:srgbClr val="000000"/>
                </a:solidFill>
                <a:ea typeface="ＭＳ Ｐゴシック" pitchFamily="34" charset="-128"/>
              </a:rPr>
              <a:t> 项目直接投资</a:t>
            </a:r>
            <a:endParaRPr lang="en-CA" altLang="en-US" sz="1400" b="1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CA" altLang="en-US" sz="1400" b="1" dirty="0" smtClean="0">
                <a:solidFill>
                  <a:srgbClr val="000000"/>
                </a:solidFill>
                <a:ea typeface="ＭＳ Ｐゴシック" pitchFamily="34" charset="-128"/>
              </a:rPr>
              <a:t>INTERMEDIATED INVESTMENTS</a:t>
            </a:r>
            <a:r>
              <a:rPr lang="en-CA" alt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:</a:t>
            </a:r>
            <a:endParaRPr lang="zh-CN" alt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zh-CN" alt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居间投资</a:t>
            </a:r>
            <a:endParaRPr lang="en-CA" alt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CA" alt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Private Equity Funds</a:t>
            </a:r>
            <a:r>
              <a:rPr lang="zh-CN" altLang="en-US" sz="14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zh-CN" alt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私营平等资金</a:t>
            </a:r>
            <a:endParaRPr lang="en-CA" alt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CA" alt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Credit Lines to Banks</a:t>
            </a:r>
            <a:r>
              <a:rPr lang="zh-CN" alt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银行信贷链</a:t>
            </a:r>
            <a:endParaRPr lang="en-CA" alt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endParaRPr lang="en-CA" altLang="en-US" sz="1600" b="1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endParaRPr lang="en-CA" alt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endParaRPr lang="en-GB" altLang="en-US" sz="18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3" name="Text Box 104"/>
          <p:cNvSpPr txBox="1">
            <a:spLocks noChangeArrowheads="1"/>
          </p:cNvSpPr>
          <p:nvPr/>
        </p:nvSpPr>
        <p:spPr bwMode="auto">
          <a:xfrm>
            <a:off x="2449066" y="2483793"/>
            <a:ext cx="3492500" cy="9271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CA" altLang="en-US" sz="800" u="sng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CA" altLang="en-US" sz="1200" u="sng" dirty="0" smtClean="0">
                <a:solidFill>
                  <a:srgbClr val="000000"/>
                </a:solidFill>
                <a:ea typeface="ＭＳ Ｐゴシック" pitchFamily="34" charset="-128"/>
              </a:rPr>
              <a:t>FINANCIAL INSTRUMENTS</a:t>
            </a:r>
            <a:r>
              <a:rPr lang="zh-CN" altLang="en-US" sz="1200" u="sng" dirty="0" smtClean="0">
                <a:solidFill>
                  <a:srgbClr val="000000"/>
                </a:solidFill>
                <a:ea typeface="ＭＳ Ｐゴシック" pitchFamily="34" charset="-128"/>
              </a:rPr>
              <a:t>财政工具</a:t>
            </a:r>
            <a:endParaRPr lang="en-CA" altLang="en-US" sz="1200" u="sng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r" eaLnBrk="1" hangingPunct="1">
              <a:buFontTx/>
              <a:buNone/>
            </a:pPr>
            <a:endParaRPr lang="en-CA" altLang="en-US" sz="12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CA" altLang="en-US" sz="1200" b="1" dirty="0" smtClean="0">
                <a:solidFill>
                  <a:srgbClr val="000000"/>
                </a:solidFill>
                <a:ea typeface="ＭＳ Ｐゴシック" pitchFamily="34" charset="-128"/>
              </a:rPr>
              <a:t>EUR 100-125m</a:t>
            </a:r>
            <a:r>
              <a:rPr lang="en-CA" altLang="en-US" sz="120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CA" altLang="en-US" sz="1200" dirty="0" smtClean="0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  EUR 50m First Loss for EIB</a:t>
            </a:r>
            <a:endParaRPr lang="zh-CN" altLang="en-US" sz="1200" dirty="0" smtClean="0">
              <a:solidFill>
                <a:srgbClr val="000000"/>
              </a:solidFill>
              <a:ea typeface="ＭＳ Ｐゴシック" pitchFamily="34" charset="-128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altLang="zh-CN" sz="1200" dirty="0" smtClean="0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1-1.25</a:t>
            </a:r>
            <a:r>
              <a:rPr lang="zh-CN" altLang="en-US" sz="1200" dirty="0" smtClean="0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亿欧元</a:t>
            </a:r>
            <a:r>
              <a:rPr lang="en-CA" altLang="en-US" sz="1200" dirty="0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</a:t>
            </a:r>
            <a:r>
              <a:rPr lang="zh-CN" altLang="en-US" sz="1200" dirty="0" smtClean="0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 欧洲投资银行</a:t>
            </a:r>
            <a:r>
              <a:rPr lang="en-US" altLang="zh-CN" sz="1200" dirty="0" smtClean="0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5000</a:t>
            </a:r>
            <a:r>
              <a:rPr lang="zh-CN" altLang="en-US" sz="1200" dirty="0" smtClean="0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万欧元先期</a:t>
            </a:r>
            <a:endParaRPr lang="en-GB" altLang="en-US" sz="18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" name="Text Box 105"/>
          <p:cNvSpPr txBox="1">
            <a:spLocks noChangeArrowheads="1"/>
          </p:cNvSpPr>
          <p:nvPr/>
        </p:nvSpPr>
        <p:spPr bwMode="auto">
          <a:xfrm>
            <a:off x="6116638" y="2465686"/>
            <a:ext cx="2286000" cy="9112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CA" altLang="en-US" sz="800" u="sng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CA" altLang="en-US" sz="1200" u="sng" dirty="0" smtClean="0">
                <a:solidFill>
                  <a:srgbClr val="000000"/>
                </a:solidFill>
                <a:ea typeface="ＭＳ Ｐゴシック" pitchFamily="34" charset="-128"/>
              </a:rPr>
              <a:t>TECHNICAL ASSISTANCE</a:t>
            </a:r>
            <a:endParaRPr lang="zh-CN" altLang="en-US" sz="1200" u="sng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zh-CN" altLang="en-US" sz="1200" u="sng" dirty="0" smtClean="0">
                <a:solidFill>
                  <a:srgbClr val="000000"/>
                </a:solidFill>
                <a:ea typeface="ＭＳ Ｐゴシック" pitchFamily="34" charset="-128"/>
              </a:rPr>
              <a:t>技术援助</a:t>
            </a:r>
            <a:endParaRPr lang="en-CA" altLang="en-US" sz="1200" u="sng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endParaRPr lang="en-CA" altLang="en-US" sz="12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CA" altLang="en-US" sz="1200" b="1" dirty="0" smtClean="0">
                <a:solidFill>
                  <a:srgbClr val="000000"/>
                </a:solidFill>
                <a:ea typeface="ＭＳ Ｐゴシック" pitchFamily="34" charset="-128"/>
              </a:rPr>
              <a:t>EUR 10m</a:t>
            </a:r>
            <a:r>
              <a:rPr lang="en-US" altLang="zh-CN" sz="1200" b="1" dirty="0" smtClean="0">
                <a:solidFill>
                  <a:srgbClr val="000000"/>
                </a:solidFill>
                <a:ea typeface="ＭＳ Ｐゴシック" pitchFamily="34" charset="-128"/>
              </a:rPr>
              <a:t>1000</a:t>
            </a:r>
            <a:r>
              <a:rPr lang="zh-CN" altLang="en-US" sz="1200" b="1" dirty="0" smtClean="0">
                <a:solidFill>
                  <a:srgbClr val="000000"/>
                </a:solidFill>
                <a:ea typeface="ＭＳ Ｐゴシック" pitchFamily="34" charset="-128"/>
              </a:rPr>
              <a:t>万欧元</a:t>
            </a:r>
            <a:endParaRPr lang="en-GB" altLang="en-US" sz="1200" b="1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" name="Text Box 106"/>
          <p:cNvSpPr txBox="1">
            <a:spLocks noChangeArrowheads="1"/>
          </p:cNvSpPr>
          <p:nvPr/>
        </p:nvSpPr>
        <p:spPr bwMode="auto">
          <a:xfrm>
            <a:off x="2254250" y="1909118"/>
            <a:ext cx="5773738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CA" alt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               </a:t>
            </a:r>
            <a:r>
              <a:rPr lang="en-CA" altLang="en-US" sz="1800" b="1" dirty="0" smtClean="0">
                <a:solidFill>
                  <a:srgbClr val="BBDDCD">
                    <a:lumMod val="50000"/>
                  </a:srgbClr>
                </a:solidFill>
                <a:ea typeface="ＭＳ Ｐゴシック" pitchFamily="34" charset="-128"/>
              </a:rPr>
              <a:t>NATURAL CAPITAL FINANCING FACILITY</a:t>
            </a:r>
            <a:r>
              <a:rPr lang="zh-CN" altLang="en-US" sz="1800" b="1" dirty="0" smtClean="0">
                <a:solidFill>
                  <a:srgbClr val="BBDDCD">
                    <a:lumMod val="50000"/>
                  </a:srgbClr>
                </a:solidFill>
                <a:ea typeface="ＭＳ Ｐゴシック" pitchFamily="34" charset="-128"/>
              </a:rPr>
              <a:t>自然资本融资机制</a:t>
            </a:r>
            <a:endParaRPr lang="en-GB" altLang="en-US" sz="1800" b="1" dirty="0" smtClean="0">
              <a:solidFill>
                <a:srgbClr val="BBDDCD">
                  <a:lumMod val="50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16" name="Text Box 116"/>
          <p:cNvSpPr txBox="1">
            <a:spLocks noChangeArrowheads="1"/>
          </p:cNvSpPr>
          <p:nvPr/>
        </p:nvSpPr>
        <p:spPr bwMode="auto">
          <a:xfrm>
            <a:off x="5141119" y="1255068"/>
            <a:ext cx="2959273" cy="6318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CA" altLang="en-US" sz="1600" b="1" dirty="0" smtClean="0">
                <a:solidFill>
                  <a:srgbClr val="3B9808"/>
                </a:solidFill>
                <a:ea typeface="ＭＳ Ｐゴシック" pitchFamily="34" charset="-128"/>
              </a:rPr>
              <a:t>LIFE</a:t>
            </a:r>
            <a:r>
              <a:rPr lang="zh-CN" altLang="en-US" sz="1600" b="1" dirty="0" smtClean="0">
                <a:solidFill>
                  <a:srgbClr val="3B9808"/>
                </a:solidFill>
                <a:ea typeface="ＭＳ Ｐゴシック" pitchFamily="34" charset="-128"/>
              </a:rPr>
              <a:t> 项目</a:t>
            </a:r>
            <a:endParaRPr lang="en-CA" altLang="en-US" sz="1600" b="1" dirty="0" smtClean="0">
              <a:solidFill>
                <a:srgbClr val="3B9808"/>
              </a:solidFill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CA" altLang="en-US" sz="1400" b="1" dirty="0" smtClean="0">
                <a:solidFill>
                  <a:srgbClr val="3B9808"/>
                </a:solidFill>
                <a:ea typeface="ＭＳ Ｐゴシック" pitchFamily="34" charset="-128"/>
              </a:rPr>
              <a:t>Environment / Climate</a:t>
            </a:r>
            <a:endParaRPr lang="zh-CN" altLang="en-US" sz="1400" b="1" dirty="0" smtClean="0">
              <a:solidFill>
                <a:srgbClr val="3B9808"/>
              </a:solidFill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zh-CN" altLang="en-US" sz="1400" b="1" dirty="0" smtClean="0">
                <a:solidFill>
                  <a:srgbClr val="3B9808"/>
                </a:solidFill>
                <a:ea typeface="ＭＳ Ｐゴシック" pitchFamily="34" charset="-128"/>
              </a:rPr>
              <a:t>环境</a:t>
            </a:r>
            <a:r>
              <a:rPr lang="en-US" altLang="zh-CN" sz="1400" b="1" dirty="0" smtClean="0">
                <a:solidFill>
                  <a:srgbClr val="3B9808"/>
                </a:solidFill>
                <a:ea typeface="ＭＳ Ｐゴシック" pitchFamily="34" charset="-128"/>
              </a:rPr>
              <a:t>/</a:t>
            </a:r>
            <a:r>
              <a:rPr lang="zh-CN" altLang="en-US" sz="1400" b="1" dirty="0" smtClean="0">
                <a:solidFill>
                  <a:srgbClr val="3B9808"/>
                </a:solidFill>
                <a:ea typeface="ＭＳ Ｐゴシック" pitchFamily="34" charset="-128"/>
              </a:rPr>
              <a:t>气候</a:t>
            </a:r>
            <a:endParaRPr lang="en-GB" altLang="en-US" sz="1400" b="1" dirty="0" smtClean="0">
              <a:solidFill>
                <a:srgbClr val="3B9808"/>
              </a:solidFill>
              <a:ea typeface="ＭＳ Ｐゴシック" pitchFamily="34" charset="-128"/>
            </a:endParaRPr>
          </a:p>
        </p:txBody>
      </p:sp>
      <p:sp>
        <p:nvSpPr>
          <p:cNvPr id="17" name="Line 119"/>
          <p:cNvSpPr>
            <a:spLocks noChangeShapeType="1"/>
          </p:cNvSpPr>
          <p:nvPr/>
        </p:nvSpPr>
        <p:spPr bwMode="auto">
          <a:xfrm>
            <a:off x="7956376" y="1886892"/>
            <a:ext cx="0" cy="354013"/>
          </a:xfrm>
          <a:prstGeom prst="line">
            <a:avLst/>
          </a:prstGeom>
          <a:noFill/>
          <a:ln w="158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40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cxnSp>
        <p:nvCxnSpPr>
          <p:cNvPr id="18" name="Connecteur droit avec flèche 3"/>
          <p:cNvCxnSpPr>
            <a:cxnSpLocks noChangeShapeType="1"/>
          </p:cNvCxnSpPr>
          <p:nvPr/>
        </p:nvCxnSpPr>
        <p:spPr bwMode="auto">
          <a:xfrm>
            <a:off x="3455988" y="3751183"/>
            <a:ext cx="606425" cy="967432"/>
          </a:xfrm>
          <a:prstGeom prst="straightConnector1">
            <a:avLst/>
          </a:prstGeom>
          <a:noFill/>
          <a:ln w="15875" algn="ctr">
            <a:solidFill>
              <a:schemeClr val="accent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avec flèche 18"/>
          <p:cNvCxnSpPr>
            <a:cxnSpLocks noChangeShapeType="1"/>
          </p:cNvCxnSpPr>
          <p:nvPr/>
        </p:nvCxnSpPr>
        <p:spPr bwMode="auto">
          <a:xfrm flipH="1">
            <a:off x="6156178" y="3764905"/>
            <a:ext cx="720078" cy="972195"/>
          </a:xfrm>
          <a:prstGeom prst="straightConnector1">
            <a:avLst/>
          </a:prstGeom>
          <a:noFill/>
          <a:ln w="15875" algn="ctr">
            <a:solidFill>
              <a:schemeClr val="accent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Ellipse 19"/>
          <p:cNvSpPr>
            <a:spLocks noChangeArrowheads="1"/>
          </p:cNvSpPr>
          <p:nvPr/>
        </p:nvSpPr>
        <p:spPr bwMode="auto">
          <a:xfrm>
            <a:off x="6116638" y="3856623"/>
            <a:ext cx="904875" cy="409575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fr-CH" altLang="en-US" sz="1000" kern="0" dirty="0" smtClean="0">
                <a:solidFill>
                  <a:srgbClr val="000000"/>
                </a:solidFill>
                <a:ea typeface="ＭＳ Ｐゴシック" pitchFamily="34" charset="-128"/>
              </a:rPr>
              <a:t>Project level</a:t>
            </a:r>
            <a:endParaRPr lang="zh-CN" altLang="en-US" sz="10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>
              <a:buFontTx/>
              <a:buNone/>
              <a:defRPr/>
            </a:pPr>
            <a:r>
              <a:rPr lang="zh-CN" altLang="en-US" sz="800" kern="0" dirty="0" smtClean="0">
                <a:solidFill>
                  <a:srgbClr val="000000"/>
                </a:solidFill>
                <a:ea typeface="ＭＳ Ｐゴシック" pitchFamily="34" charset="-128"/>
              </a:rPr>
              <a:t>项目层面</a:t>
            </a:r>
            <a:endParaRPr lang="fr-CH" altLang="en-US" sz="800" kern="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02388" y="2235622"/>
            <a:ext cx="1727200" cy="1524000"/>
          </a:xfrm>
          <a:prstGeom prst="rect">
            <a:avLst/>
          </a:prstGeom>
          <a:solidFill>
            <a:srgbClr val="EBED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Aft>
                <a:spcPts val="1200"/>
              </a:spcAft>
              <a:buFontTx/>
              <a:buNone/>
              <a:defRPr/>
            </a:pPr>
            <a:r>
              <a:rPr lang="fr-CH" altLang="en-US" sz="1800" b="1" kern="0" dirty="0" smtClean="0">
                <a:solidFill>
                  <a:srgbClr val="7F7F7F"/>
                </a:solidFill>
                <a:ea typeface="ＭＳ Ｐゴシック" pitchFamily="34" charset="-128"/>
              </a:rPr>
              <a:t>Co-investors</a:t>
            </a:r>
            <a:r>
              <a:rPr lang="zh-CN" altLang="en-US" sz="1800" b="1" kern="0" dirty="0" smtClean="0">
                <a:solidFill>
                  <a:srgbClr val="7F7F7F"/>
                </a:solidFill>
                <a:ea typeface="ＭＳ Ｐゴシック" pitchFamily="34" charset="-128"/>
              </a:rPr>
              <a:t>联合投资人</a:t>
            </a:r>
            <a:endParaRPr lang="fr-CH" altLang="en-US" sz="1800" b="1" kern="0" dirty="0" smtClean="0">
              <a:solidFill>
                <a:srgbClr val="7F7F7F"/>
              </a:solidFill>
              <a:ea typeface="ＭＳ Ｐゴシック" pitchFamily="34" charset="-128"/>
            </a:endParaRPr>
          </a:p>
          <a:p>
            <a:pPr algn="ctr">
              <a:buFontTx/>
              <a:buNone/>
              <a:defRPr/>
            </a:pPr>
            <a:r>
              <a:rPr lang="fr-CH" altLang="en-US" sz="1400" b="1" kern="0" dirty="0" smtClean="0">
                <a:solidFill>
                  <a:srgbClr val="7F7F7F"/>
                </a:solidFill>
                <a:ea typeface="ＭＳ Ｐゴシック" pitchFamily="34" charset="-128"/>
              </a:rPr>
              <a:t>private and/or public</a:t>
            </a:r>
            <a:endParaRPr lang="zh-CN" altLang="en-US" sz="1400" b="1" kern="0" dirty="0" smtClean="0">
              <a:solidFill>
                <a:srgbClr val="7F7F7F"/>
              </a:solidFill>
              <a:ea typeface="ＭＳ Ｐゴシック" pitchFamily="34" charset="-128"/>
            </a:endParaRPr>
          </a:p>
          <a:p>
            <a:pPr algn="ctr">
              <a:buFontTx/>
              <a:buNone/>
              <a:defRPr/>
            </a:pPr>
            <a:r>
              <a:rPr lang="zh-CN" altLang="en-US" sz="1400" b="1" kern="0" dirty="0" smtClean="0">
                <a:solidFill>
                  <a:srgbClr val="7F7F7F"/>
                </a:solidFill>
                <a:ea typeface="ＭＳ Ｐゴシック" pitchFamily="34" charset="-128"/>
              </a:rPr>
              <a:t>私营和</a:t>
            </a:r>
            <a:r>
              <a:rPr lang="en-US" altLang="zh-CN" sz="1400" b="1" kern="0" dirty="0" smtClean="0">
                <a:solidFill>
                  <a:srgbClr val="7F7F7F"/>
                </a:solidFill>
                <a:ea typeface="ＭＳ Ｐゴシック" pitchFamily="34" charset="-128"/>
              </a:rPr>
              <a:t>/</a:t>
            </a:r>
            <a:r>
              <a:rPr lang="zh-CN" altLang="en-US" sz="1400" b="1" kern="0" dirty="0" smtClean="0">
                <a:solidFill>
                  <a:srgbClr val="7F7F7F"/>
                </a:solidFill>
                <a:ea typeface="ＭＳ Ｐゴシック" pitchFamily="34" charset="-128"/>
              </a:rPr>
              <a:t>或公共</a:t>
            </a:r>
            <a:endParaRPr lang="fr-CH" altLang="en-US" sz="1400" b="1" kern="0" dirty="0" smtClean="0">
              <a:solidFill>
                <a:srgbClr val="7F7F7F"/>
              </a:solidFill>
              <a:ea typeface="ＭＳ Ｐゴシック" pitchFamily="34" charset="-128"/>
            </a:endParaRPr>
          </a:p>
        </p:txBody>
      </p:sp>
      <p:cxnSp>
        <p:nvCxnSpPr>
          <p:cNvPr id="22" name="Connecteur droit avec flèche 22"/>
          <p:cNvCxnSpPr>
            <a:cxnSpLocks noChangeShapeType="1"/>
            <a:stCxn id="21" idx="2"/>
            <a:endCxn id="12" idx="1"/>
          </p:cNvCxnSpPr>
          <p:nvPr/>
        </p:nvCxnSpPr>
        <p:spPr bwMode="auto">
          <a:xfrm>
            <a:off x="1165988" y="3759622"/>
            <a:ext cx="2469908" cy="1691580"/>
          </a:xfrm>
          <a:prstGeom prst="straightConnector1">
            <a:avLst/>
          </a:prstGeom>
          <a:noFill/>
          <a:ln w="15875" algn="ctr">
            <a:solidFill>
              <a:srgbClr val="A5AD8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Ellipse 25"/>
          <p:cNvSpPr>
            <a:spLocks noChangeArrowheads="1"/>
          </p:cNvSpPr>
          <p:nvPr/>
        </p:nvSpPr>
        <p:spPr bwMode="auto">
          <a:xfrm>
            <a:off x="3185318" y="3802387"/>
            <a:ext cx="1236092" cy="463811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fr-CH" altLang="en-US" sz="1000" kern="0" dirty="0" smtClean="0">
                <a:solidFill>
                  <a:srgbClr val="000000"/>
                </a:solidFill>
                <a:ea typeface="ＭＳ Ｐゴシック" pitchFamily="34" charset="-128"/>
              </a:rPr>
              <a:t>Investments</a:t>
            </a:r>
            <a:r>
              <a:rPr lang="zh-CN" altLang="en-US" sz="1000" kern="0" dirty="0" smtClean="0">
                <a:solidFill>
                  <a:srgbClr val="000000"/>
                </a:solidFill>
                <a:ea typeface="ＭＳ Ｐゴシック" pitchFamily="34" charset="-128"/>
              </a:rPr>
              <a:t>投资</a:t>
            </a:r>
            <a:endParaRPr lang="fr-CH" altLang="en-US" sz="1000" kern="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24" name="Straight Arrow Connector 13"/>
          <p:cNvCxnSpPr>
            <a:cxnSpLocks noChangeShapeType="1"/>
          </p:cNvCxnSpPr>
          <p:nvPr/>
        </p:nvCxnSpPr>
        <p:spPr bwMode="auto">
          <a:xfrm>
            <a:off x="6964363" y="1737668"/>
            <a:ext cx="0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Line 119"/>
          <p:cNvSpPr>
            <a:spLocks noChangeShapeType="1"/>
          </p:cNvSpPr>
          <p:nvPr/>
        </p:nvSpPr>
        <p:spPr bwMode="auto">
          <a:xfrm>
            <a:off x="2916238" y="1909118"/>
            <a:ext cx="0" cy="331787"/>
          </a:xfrm>
          <a:prstGeom prst="line">
            <a:avLst/>
          </a:prstGeom>
          <a:noFill/>
          <a:ln w="158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40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26" name="Line 119"/>
          <p:cNvSpPr>
            <a:spLocks noChangeShapeType="1"/>
          </p:cNvSpPr>
          <p:nvPr/>
        </p:nvSpPr>
        <p:spPr bwMode="auto">
          <a:xfrm>
            <a:off x="5435600" y="1909118"/>
            <a:ext cx="0" cy="331788"/>
          </a:xfrm>
          <a:prstGeom prst="line">
            <a:avLst/>
          </a:prstGeom>
          <a:noFill/>
          <a:ln w="158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40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729" y="1270637"/>
            <a:ext cx="790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12"/>
          <p:cNvSpPr txBox="1">
            <a:spLocks noChangeArrowheads="1"/>
          </p:cNvSpPr>
          <p:nvPr/>
        </p:nvSpPr>
        <p:spPr bwMode="auto">
          <a:xfrm>
            <a:off x="2182812" y="1251289"/>
            <a:ext cx="2238597" cy="631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CA" altLang="en-US" sz="1800" b="1" dirty="0" smtClean="0">
                <a:solidFill>
                  <a:srgbClr val="0070C0"/>
                </a:solidFill>
                <a:ea typeface="ＭＳ Ｐゴシック" pitchFamily="34" charset="-128"/>
              </a:rPr>
              <a:t>  EIB</a:t>
            </a:r>
            <a:endParaRPr lang="zh-CN" altLang="en-US" sz="1800" b="1" dirty="0" smtClean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zh-CN" altLang="en-US" sz="1000" b="1" dirty="0" smtClean="0">
                <a:solidFill>
                  <a:srgbClr val="0070C0"/>
                </a:solidFill>
                <a:ea typeface="ＭＳ Ｐゴシック" pitchFamily="34" charset="-128"/>
              </a:rPr>
              <a:t>欧洲投资银行</a:t>
            </a:r>
            <a:endParaRPr lang="en-GB" altLang="en-US" sz="1000" b="1" dirty="0" smtClean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35" y="1286213"/>
            <a:ext cx="14001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7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23528" y="257540"/>
            <a:ext cx="6336704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dirty="0" smtClean="0">
                <a:ea typeface="宋体" pitchFamily="2" charset="-122"/>
              </a:rPr>
              <a:t>Financing for climate and SDGs</a:t>
            </a:r>
            <a:r>
              <a:rPr lang="zh-CN" altLang="en-US" dirty="0" smtClean="0">
                <a:ea typeface="宋体" pitchFamily="2" charset="-122"/>
              </a:rPr>
              <a:t> </a:t>
            </a:r>
            <a:endParaRPr lang="en-US" altLang="zh-CN" dirty="0" smtClean="0">
              <a:ea typeface="宋体" pitchFamily="2" charset="-122"/>
            </a:endParaRPr>
          </a:p>
          <a:p>
            <a:r>
              <a:rPr lang="zh-CN" altLang="en-US" sz="2000" dirty="0" smtClean="0">
                <a:ea typeface="宋体" pitchFamily="2" charset="-122"/>
              </a:rPr>
              <a:t>气候和可持续发展目标注资</a:t>
            </a:r>
            <a:endParaRPr lang="en-US" altLang="zh-CN" sz="2000" dirty="0">
              <a:ea typeface="宋体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black">
          <a:xfrm>
            <a:off x="323528" y="1340768"/>
            <a:ext cx="5832647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285750">
              <a:lnSpc>
                <a:spcPct val="90000"/>
              </a:lnSpc>
              <a:buClr>
                <a:srgbClr val="3984C9"/>
              </a:buClr>
              <a:buFont typeface="Wingdings" pitchFamily="2" charset="2"/>
              <a:buChar char="§"/>
              <a:defRPr/>
            </a:pPr>
            <a:r>
              <a:rPr lang="en-GB" altLang="zh-CN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Climate Finance – one of the big challenges to ensure the low-carbon transition</a:t>
            </a:r>
            <a:r>
              <a:rPr lang="zh-CN" altLang="en-US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endParaRPr lang="en-US" altLang="zh-CN" sz="25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marL="5715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5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 </a:t>
            </a:r>
            <a:r>
              <a:rPr lang="zh-CN" altLang="en-US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气候资金 </a:t>
            </a:r>
            <a:r>
              <a:rPr lang="en-US" altLang="zh-CN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–</a:t>
            </a:r>
            <a:r>
              <a:rPr lang="zh-CN" altLang="en-US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低碳转型面临的最严峻</a:t>
            </a:r>
            <a:endParaRPr lang="en-US" altLang="zh-CN" sz="25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marL="5715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500" b="0" kern="0" dirty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500" b="0" kern="0" dirty="0" smtClean="0">
                <a:solidFill>
                  <a:srgbClr val="2E6272"/>
                </a:solidFill>
                <a:latin typeface="Arial" pitchFamily="34" charset="0"/>
                <a:ea typeface="宋体" pitchFamily="2" charset="-122"/>
              </a:rPr>
              <a:t>  挑战之一</a:t>
            </a:r>
            <a:endParaRPr lang="en-GB" altLang="zh-CN" sz="2500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  <a:p>
            <a:pPr indent="-285750">
              <a:lnSpc>
                <a:spcPct val="90000"/>
              </a:lnSpc>
              <a:buClr>
                <a:srgbClr val="3984C9"/>
              </a:buClr>
              <a:buFont typeface="Wingdings" pitchFamily="2" charset="2"/>
              <a:buChar char="§"/>
              <a:defRPr/>
            </a:pPr>
            <a:r>
              <a:rPr lang="en-GB" altLang="zh-CN" sz="2500" b="0" kern="0" dirty="0" smtClean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20</a:t>
            </a:r>
            <a:r>
              <a:rPr lang="en-GB" altLang="zh-CN" sz="2500" b="0" kern="0" dirty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% of the EU budget until 2020 </a:t>
            </a:r>
            <a:r>
              <a:rPr lang="en-GB" altLang="zh-CN" sz="2500" b="0" kern="0" dirty="0" smtClean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for climate (internally and externally)</a:t>
            </a:r>
            <a:r>
              <a:rPr lang="zh-CN" altLang="en-US" sz="2500" b="0" kern="0" dirty="0" smtClean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endParaRPr lang="en-US" altLang="zh-CN" sz="2500" b="0" kern="0" dirty="0" smtClean="0">
              <a:solidFill>
                <a:srgbClr val="2E6272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pPr marL="5715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500" b="0" kern="0" dirty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zh-CN" altLang="en-US" sz="2500" b="0" kern="0" dirty="0" smtClean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 欧盟至</a:t>
            </a:r>
            <a:r>
              <a:rPr lang="en-US" altLang="zh-CN" sz="2500" b="0" kern="0" dirty="0" smtClean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2020</a:t>
            </a:r>
            <a:r>
              <a:rPr lang="zh-CN" altLang="en-US" sz="2500" b="0" kern="0" dirty="0" smtClean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年全部预算（对内和对 </a:t>
            </a:r>
            <a:endParaRPr lang="en-US" altLang="zh-CN" sz="2500" b="0" kern="0" dirty="0" smtClean="0">
              <a:solidFill>
                <a:srgbClr val="2E6272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pPr marL="5715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500" b="0" kern="0" dirty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zh-CN" altLang="en-US" sz="2500" b="0" kern="0" dirty="0" smtClean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 外总和）的</a:t>
            </a:r>
            <a:r>
              <a:rPr lang="en-US" altLang="zh-CN" sz="2500" b="0" kern="0" dirty="0" smtClean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20%</a:t>
            </a:r>
            <a:r>
              <a:rPr lang="zh-CN" altLang="en-US" sz="2500" b="0" kern="0" dirty="0" smtClean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将用于气候领域</a:t>
            </a:r>
            <a:endParaRPr lang="en-GB" altLang="zh-CN" sz="2500" b="0" kern="0" dirty="0" smtClean="0">
              <a:solidFill>
                <a:srgbClr val="2E6272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pPr indent="-285750">
              <a:lnSpc>
                <a:spcPct val="90000"/>
              </a:lnSpc>
              <a:buClr>
                <a:srgbClr val="3984C9"/>
              </a:buClr>
              <a:buFont typeface="Wingdings" pitchFamily="2" charset="2"/>
              <a:buChar char="§"/>
              <a:defRPr/>
            </a:pPr>
            <a:r>
              <a:rPr lang="en-GB" altLang="zh-CN" sz="2500" b="0" kern="0" dirty="0" smtClean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European </a:t>
            </a:r>
            <a:r>
              <a:rPr lang="en-GB" altLang="zh-CN" sz="2500" b="0" kern="0" dirty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Investment Bank has a 25% climate finance </a:t>
            </a:r>
            <a:r>
              <a:rPr lang="en-GB" altLang="zh-CN" sz="2500" b="0" kern="0" dirty="0" smtClean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target</a:t>
            </a:r>
          </a:p>
          <a:p>
            <a:pPr marL="57150" indent="0">
              <a:lnSpc>
                <a:spcPct val="90000"/>
              </a:lnSpc>
              <a:buClr>
                <a:srgbClr val="3984C9"/>
              </a:buClr>
              <a:buNone/>
              <a:defRPr/>
            </a:pPr>
            <a:r>
              <a:rPr lang="zh-CN" altLang="en-US" sz="2500" b="0" kern="0" dirty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zh-CN" altLang="en-US" sz="2500" b="0" kern="0" dirty="0" smtClean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 欧洲投资银行设立</a:t>
            </a:r>
            <a:r>
              <a:rPr lang="en-US" altLang="zh-CN" sz="2500" b="0" kern="0" dirty="0" smtClean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25%</a:t>
            </a:r>
            <a:r>
              <a:rPr lang="zh-CN" altLang="en-US" sz="2500" b="0" kern="0" dirty="0" smtClean="0">
                <a:solidFill>
                  <a:srgbClr val="2E6272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气候投资目标</a:t>
            </a:r>
            <a:endParaRPr lang="en-GB" altLang="zh-CN" sz="2500" b="0" kern="0" dirty="0" smtClean="0">
              <a:solidFill>
                <a:srgbClr val="2E6272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Clr>
                <a:srgbClr val="3984C9"/>
              </a:buClr>
              <a:defRPr/>
            </a:pPr>
            <a:endParaRPr lang="en-GB" altLang="zh-CN" b="0" kern="0" dirty="0" smtClean="0">
              <a:solidFill>
                <a:srgbClr val="2E6272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84784"/>
            <a:ext cx="2762250" cy="154875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2" t="4441" r="23472" b="4395"/>
          <a:stretch/>
        </p:blipFill>
        <p:spPr bwMode="auto">
          <a:xfrm>
            <a:off x="6300192" y="3284984"/>
            <a:ext cx="2405849" cy="25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4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734</Words>
  <Application>Microsoft Office PowerPoint</Application>
  <PresentationFormat>全屏显示(4:3)</PresentationFormat>
  <Paragraphs>113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ＭＳ Ｐゴシック</vt:lpstr>
      <vt:lpstr>宋体</vt:lpstr>
      <vt:lpstr>Arial</vt:lpstr>
      <vt:lpstr>Calibri</vt:lpstr>
      <vt:lpstr>Times New Roman</vt:lpstr>
      <vt:lpstr>Verdana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李孔争</cp:lastModifiedBy>
  <cp:revision>52</cp:revision>
  <dcterms:created xsi:type="dcterms:W3CDTF">2013-05-08T06:12:06Z</dcterms:created>
  <dcterms:modified xsi:type="dcterms:W3CDTF">2015-11-10T07:44:27Z</dcterms:modified>
</cp:coreProperties>
</file>