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267" r:id="rId4"/>
    <p:sldId id="270" r:id="rId5"/>
    <p:sldId id="268" r:id="rId6"/>
    <p:sldId id="269" r:id="rId7"/>
    <p:sldId id="258" r:id="rId8"/>
  </p:sldIdLst>
  <p:sldSz cx="9144000" cy="6858000" type="screen4x3"/>
  <p:notesSz cx="6805613" cy="9939338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67215" autoAdjust="0"/>
  </p:normalViewPr>
  <p:slideViewPr>
    <p:cSldViewPr>
      <p:cViewPr varScale="1">
        <p:scale>
          <a:sx n="51" d="100"/>
          <a:sy n="51" d="100"/>
        </p:scale>
        <p:origin x="195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F8206C-6F20-4193-99DA-3CF6DDE3C6C1}" type="datetimeFigureOut">
              <a:rPr lang="zh-CN" altLang="en-US" smtClean="0"/>
              <a:t>2015/11/10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1987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0562" y="4783307"/>
            <a:ext cx="544449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54939" y="9440647"/>
            <a:ext cx="2949099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4C0385-FCB7-4C8F-BD11-8AE94FB1CA8D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048647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0"/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尊敬的陈雨露副行长、施泰纳先生，各位委员、嘉宾、专家和代表，大家早上好：</a:t>
            </a:r>
          </a:p>
          <a:p>
            <a:pPr hangingPunct="0"/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hangingPunct="0"/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不久前闭幕的中共十八届五中全会通过了《关于制定国民经济和社会发展第十三个五年规划的建议》，提出了“创新、协调、绿色、开放、共享”五大发展理念，要求创新发展，着力提高发展质量和效益；强调绿色发展，着力改善生态环境。</a:t>
            </a:r>
          </a:p>
          <a:p>
            <a:pPr hangingPunct="0"/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hangingPunct="0"/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当前，绿色金融对于促进绿色发展的重要作用已得到普遍认同，中国绿色金融体系的顶层设计和机制创新工作正在积极开展。发展绿色金融，设立绿色发展基金，也已列入《“十三五”规划建议》。可以预见，未来几年将是中国绿色金融发展的关键时期，绿色金融的政策法规、组织构架、技术支撑等体系将逐步建立，绿色金融对绿色发展和环境保护的促进作用将得到充分发挥。</a:t>
            </a:r>
            <a:endParaRPr lang="zh-CN" altLang="zh-CN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C0385-FCB7-4C8F-BD11-8AE94FB1CA8D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9459761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下面我从环保部门的视角，就中国绿色金融的发展形势、主要问题和</a:t>
            </a:r>
            <a:r>
              <a:rPr lang="zh-CN" alt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一些预期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，谈几点看法。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C0385-FCB7-4C8F-BD11-8AE94FB1CA8D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988278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0"/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首先，谈一下我对中国绿色金融当前发展形势的一些判断。总体上，中国绿色金融起步于上世纪九十年代，但近一两年里发展态势迅猛，主要表现在如下几个方面：</a:t>
            </a:r>
          </a:p>
          <a:p>
            <a:pPr hangingPunct="0"/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hangingPunct="0"/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是绿色融资需求巨大，绿色金融的地位和作用凸显。我国当前资源约束趋紧，环境形势严峻，生态环境恶化的趋势尚未得到根本扭转。随着史上最严《环保法》的施行，大气、水、土壤等污染防治行动计划相继出台，“向污染宣战”的战役已经打响，国家环境治理的力度不断加大，随之带来的绿色融资需求巨大。据测算，三大污染防治计划投资需求高达十数万亿元，年均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到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万亿。国合会“绿色金融改革与促进绿色转型课题”研究指出，中国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2015-2030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年绿色融资需求按最低方案测算将达</a:t>
            </a:r>
            <a:r>
              <a:rPr lang="en-US" altLang="zh-CN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26</a:t>
            </a:r>
            <a:r>
              <a:rPr lang="zh-CN" altLang="zh-CN" sz="1200" kern="120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万亿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，按高方案测算将达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90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万亿以上。面对如此之巨的绿色融资需求，政府有限的财政投入显得杯水车薪。吸引社会资本，发展绿色金融，已成为社会各界的普遍共识。特别是金融机构对开展绿色金融业务普遍热情高涨。</a:t>
            </a:r>
          </a:p>
          <a:p>
            <a:pPr hangingPunct="0"/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hangingPunct="0"/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二是绿色金融顶层设计不断加强，绿色金融促进机构相继成立。在顶层设计方面，国务院发展研究中心开展了“绿化中国金融体系研究”，中国人民银行牵头提出了“构建我国绿色金融体系建议”，国合会启动了“绿色金融改革与促进绿色转型”课题研究，环保部对外合作中心承担了“环保投融资优先政策识别”研究工作等。</a:t>
            </a:r>
          </a:p>
          <a:p>
            <a:pPr hangingPunct="0"/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hangingPunct="0"/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在组织管理方面，环保部将“发展环保市场、创新环保投融资”列入十大重点改革任务；央行牵头成立了绿色金融工作小组，成立中国金融学会绿色金融委员会；银监会依托中国银行业协会成立了绿色信贷专业委员会；中国环境科学学会设立了绿色金融分会；环保部对外合作中心设立了环境金融中心，中国人民大学成立了生态金融研究中心。</a:t>
            </a:r>
          </a:p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三是绿色金融机制创新及试点示范工作稳步推进。在机制创新方面，财政部与发改委正在大力推动政府与社会资本合作（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PPP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），环保部正在积极推动第三方治理，金融管理部门和各金融机构也在纷纷开展绿色信贷、绿色保险、绿色证券、绿色基金等创新机制的探索和开发。我们环保部对外合作中心结合我部环保投融资体制改革工作，与地方政府、金融机构合作，策划推动了一系列创新机制的试点和示范工作，比如在重庆推动了环保产业基金的设立，在海南开展了“银政投—绿色信贷计划”的试点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C0385-FCB7-4C8F-BD11-8AE94FB1CA8D}" type="slidenum">
              <a:rPr lang="zh-CN" altLang="en-US" smtClean="0"/>
              <a:t>3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85424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重庆市今年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月正式成立了重庆资源与环境交易所、重庆环保投资公司、重庆环保产业股权投资基金。黄奇帆市长出席了揭牌仪式，对重庆环保投融资机制创新工作做了深入阐述。重庆的这三个机构，把排放权交易、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PPP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融资、环保资产盘活等多个方面进行了创新性的统一设计。重庆资源与环境交易所负责排放权分配和交易制度的创新和管理；重庆环投公司作为政府环保投融资平台，推进</a:t>
            </a:r>
            <a:r>
              <a:rPr lang="en-US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PPP</a:t>
            </a:r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模式，解决环保基础设施的投入、运维和资产盘活问题；重庆环保产业基金主要支持环保产业化，支持环保产业发展，支持环保项目做大做强。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C0385-FCB7-4C8F-BD11-8AE94FB1CA8D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1547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0"/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其次，谈一下我们在开展绿色金融创新实践过程中发现的一些主要问题。</a:t>
            </a:r>
          </a:p>
          <a:p>
            <a:pPr hangingPunct="0"/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hangingPunct="0"/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是促进绿色金融发展的配套法规与制度不够健全。比如，在法律法规中应纳入融资方的环境连带责任；在价格政策中应逐步形成环境成本内部化机制；在财政政策中应制定鼓励绿色金融发展的支持手段；在环境法规体系中应进一步提高环境标准，加大执法力度，提高环境信息公开程度；在市场规范政策中应强化企业环境信息披露和环境信用体系的应用。</a:t>
            </a:r>
          </a:p>
          <a:p>
            <a:pPr hangingPunct="0"/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hangingPunct="0"/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二是环保部门与金融机构各说各话，需求与供给脱节。环保部门应更多地使用金融语言来谈环保政策和环保投资需求，在环保和金融之间架起需求与供给的畅通桥梁，这样才能更有效地推动绿色金融发展，解决环保投入的问题。</a:t>
            </a:r>
          </a:p>
          <a:p>
            <a:pPr hangingPunct="0"/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hangingPunct="0"/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三是社会资本环保投资的回报与风控机制缺乏。回报与风险控制是决定社会资本走向的重要因素。如果在这两个方面没有合理的机制，那么尽管“向污染宣战”已带来了每年万亿以上的环保投资盛宴，但坐拥大量资金的金融机构将依然是“雷声大，雨点小”。</a:t>
            </a:r>
          </a:p>
          <a:p>
            <a:pPr hangingPunct="0"/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hangingPunct="0"/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四是绿色金融技术体系和服务网络尚未形成。现阶段绿色金融环境分析和数据支撑不足，远未形成技术体系。比如，缺乏适用可操作的环境机遇与环境风险评估方法；缺乏生态环境数据库、企业环境信用数据库、重点环保投资项目库等基础数据平台。此外，金融机构在环境方面的人才和专业能力普遍不足，亟需外部服务网络的支持。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C0385-FCB7-4C8F-BD11-8AE94FB1CA8D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686305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0"/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第三，谈一下我对深入推动绿色金融发展的一些预期。</a:t>
            </a:r>
          </a:p>
          <a:p>
            <a:pPr hangingPunct="0"/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hangingPunct="0"/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一是发展绿色金融关键是创新，重点是实践。创新是发展的核心和基点。发展绿色金融必须加大制度创新、体制创新和技术创新。同时，重点开展试点实践，通过实践对创新机制加以完善和补充，切实解决环保投入不足的燃眉之急，用绿色金融支持环保重点工作。</a:t>
            </a:r>
          </a:p>
          <a:p>
            <a:pPr hangingPunct="0"/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hangingPunct="0"/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二是创新的要点是保障社会资本投资回报，降低投资风险。回报和风险控制是社会资本考虑的两个主要问题。在创新机制设计上，应重点考虑采用多元化资金结构、多样化回报处理方式、组合型投资策略等机制，确保社会资本的回报与风险诉求，有效吸引社会资本投入生态环境保护领域。</a:t>
            </a:r>
          </a:p>
          <a:p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三是要抓紧开发技术支撑体系，建好绿色金融技术服务网络。环保部门应与金融机构密切合作，以金融机构可以看得懂、用着好的方式，对必要的环保数据进行整合，叠加绿色金融分析工具，保证金融机构能够真正把绿色金融的标准、规范和程序纳入其日常投资管理中。此外，环保部门还应加强绿色金融技术服务网络建设工作，为绿色金融供需双方提供有效的信息、渠道、技术及解决方案等多层次服务。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C0385-FCB7-4C8F-BD11-8AE94FB1CA8D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05652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hangingPunct="0"/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绿色发展是我国实现全面建成小康社会目标的重要基础，绿色金融是我国实现绿色发展的必要保障。“十三五”期间，我国绿色金融必将得到更快更好的发展，对此，我充满信心。</a:t>
            </a:r>
          </a:p>
          <a:p>
            <a:pPr hangingPunct="0"/>
            <a:endParaRPr lang="en-US" altLang="zh-CN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hangingPunct="0"/>
            <a:r>
              <a:rPr lang="zh-CN" altLang="zh-CN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谢谢！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4C0385-FCB7-4C8F-BD11-8AE94FB1CA8D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2191624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页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 userDrawn="1"/>
        </p:nvGrpSpPr>
        <p:grpSpPr>
          <a:xfrm>
            <a:off x="0" y="903366"/>
            <a:ext cx="7812360" cy="77362"/>
            <a:chOff x="0" y="836712"/>
            <a:chExt cx="7812360" cy="77362"/>
          </a:xfrm>
        </p:grpSpPr>
        <p:cxnSp>
          <p:nvCxnSpPr>
            <p:cNvPr id="3" name="直接连接符 2"/>
            <p:cNvCxnSpPr/>
            <p:nvPr/>
          </p:nvCxnSpPr>
          <p:spPr>
            <a:xfrm>
              <a:off x="0" y="836712"/>
              <a:ext cx="7812360" cy="0"/>
            </a:xfrm>
            <a:prstGeom prst="line">
              <a:avLst/>
            </a:prstGeom>
            <a:ln w="19050"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" name="矩形 3"/>
            <p:cNvSpPr/>
            <p:nvPr/>
          </p:nvSpPr>
          <p:spPr>
            <a:xfrm>
              <a:off x="0" y="842074"/>
              <a:ext cx="2520000" cy="720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首页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页">
    <p:bg>
      <p:bgPr>
        <a:blipFill dpi="0" rotWithShape="1">
          <a:blip r:embed="rId2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5" cstate="print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 bwMode="gray">
          <a:xfrm>
            <a:off x="467544" y="1196752"/>
            <a:ext cx="8208912" cy="596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r>
              <a:rPr lang="zh-CN" altLang="en-US" dirty="0" smtClean="0">
                <a:solidFill>
                  <a:schemeClr val="accent1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加强创新实践，推动绿色金融发展</a:t>
            </a:r>
            <a:endParaRPr lang="en-US" altLang="zh-CN" b="0" dirty="0">
              <a:solidFill>
                <a:srgbClr val="000000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1691680" y="2420888"/>
            <a:ext cx="48013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0070C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陈亮</a:t>
            </a:r>
            <a:r>
              <a:rPr lang="zh-CN" altLang="en-US" dirty="0">
                <a:solidFill>
                  <a:srgbClr val="0070C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，主任</a:t>
            </a:r>
            <a:endParaRPr lang="en-US" altLang="zh-CN" dirty="0">
              <a:solidFill>
                <a:srgbClr val="0070C0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r>
              <a:rPr lang="zh-CN" altLang="en-US" dirty="0" smtClean="0">
                <a:solidFill>
                  <a:srgbClr val="0070C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环境保护部环境保护对外合作中心（外经办）</a:t>
            </a:r>
            <a:endParaRPr lang="en-US" altLang="zh-CN" dirty="0" smtClean="0">
              <a:solidFill>
                <a:srgbClr val="0070C0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r>
              <a:rPr lang="zh-CN" altLang="en-US" dirty="0" smtClean="0">
                <a:solidFill>
                  <a:srgbClr val="0070C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全球环境基金国家执行机构</a:t>
            </a:r>
            <a:endParaRPr lang="en-US" altLang="zh-CN" dirty="0" smtClean="0">
              <a:solidFill>
                <a:srgbClr val="0070C0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691680" y="3440189"/>
            <a:ext cx="69057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i="1" dirty="0" smtClean="0">
                <a:solidFill>
                  <a:srgbClr val="0070C0"/>
                </a:solidFill>
              </a:rPr>
              <a:t>Dr. CHEN Liang, Director-general</a:t>
            </a:r>
          </a:p>
          <a:p>
            <a:r>
              <a:rPr lang="en-US" altLang="zh-CN" sz="1600" i="1" dirty="0" smtClean="0">
                <a:solidFill>
                  <a:srgbClr val="0070C0"/>
                </a:solidFill>
              </a:rPr>
              <a:t>Foreign Economic Cooperation Office (FECO) &amp; </a:t>
            </a:r>
            <a:r>
              <a:rPr lang="en-US" altLang="zh-CN" sz="1600" i="1" dirty="0">
                <a:solidFill>
                  <a:srgbClr val="0070C0"/>
                </a:solidFill>
              </a:rPr>
              <a:t>GEF National Implementing Entity</a:t>
            </a:r>
          </a:p>
          <a:p>
            <a:r>
              <a:rPr lang="en-US" altLang="zh-CN" sz="1600" i="1" dirty="0" smtClean="0">
                <a:solidFill>
                  <a:srgbClr val="0070C0"/>
                </a:solidFill>
              </a:rPr>
              <a:t>Ministry of Environmental Protection, People’s Republic of China </a:t>
            </a:r>
            <a:endParaRPr lang="zh-CN" altLang="en-US" sz="1600" i="1" dirty="0">
              <a:solidFill>
                <a:srgbClr val="0070C0"/>
              </a:solidFill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519601" y="1793652"/>
            <a:ext cx="772480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2000" dirty="0" smtClean="0">
                <a:solidFill>
                  <a:srgbClr val="0070C0"/>
                </a:solidFill>
              </a:rPr>
              <a:t>Innovation and Practice: Key to Development of Green Finance in China  </a:t>
            </a:r>
            <a:endParaRPr lang="zh-CN" altLang="en-US" sz="2000" dirty="0">
              <a:solidFill>
                <a:srgbClr val="0070C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1691681" y="4415202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2015-11-11</a:t>
            </a:r>
            <a:endParaRPr lang="zh-CN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489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Rectangle 2"/>
          <p:cNvSpPr txBox="1">
            <a:spLocks noChangeArrowheads="1"/>
          </p:cNvSpPr>
          <p:nvPr/>
        </p:nvSpPr>
        <p:spPr bwMode="gray">
          <a:xfrm>
            <a:off x="179512" y="332656"/>
            <a:ext cx="7696200" cy="563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Verdana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kern="0" dirty="0" smtClean="0">
                <a:solidFill>
                  <a:srgbClr val="2E6272"/>
                </a:solidFill>
                <a:latin typeface="Verdana"/>
                <a:ea typeface="宋体" pitchFamily="2" charset="-122"/>
              </a:rPr>
              <a:t>内容  </a:t>
            </a:r>
            <a:r>
              <a:rPr kumimoji="0" lang="en-US" altLang="zh-CN" sz="3200" b="1" i="0" u="none" strike="noStrike" kern="0" cap="none" spc="0" normalizeH="0" baseline="0" noProof="0" dirty="0" smtClean="0">
                <a:ln>
                  <a:noFill/>
                </a:ln>
                <a:solidFill>
                  <a:srgbClr val="2E6272"/>
                </a:solidFill>
                <a:effectLst/>
                <a:uLnTx/>
                <a:uFillTx/>
                <a:latin typeface="Verdana"/>
                <a:ea typeface="宋体" pitchFamily="2" charset="-122"/>
                <a:cs typeface="+mj-cs"/>
              </a:rPr>
              <a:t>Contents</a:t>
            </a:r>
            <a:endParaRPr kumimoji="0" lang="en-US" altLang="zh-CN" sz="3200" b="1" i="0" u="none" strike="noStrike" kern="0" cap="none" spc="0" normalizeH="0" baseline="0" noProof="0" dirty="0" smtClean="0">
              <a:ln>
                <a:noFill/>
              </a:ln>
              <a:solidFill>
                <a:srgbClr val="3984C9"/>
              </a:solidFill>
              <a:effectLst/>
              <a:uLnTx/>
              <a:uFillTx/>
              <a:latin typeface="Verdana"/>
              <a:ea typeface="宋体" pitchFamily="2" charset="-122"/>
              <a:cs typeface="+mj-cs"/>
            </a:endParaRPr>
          </a:p>
        </p:txBody>
      </p:sp>
      <p:grpSp>
        <p:nvGrpSpPr>
          <p:cNvPr id="3" name="组合 2"/>
          <p:cNvGrpSpPr/>
          <p:nvPr/>
        </p:nvGrpSpPr>
        <p:grpSpPr>
          <a:xfrm>
            <a:off x="1187624" y="1767805"/>
            <a:ext cx="6048672" cy="975108"/>
            <a:chOff x="1187624" y="1767805"/>
            <a:chExt cx="6048672" cy="975108"/>
          </a:xfrm>
        </p:grpSpPr>
        <p:grpSp>
          <p:nvGrpSpPr>
            <p:cNvPr id="43" name="Group 46"/>
            <p:cNvGrpSpPr>
              <a:grpSpLocks/>
            </p:cNvGrpSpPr>
            <p:nvPr/>
          </p:nvGrpSpPr>
          <p:grpSpPr bwMode="auto">
            <a:xfrm>
              <a:off x="1187624" y="1767805"/>
              <a:ext cx="6048672" cy="975108"/>
              <a:chOff x="1296" y="1886"/>
              <a:chExt cx="2976" cy="325"/>
            </a:xfrm>
          </p:grpSpPr>
          <p:sp>
            <p:nvSpPr>
              <p:cNvPr id="44" name="AutoShape 47"/>
              <p:cNvSpPr>
                <a:spLocks noChangeArrowheads="1"/>
              </p:cNvSpPr>
              <p:nvPr/>
            </p:nvSpPr>
            <p:spPr bwMode="gray">
              <a:xfrm>
                <a:off x="1536" y="1899"/>
                <a:ext cx="2736" cy="28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77AE26"/>
                  </a:gs>
                  <a:gs pos="50000">
                    <a:srgbClr val="77AE26">
                      <a:gamma/>
                      <a:tint val="21176"/>
                      <a:invGamma/>
                    </a:srgbClr>
                  </a:gs>
                  <a:gs pos="100000">
                    <a:srgbClr val="77AE26"/>
                  </a:gs>
                </a:gsLst>
                <a:lin ang="5400000" scaled="1"/>
              </a:gradFill>
              <a:ln w="1270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99190" dir="2388334" algn="ctr" rotWithShape="0">
                        <a:srgbClr val="333333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5" name="AutoShape 48"/>
              <p:cNvSpPr>
                <a:spLocks noChangeArrowheads="1"/>
              </p:cNvSpPr>
              <p:nvPr/>
            </p:nvSpPr>
            <p:spPr bwMode="gray">
              <a:xfrm>
                <a:off x="1296" y="1886"/>
                <a:ext cx="432" cy="325"/>
              </a:xfrm>
              <a:prstGeom prst="diamond">
                <a:avLst/>
              </a:prstGeom>
              <a:solidFill>
                <a:srgbClr val="77AE26"/>
              </a:soli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2212194" algn="ctr" rotWithShape="0">
                        <a:srgbClr val="333333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46" name="Text Box 49"/>
              <p:cNvSpPr txBox="1">
                <a:spLocks noChangeArrowheads="1"/>
              </p:cNvSpPr>
              <p:nvPr/>
            </p:nvSpPr>
            <p:spPr bwMode="gray">
              <a:xfrm>
                <a:off x="1759" y="1943"/>
                <a:ext cx="2407" cy="1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宋体" pitchFamily="2" charset="-122"/>
                  </a:rPr>
                  <a:t>中国绿色金融发展形势</a:t>
                </a:r>
                <a:endParaRPr kumimoji="0" lang="en-US" altLang="zh-CN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宋体" pitchFamily="2" charset="-122"/>
                </a:endParaRPr>
              </a:p>
            </p:txBody>
          </p:sp>
          <p:sp>
            <p:nvSpPr>
              <p:cNvPr id="47" name="Text Box 50"/>
              <p:cNvSpPr txBox="1">
                <a:spLocks noChangeArrowheads="1"/>
              </p:cNvSpPr>
              <p:nvPr/>
            </p:nvSpPr>
            <p:spPr bwMode="gray">
              <a:xfrm>
                <a:off x="1365" y="1967"/>
                <a:ext cx="29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92457" dir="984327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宋体" pitchFamily="2" charset="-122"/>
                  </a:rPr>
                  <a:t>1</a:t>
                </a:r>
              </a:p>
            </p:txBody>
          </p:sp>
        </p:grpSp>
        <p:sp>
          <p:nvSpPr>
            <p:cNvPr id="2" name="文本框 1"/>
            <p:cNvSpPr txBox="1"/>
            <p:nvPr/>
          </p:nvSpPr>
          <p:spPr>
            <a:xfrm>
              <a:off x="2128664" y="2193822"/>
              <a:ext cx="27436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Progress and achievements</a:t>
              </a:r>
              <a:endParaRPr lang="zh-CN" altLang="en-US" dirty="0"/>
            </a:p>
          </p:txBody>
        </p:sp>
      </p:grpSp>
      <p:grpSp>
        <p:nvGrpSpPr>
          <p:cNvPr id="4" name="组合 3"/>
          <p:cNvGrpSpPr/>
          <p:nvPr/>
        </p:nvGrpSpPr>
        <p:grpSpPr>
          <a:xfrm>
            <a:off x="1187624" y="2988447"/>
            <a:ext cx="6048672" cy="945105"/>
            <a:chOff x="1187624" y="2988447"/>
            <a:chExt cx="6048672" cy="945105"/>
          </a:xfrm>
        </p:grpSpPr>
        <p:grpSp>
          <p:nvGrpSpPr>
            <p:cNvPr id="48" name="Group 51"/>
            <p:cNvGrpSpPr>
              <a:grpSpLocks/>
            </p:cNvGrpSpPr>
            <p:nvPr/>
          </p:nvGrpSpPr>
          <p:grpSpPr bwMode="auto">
            <a:xfrm>
              <a:off x="1187624" y="2988447"/>
              <a:ext cx="6048672" cy="945105"/>
              <a:chOff x="1296" y="1886"/>
              <a:chExt cx="2976" cy="315"/>
            </a:xfrm>
          </p:grpSpPr>
          <p:sp>
            <p:nvSpPr>
              <p:cNvPr id="49" name="AutoShape 52"/>
              <p:cNvSpPr>
                <a:spLocks noChangeArrowheads="1"/>
              </p:cNvSpPr>
              <p:nvPr/>
            </p:nvSpPr>
            <p:spPr bwMode="gray">
              <a:xfrm>
                <a:off x="1536" y="1899"/>
                <a:ext cx="2736" cy="28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3984C9"/>
                  </a:gs>
                  <a:gs pos="50000">
                    <a:srgbClr val="3984C9">
                      <a:gamma/>
                      <a:tint val="21176"/>
                      <a:invGamma/>
                    </a:srgbClr>
                  </a:gs>
                  <a:gs pos="100000">
                    <a:srgbClr val="3984C9"/>
                  </a:gs>
                </a:gsLst>
                <a:lin ang="5400000" scaled="1"/>
              </a:gradFill>
              <a:ln w="1270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99190" dir="2388334" algn="ctr" rotWithShape="0">
                        <a:srgbClr val="333333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0" name="AutoShape 53"/>
              <p:cNvSpPr>
                <a:spLocks noChangeArrowheads="1"/>
              </p:cNvSpPr>
              <p:nvPr/>
            </p:nvSpPr>
            <p:spPr bwMode="gray">
              <a:xfrm>
                <a:off x="1296" y="1886"/>
                <a:ext cx="432" cy="315"/>
              </a:xfrm>
              <a:prstGeom prst="diamond">
                <a:avLst/>
              </a:prstGeom>
              <a:solidFill>
                <a:srgbClr val="3984C9"/>
              </a:soli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2212194" algn="ctr" rotWithShape="0">
                        <a:srgbClr val="333333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1" name="Text Box 54"/>
              <p:cNvSpPr txBox="1">
                <a:spLocks noChangeArrowheads="1"/>
              </p:cNvSpPr>
              <p:nvPr/>
            </p:nvSpPr>
            <p:spPr bwMode="gray">
              <a:xfrm>
                <a:off x="1759" y="1943"/>
                <a:ext cx="2407" cy="1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宋体" pitchFamily="2" charset="-122"/>
                  </a:rPr>
                  <a:t>当前存在的主要问题</a:t>
                </a:r>
                <a:endParaRPr kumimoji="0" lang="en-US" altLang="zh-CN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宋体" pitchFamily="2" charset="-122"/>
                </a:endParaRPr>
              </a:p>
            </p:txBody>
          </p:sp>
          <p:sp>
            <p:nvSpPr>
              <p:cNvPr id="52" name="Text Box 55"/>
              <p:cNvSpPr txBox="1">
                <a:spLocks noChangeArrowheads="1"/>
              </p:cNvSpPr>
              <p:nvPr/>
            </p:nvSpPr>
            <p:spPr bwMode="gray">
              <a:xfrm>
                <a:off x="1344" y="1968"/>
                <a:ext cx="335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92457" dir="984327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宋体" pitchFamily="2" charset="-122"/>
                  </a:rPr>
                  <a:t>2</a:t>
                </a:r>
              </a:p>
            </p:txBody>
          </p:sp>
        </p:grpSp>
        <p:sp>
          <p:nvSpPr>
            <p:cNvPr id="24" name="文本框 23"/>
            <p:cNvSpPr txBox="1"/>
            <p:nvPr/>
          </p:nvSpPr>
          <p:spPr>
            <a:xfrm>
              <a:off x="2128664" y="3443713"/>
              <a:ext cx="16861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Major problems</a:t>
              </a:r>
              <a:endParaRPr lang="zh-CN" altLang="en-US" dirty="0"/>
            </a:p>
          </p:txBody>
        </p:sp>
      </p:grpSp>
      <p:grpSp>
        <p:nvGrpSpPr>
          <p:cNvPr id="5" name="组合 4"/>
          <p:cNvGrpSpPr/>
          <p:nvPr/>
        </p:nvGrpSpPr>
        <p:grpSpPr>
          <a:xfrm>
            <a:off x="1187624" y="4176083"/>
            <a:ext cx="6048672" cy="981109"/>
            <a:chOff x="1187624" y="4176083"/>
            <a:chExt cx="6048672" cy="981109"/>
          </a:xfrm>
        </p:grpSpPr>
        <p:grpSp>
          <p:nvGrpSpPr>
            <p:cNvPr id="53" name="Group 56"/>
            <p:cNvGrpSpPr>
              <a:grpSpLocks/>
            </p:cNvGrpSpPr>
            <p:nvPr/>
          </p:nvGrpSpPr>
          <p:grpSpPr bwMode="auto">
            <a:xfrm>
              <a:off x="1187624" y="4176083"/>
              <a:ext cx="6048672" cy="981109"/>
              <a:chOff x="1296" y="1881"/>
              <a:chExt cx="2976" cy="327"/>
            </a:xfrm>
          </p:grpSpPr>
          <p:sp>
            <p:nvSpPr>
              <p:cNvPr id="54" name="AutoShape 57"/>
              <p:cNvSpPr>
                <a:spLocks noChangeArrowheads="1"/>
              </p:cNvSpPr>
              <p:nvPr/>
            </p:nvSpPr>
            <p:spPr bwMode="gray">
              <a:xfrm>
                <a:off x="1536" y="1899"/>
                <a:ext cx="2736" cy="28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6E815B"/>
                  </a:gs>
                  <a:gs pos="50000">
                    <a:srgbClr val="6E815B">
                      <a:gamma/>
                      <a:tint val="21176"/>
                      <a:invGamma/>
                    </a:srgbClr>
                  </a:gs>
                  <a:gs pos="100000">
                    <a:srgbClr val="6E815B"/>
                  </a:gs>
                </a:gsLst>
                <a:lin ang="5400000" scaled="1"/>
              </a:gradFill>
              <a:ln w="1270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99190" dir="2388334" algn="ctr" rotWithShape="0">
                        <a:srgbClr val="333333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5" name="AutoShape 58"/>
              <p:cNvSpPr>
                <a:spLocks noChangeArrowheads="1"/>
              </p:cNvSpPr>
              <p:nvPr/>
            </p:nvSpPr>
            <p:spPr bwMode="gray">
              <a:xfrm>
                <a:off x="1296" y="1881"/>
                <a:ext cx="432" cy="327"/>
              </a:xfrm>
              <a:prstGeom prst="diamond">
                <a:avLst/>
              </a:prstGeom>
              <a:solidFill>
                <a:srgbClr val="6E815B"/>
              </a:soli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2212194" algn="ctr" rotWithShape="0">
                        <a:srgbClr val="333333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56" name="Text Box 59"/>
              <p:cNvSpPr txBox="1">
                <a:spLocks noChangeArrowheads="1"/>
              </p:cNvSpPr>
              <p:nvPr/>
            </p:nvSpPr>
            <p:spPr bwMode="gray">
              <a:xfrm>
                <a:off x="1759" y="1939"/>
                <a:ext cx="2160" cy="12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18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uLnTx/>
                    <a:uFillTx/>
                    <a:ea typeface="宋体" pitchFamily="2" charset="-122"/>
                  </a:rPr>
                  <a:t>几点期待</a:t>
                </a:r>
                <a:endParaRPr kumimoji="0" lang="en-US" altLang="zh-CN" sz="18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000000"/>
                  </a:solidFill>
                  <a:effectLst/>
                  <a:uLnTx/>
                  <a:uFillTx/>
                  <a:ea typeface="宋体" pitchFamily="2" charset="-122"/>
                </a:endParaRPr>
              </a:p>
            </p:txBody>
          </p:sp>
          <p:sp>
            <p:nvSpPr>
              <p:cNvPr id="57" name="Text Box 60"/>
              <p:cNvSpPr txBox="1">
                <a:spLocks noChangeArrowheads="1"/>
              </p:cNvSpPr>
              <p:nvPr/>
            </p:nvSpPr>
            <p:spPr bwMode="gray">
              <a:xfrm>
                <a:off x="1374" y="1966"/>
                <a:ext cx="286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92457" dir="984327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FFFF"/>
                    </a:solidFill>
                    <a:effectLst/>
                    <a:uLnTx/>
                    <a:uFillTx/>
                    <a:ea typeface="宋体" pitchFamily="2" charset="-122"/>
                  </a:rPr>
                  <a:t>3</a:t>
                </a:r>
              </a:p>
            </p:txBody>
          </p:sp>
        </p:grpSp>
        <p:sp>
          <p:nvSpPr>
            <p:cNvPr id="25" name="文本框 24"/>
            <p:cNvSpPr txBox="1"/>
            <p:nvPr/>
          </p:nvSpPr>
          <p:spPr>
            <a:xfrm>
              <a:off x="2128664" y="4645289"/>
              <a:ext cx="1377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Expectations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629497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67544" y="332656"/>
            <a:ext cx="6048672" cy="975108"/>
            <a:chOff x="1187624" y="1767805"/>
            <a:chExt cx="6048672" cy="975108"/>
          </a:xfrm>
        </p:grpSpPr>
        <p:grpSp>
          <p:nvGrpSpPr>
            <p:cNvPr id="3" name="Group 46"/>
            <p:cNvGrpSpPr>
              <a:grpSpLocks/>
            </p:cNvGrpSpPr>
            <p:nvPr/>
          </p:nvGrpSpPr>
          <p:grpSpPr bwMode="auto">
            <a:xfrm>
              <a:off x="1187624" y="1767805"/>
              <a:ext cx="6048672" cy="975108"/>
              <a:chOff x="1296" y="1886"/>
              <a:chExt cx="2976" cy="325"/>
            </a:xfrm>
          </p:grpSpPr>
          <p:sp>
            <p:nvSpPr>
              <p:cNvPr id="5" name="AutoShape 47"/>
              <p:cNvSpPr>
                <a:spLocks noChangeArrowheads="1"/>
              </p:cNvSpPr>
              <p:nvPr/>
            </p:nvSpPr>
            <p:spPr bwMode="gray">
              <a:xfrm>
                <a:off x="1536" y="1899"/>
                <a:ext cx="2736" cy="28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77AE26"/>
                  </a:gs>
                  <a:gs pos="50000">
                    <a:srgbClr val="77AE26">
                      <a:gamma/>
                      <a:tint val="21176"/>
                      <a:invGamma/>
                    </a:srgbClr>
                  </a:gs>
                  <a:gs pos="100000">
                    <a:srgbClr val="77AE26"/>
                  </a:gs>
                </a:gsLst>
                <a:lin ang="5400000" scaled="1"/>
              </a:gradFill>
              <a:ln w="1270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99190" dir="2388334" algn="ctr" rotWithShape="0">
                        <a:srgbClr val="333333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" name="AutoShape 48"/>
              <p:cNvSpPr>
                <a:spLocks noChangeArrowheads="1"/>
              </p:cNvSpPr>
              <p:nvPr/>
            </p:nvSpPr>
            <p:spPr bwMode="gray">
              <a:xfrm>
                <a:off x="1296" y="1886"/>
                <a:ext cx="432" cy="325"/>
              </a:xfrm>
              <a:prstGeom prst="diamond">
                <a:avLst/>
              </a:prstGeom>
              <a:solidFill>
                <a:srgbClr val="77AE26"/>
              </a:soli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2212194" algn="ctr" rotWithShape="0">
                        <a:srgbClr val="333333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" name="Text Box 49"/>
              <p:cNvSpPr txBox="1">
                <a:spLocks noChangeArrowheads="1"/>
              </p:cNvSpPr>
              <p:nvPr/>
            </p:nvSpPr>
            <p:spPr bwMode="gray">
              <a:xfrm>
                <a:off x="1759" y="1934"/>
                <a:ext cx="2407" cy="1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ea typeface="宋体" pitchFamily="2" charset="-122"/>
                  </a:rPr>
                  <a:t>中国绿色金融发展形势</a:t>
                </a:r>
                <a:endParaRPr kumimoji="0" lang="en-US" altLang="zh-CN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宋体" pitchFamily="2" charset="-122"/>
                </a:endParaRPr>
              </a:p>
            </p:txBody>
          </p:sp>
          <p:sp>
            <p:nvSpPr>
              <p:cNvPr id="8" name="Text Box 50"/>
              <p:cNvSpPr txBox="1">
                <a:spLocks noChangeArrowheads="1"/>
              </p:cNvSpPr>
              <p:nvPr/>
            </p:nvSpPr>
            <p:spPr bwMode="gray">
              <a:xfrm>
                <a:off x="1365" y="1967"/>
                <a:ext cx="29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92457" dir="984327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ea typeface="宋体" pitchFamily="2" charset="-122"/>
                  </a:rPr>
                  <a:t>1</a:t>
                </a:r>
              </a:p>
            </p:txBody>
          </p:sp>
        </p:grpSp>
        <p:sp>
          <p:nvSpPr>
            <p:cNvPr id="4" name="文本框 3"/>
            <p:cNvSpPr txBox="1"/>
            <p:nvPr/>
          </p:nvSpPr>
          <p:spPr>
            <a:xfrm>
              <a:off x="2128664" y="2240957"/>
              <a:ext cx="274363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Progress and achievements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203303" y="1844824"/>
            <a:ext cx="6506909" cy="948206"/>
            <a:chOff x="1203303" y="1844824"/>
            <a:chExt cx="6506909" cy="948206"/>
          </a:xfrm>
        </p:grpSpPr>
        <p:sp>
          <p:nvSpPr>
            <p:cNvPr id="9" name="文本框 8"/>
            <p:cNvSpPr txBox="1"/>
            <p:nvPr/>
          </p:nvSpPr>
          <p:spPr>
            <a:xfrm>
              <a:off x="1203303" y="1844824"/>
              <a:ext cx="55835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1.  </a:t>
              </a:r>
              <a:r>
                <a:rPr lang="zh-CN" altLang="en-US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绿色融资需求巨大，绿色金融的地位和作用凸显。</a:t>
              </a:r>
              <a:endParaRPr lang="zh-CN" altLang="en-US" dirty="0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519956" y="2146699"/>
              <a:ext cx="6190256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The important role of green finance has been highly recognized, while huge amount of green investment is anticipated.</a:t>
              </a:r>
              <a:endParaRPr lang="zh-CN" altLang="en-US" dirty="0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203303" y="2996952"/>
            <a:ext cx="7041104" cy="920498"/>
            <a:chOff x="1203303" y="1844824"/>
            <a:chExt cx="7041104" cy="920498"/>
          </a:xfrm>
        </p:grpSpPr>
        <p:sp>
          <p:nvSpPr>
            <p:cNvPr id="13" name="文本框 12"/>
            <p:cNvSpPr txBox="1"/>
            <p:nvPr/>
          </p:nvSpPr>
          <p:spPr>
            <a:xfrm>
              <a:off x="1203303" y="1844824"/>
              <a:ext cx="65069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2.  </a:t>
              </a:r>
              <a:r>
                <a:rPr lang="zh-CN" altLang="en-US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绿色金融顶层设计不断加强，绿色金融促进机构相继成立。</a:t>
              </a:r>
              <a:endParaRPr lang="zh-CN" altLang="en-US" dirty="0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510720" y="2118991"/>
              <a:ext cx="6733687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Top-level design has been strengthened, and promoting Institutions have been set up.</a:t>
              </a:r>
              <a:endParaRPr lang="zh-CN" altLang="en-US" dirty="0"/>
            </a:p>
          </p:txBody>
        </p:sp>
      </p:grpSp>
      <p:grpSp>
        <p:nvGrpSpPr>
          <p:cNvPr id="18" name="组合 17"/>
          <p:cNvGrpSpPr/>
          <p:nvPr/>
        </p:nvGrpSpPr>
        <p:grpSpPr>
          <a:xfrm>
            <a:off x="1203303" y="4149080"/>
            <a:ext cx="6436467" cy="643499"/>
            <a:chOff x="1203303" y="1844824"/>
            <a:chExt cx="6436467" cy="643499"/>
          </a:xfrm>
        </p:grpSpPr>
        <p:sp>
          <p:nvSpPr>
            <p:cNvPr id="19" name="文本框 18"/>
            <p:cNvSpPr txBox="1"/>
            <p:nvPr/>
          </p:nvSpPr>
          <p:spPr>
            <a:xfrm>
              <a:off x="1203303" y="1844824"/>
              <a:ext cx="512191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3</a:t>
              </a:r>
              <a:r>
                <a:rPr lang="en-US" altLang="zh-CN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.  </a:t>
              </a:r>
              <a:r>
                <a:rPr lang="zh-CN" altLang="en-US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绿色金融机制创新及试点示范工作稳步推进。</a:t>
              </a:r>
              <a:endParaRPr lang="zh-CN" altLang="en-US" dirty="0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20" name="文本框 19"/>
            <p:cNvSpPr txBox="1"/>
            <p:nvPr/>
          </p:nvSpPr>
          <p:spPr>
            <a:xfrm>
              <a:off x="1510720" y="2118991"/>
              <a:ext cx="61290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Innovative approaches are being steadily proposed and piloted.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730142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组合 10"/>
          <p:cNvGrpSpPr/>
          <p:nvPr/>
        </p:nvGrpSpPr>
        <p:grpSpPr>
          <a:xfrm>
            <a:off x="338018" y="3514645"/>
            <a:ext cx="3995936" cy="1453457"/>
            <a:chOff x="1181981" y="1706869"/>
            <a:chExt cx="5711051" cy="869964"/>
          </a:xfrm>
        </p:grpSpPr>
        <p:sp>
          <p:nvSpPr>
            <p:cNvPr id="9" name="文本框 8"/>
            <p:cNvSpPr txBox="1"/>
            <p:nvPr/>
          </p:nvSpPr>
          <p:spPr>
            <a:xfrm>
              <a:off x="1181981" y="1706869"/>
              <a:ext cx="5711051" cy="4421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en-US" altLang="zh-CN" sz="1400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2015</a:t>
              </a:r>
              <a:r>
                <a:rPr lang="zh-CN" altLang="en-US" sz="1400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年</a:t>
              </a:r>
              <a:r>
                <a:rPr lang="en-US" altLang="zh-CN" sz="1400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6</a:t>
              </a:r>
              <a:r>
                <a:rPr lang="zh-CN" altLang="en-US" sz="1400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月</a:t>
              </a:r>
              <a:r>
                <a:rPr lang="en-US" altLang="zh-CN" sz="1400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16</a:t>
              </a:r>
              <a:r>
                <a:rPr lang="zh-CN" altLang="en-US" sz="1400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日，重庆资源与环境交易所、重庆环保投资有限公司、重庆环保产业股权投资基金正式揭牌。</a:t>
              </a:r>
              <a:endParaRPr lang="zh-CN" altLang="en-US" sz="1400" dirty="0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203303" y="2189973"/>
              <a:ext cx="5689729" cy="3868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sz="1200" dirty="0" smtClean="0"/>
                <a:t>On June 16, 2015, the Resource and Environmental Exchange Center, the Environmental Investment Corp., and the Environmental Industrial Equity Fund were formally launched.</a:t>
              </a:r>
              <a:endParaRPr lang="zh-CN" altLang="en-US" sz="1200" dirty="0"/>
            </a:p>
          </p:txBody>
        </p:sp>
      </p:grpSp>
      <p:sp>
        <p:nvSpPr>
          <p:cNvPr id="21" name="文本框 20"/>
          <p:cNvSpPr txBox="1"/>
          <p:nvPr/>
        </p:nvSpPr>
        <p:spPr>
          <a:xfrm>
            <a:off x="4644008" y="416858"/>
            <a:ext cx="27494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4000" dirty="0" smtClean="0">
                <a:solidFill>
                  <a:srgbClr val="FF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重庆市实践</a:t>
            </a:r>
            <a:endParaRPr lang="zh-CN" altLang="en-US" sz="4000" dirty="0">
              <a:solidFill>
                <a:srgbClr val="FF0000"/>
              </a:solidFill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3" name="图片 2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8018" y="570082"/>
            <a:ext cx="3923929" cy="2619222"/>
          </a:xfrm>
          <a:prstGeom prst="rect">
            <a:avLst/>
          </a:prstGeom>
        </p:spPr>
      </p:pic>
      <p:sp>
        <p:nvSpPr>
          <p:cNvPr id="25" name="文本框 24"/>
          <p:cNvSpPr txBox="1"/>
          <p:nvPr/>
        </p:nvSpPr>
        <p:spPr>
          <a:xfrm>
            <a:off x="4716016" y="1124744"/>
            <a:ext cx="288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</a:rPr>
              <a:t>Green Finance Innovation in Chongqing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33954" y="2276872"/>
            <a:ext cx="4308595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277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67544" y="332656"/>
            <a:ext cx="6048672" cy="975108"/>
            <a:chOff x="1187624" y="1767805"/>
            <a:chExt cx="6048672" cy="975108"/>
          </a:xfrm>
        </p:grpSpPr>
        <p:grpSp>
          <p:nvGrpSpPr>
            <p:cNvPr id="3" name="Group 46"/>
            <p:cNvGrpSpPr>
              <a:grpSpLocks/>
            </p:cNvGrpSpPr>
            <p:nvPr/>
          </p:nvGrpSpPr>
          <p:grpSpPr bwMode="auto">
            <a:xfrm>
              <a:off x="1187624" y="1767805"/>
              <a:ext cx="6048672" cy="975108"/>
              <a:chOff x="1296" y="1886"/>
              <a:chExt cx="2976" cy="325"/>
            </a:xfrm>
          </p:grpSpPr>
          <p:sp>
            <p:nvSpPr>
              <p:cNvPr id="5" name="AutoShape 47"/>
              <p:cNvSpPr>
                <a:spLocks noChangeArrowheads="1"/>
              </p:cNvSpPr>
              <p:nvPr/>
            </p:nvSpPr>
            <p:spPr bwMode="gray">
              <a:xfrm>
                <a:off x="1536" y="1899"/>
                <a:ext cx="2736" cy="28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77AE26"/>
                  </a:gs>
                  <a:gs pos="50000">
                    <a:srgbClr val="77AE26">
                      <a:gamma/>
                      <a:tint val="21176"/>
                      <a:invGamma/>
                    </a:srgbClr>
                  </a:gs>
                  <a:gs pos="100000">
                    <a:srgbClr val="77AE26"/>
                  </a:gs>
                </a:gsLst>
                <a:lin ang="5400000" scaled="1"/>
              </a:gradFill>
              <a:ln w="1270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99190" dir="2388334" algn="ctr" rotWithShape="0">
                        <a:srgbClr val="333333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" name="AutoShape 48"/>
              <p:cNvSpPr>
                <a:spLocks noChangeArrowheads="1"/>
              </p:cNvSpPr>
              <p:nvPr/>
            </p:nvSpPr>
            <p:spPr bwMode="gray">
              <a:xfrm>
                <a:off x="1296" y="1886"/>
                <a:ext cx="432" cy="325"/>
              </a:xfrm>
              <a:prstGeom prst="diamond">
                <a:avLst/>
              </a:prstGeom>
              <a:solidFill>
                <a:srgbClr val="77AE26"/>
              </a:soli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2212194" algn="ctr" rotWithShape="0">
                        <a:srgbClr val="333333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" name="Text Box 49"/>
              <p:cNvSpPr txBox="1">
                <a:spLocks noChangeArrowheads="1"/>
              </p:cNvSpPr>
              <p:nvPr/>
            </p:nvSpPr>
            <p:spPr bwMode="gray">
              <a:xfrm>
                <a:off x="1759" y="1934"/>
                <a:ext cx="2407" cy="1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zh-CN" altLang="en-US" sz="2000" b="1" kern="0" noProof="0" dirty="0" smtClean="0">
                    <a:solidFill>
                      <a:srgbClr val="FF0000"/>
                    </a:solidFill>
                    <a:ea typeface="宋体" pitchFamily="2" charset="-122"/>
                  </a:rPr>
                  <a:t>当前存在的主要问题</a:t>
                </a:r>
                <a:endParaRPr kumimoji="0" lang="en-US" altLang="zh-CN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宋体" pitchFamily="2" charset="-122"/>
                </a:endParaRPr>
              </a:p>
            </p:txBody>
          </p:sp>
          <p:sp>
            <p:nvSpPr>
              <p:cNvPr id="8" name="Text Box 50"/>
              <p:cNvSpPr txBox="1">
                <a:spLocks noChangeArrowheads="1"/>
              </p:cNvSpPr>
              <p:nvPr/>
            </p:nvSpPr>
            <p:spPr bwMode="gray">
              <a:xfrm>
                <a:off x="1365" y="1967"/>
                <a:ext cx="29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92457" dir="984327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ea typeface="宋体" pitchFamily="2" charset="-122"/>
                  </a:rPr>
                  <a:t>2</a:t>
                </a:r>
              </a:p>
            </p:txBody>
          </p:sp>
        </p:grpSp>
        <p:sp>
          <p:nvSpPr>
            <p:cNvPr id="4" name="文本框 3"/>
            <p:cNvSpPr txBox="1"/>
            <p:nvPr/>
          </p:nvSpPr>
          <p:spPr>
            <a:xfrm>
              <a:off x="2128664" y="2240957"/>
              <a:ext cx="168616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Major problems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203303" y="1844824"/>
            <a:ext cx="7357491" cy="671207"/>
            <a:chOff x="1203303" y="1844824"/>
            <a:chExt cx="7357491" cy="671207"/>
          </a:xfrm>
        </p:grpSpPr>
        <p:sp>
          <p:nvSpPr>
            <p:cNvPr id="9" name="文本框 8"/>
            <p:cNvSpPr txBox="1"/>
            <p:nvPr/>
          </p:nvSpPr>
          <p:spPr>
            <a:xfrm>
              <a:off x="1203303" y="1844824"/>
              <a:ext cx="535274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1.  </a:t>
              </a:r>
              <a:r>
                <a:rPr lang="zh-CN" altLang="en-US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促进绿色金融发展的配套法规与制度不够健全。</a:t>
              </a:r>
              <a:endParaRPr lang="zh-CN" altLang="en-US" dirty="0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519956" y="2146699"/>
              <a:ext cx="704083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Policies and regulations are far from perfect for promoting green finance.</a:t>
              </a:r>
              <a:endParaRPr lang="zh-CN" altLang="en-US" dirty="0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202524" y="3635815"/>
            <a:ext cx="7562993" cy="643499"/>
            <a:chOff x="1203303" y="1844824"/>
            <a:chExt cx="7562993" cy="643499"/>
          </a:xfrm>
        </p:grpSpPr>
        <p:sp>
          <p:nvSpPr>
            <p:cNvPr id="13" name="文本框 12"/>
            <p:cNvSpPr txBox="1"/>
            <p:nvPr/>
          </p:nvSpPr>
          <p:spPr>
            <a:xfrm>
              <a:off x="1203303" y="1844824"/>
              <a:ext cx="489108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3.  </a:t>
              </a:r>
              <a:r>
                <a:rPr lang="zh-CN" altLang="en-US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社会资本环保投资的回报与风控机制缺乏。</a:t>
              </a:r>
              <a:endParaRPr lang="zh-CN" altLang="en-US" dirty="0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510720" y="2118991"/>
              <a:ext cx="72555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Low return rates and high risks hinder the green finance from private sector.</a:t>
              </a:r>
              <a:endParaRPr lang="zh-CN" altLang="en-US" dirty="0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202524" y="4365104"/>
            <a:ext cx="7073312" cy="948206"/>
            <a:chOff x="1203303" y="1844824"/>
            <a:chExt cx="7073312" cy="948206"/>
          </a:xfrm>
        </p:grpSpPr>
        <p:sp>
          <p:nvSpPr>
            <p:cNvPr id="16" name="文本框 15"/>
            <p:cNvSpPr txBox="1"/>
            <p:nvPr/>
          </p:nvSpPr>
          <p:spPr>
            <a:xfrm>
              <a:off x="1203303" y="1844824"/>
              <a:ext cx="46602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4.  </a:t>
              </a:r>
              <a:r>
                <a:rPr lang="zh-CN" altLang="en-US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绿色金融技术体系和服务网络尚未形成。</a:t>
              </a:r>
              <a:endParaRPr lang="zh-CN" altLang="en-US" dirty="0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519957" y="2146699"/>
              <a:ext cx="675665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Technical supporting tools have not been well developed, and consulting </a:t>
              </a:r>
              <a:r>
                <a:rPr lang="en-US" altLang="zh-CN" dirty="0"/>
                <a:t>and servicing platforms are yet to be established</a:t>
              </a:r>
              <a:r>
                <a:rPr lang="en-US" altLang="zh-CN" dirty="0" smtClean="0"/>
                <a:t>.</a:t>
              </a:r>
              <a:endParaRPr lang="zh-CN" altLang="en-US" dirty="0"/>
            </a:p>
          </p:txBody>
        </p:sp>
      </p:grpSp>
      <p:grpSp>
        <p:nvGrpSpPr>
          <p:cNvPr id="21" name="组合 20"/>
          <p:cNvGrpSpPr/>
          <p:nvPr/>
        </p:nvGrpSpPr>
        <p:grpSpPr>
          <a:xfrm>
            <a:off x="1202524" y="2601820"/>
            <a:ext cx="7073311" cy="948206"/>
            <a:chOff x="1203303" y="1844824"/>
            <a:chExt cx="7073311" cy="948206"/>
          </a:xfrm>
        </p:grpSpPr>
        <p:sp>
          <p:nvSpPr>
            <p:cNvPr id="22" name="文本框 21"/>
            <p:cNvSpPr txBox="1"/>
            <p:nvPr/>
          </p:nvSpPr>
          <p:spPr>
            <a:xfrm>
              <a:off x="1203303" y="1844824"/>
              <a:ext cx="558358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2.  </a:t>
              </a:r>
              <a:r>
                <a:rPr lang="zh-CN" altLang="en-US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环保部门与金融机构各说各话，需求与供给脱节。</a:t>
              </a:r>
              <a:endParaRPr lang="zh-CN" altLang="en-US" dirty="0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23" name="文本框 22"/>
            <p:cNvSpPr txBox="1"/>
            <p:nvPr/>
          </p:nvSpPr>
          <p:spPr>
            <a:xfrm>
              <a:off x="1519956" y="2146699"/>
              <a:ext cx="675665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/>
                <a:t>Demand and supply are not well bridged between environmental and </a:t>
              </a:r>
            </a:p>
            <a:p>
              <a:r>
                <a:rPr lang="en-US" altLang="zh-CN" dirty="0" smtClean="0"/>
                <a:t>financial sectors.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835693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467544" y="332656"/>
            <a:ext cx="6048672" cy="975108"/>
            <a:chOff x="1187624" y="1767805"/>
            <a:chExt cx="6048672" cy="975108"/>
          </a:xfrm>
        </p:grpSpPr>
        <p:grpSp>
          <p:nvGrpSpPr>
            <p:cNvPr id="3" name="Group 46"/>
            <p:cNvGrpSpPr>
              <a:grpSpLocks/>
            </p:cNvGrpSpPr>
            <p:nvPr/>
          </p:nvGrpSpPr>
          <p:grpSpPr bwMode="auto">
            <a:xfrm>
              <a:off x="1187624" y="1767805"/>
              <a:ext cx="6048672" cy="975108"/>
              <a:chOff x="1296" y="1886"/>
              <a:chExt cx="2976" cy="325"/>
            </a:xfrm>
          </p:grpSpPr>
          <p:sp>
            <p:nvSpPr>
              <p:cNvPr id="5" name="AutoShape 47"/>
              <p:cNvSpPr>
                <a:spLocks noChangeArrowheads="1"/>
              </p:cNvSpPr>
              <p:nvPr/>
            </p:nvSpPr>
            <p:spPr bwMode="gray">
              <a:xfrm>
                <a:off x="1536" y="1899"/>
                <a:ext cx="2736" cy="288"/>
              </a:xfrm>
              <a:prstGeom prst="roundRect">
                <a:avLst>
                  <a:gd name="adj" fmla="val 16667"/>
                </a:avLst>
              </a:prstGeom>
              <a:gradFill rotWithShape="1">
                <a:gsLst>
                  <a:gs pos="0">
                    <a:srgbClr val="77AE26"/>
                  </a:gs>
                  <a:gs pos="50000">
                    <a:srgbClr val="77AE26">
                      <a:gamma/>
                      <a:tint val="21176"/>
                      <a:invGamma/>
                    </a:srgbClr>
                  </a:gs>
                  <a:gs pos="100000">
                    <a:srgbClr val="77AE26"/>
                  </a:gs>
                </a:gsLst>
                <a:lin ang="5400000" scaled="1"/>
              </a:gradFill>
              <a:ln w="12700" algn="ctr">
                <a:solidFill>
                  <a:srgbClr val="FFFFFF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99190" dir="2388334" algn="ctr" rotWithShape="0">
                        <a:srgbClr val="333333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dirty="0" smtClean="0">
                  <a:ln>
                    <a:noFill/>
                  </a:ln>
                  <a:solidFill>
                    <a:sysClr val="windowText" lastClr="00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6" name="AutoShape 48"/>
              <p:cNvSpPr>
                <a:spLocks noChangeArrowheads="1"/>
              </p:cNvSpPr>
              <p:nvPr/>
            </p:nvSpPr>
            <p:spPr bwMode="gray">
              <a:xfrm>
                <a:off x="1296" y="1886"/>
                <a:ext cx="432" cy="325"/>
              </a:xfrm>
              <a:prstGeom prst="diamond">
                <a:avLst/>
              </a:prstGeom>
              <a:solidFill>
                <a:srgbClr val="77AE26"/>
              </a:solidFill>
              <a:ln w="25400" algn="ctr">
                <a:solidFill>
                  <a:srgbClr val="FFFFFF"/>
                </a:solidFill>
                <a:miter lim="800000"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63500" dir="2212194" algn="ctr" rotWithShape="0">
                        <a:srgbClr val="333333">
                          <a:alpha val="50000"/>
                        </a:srgbClr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pPr marL="0" marR="0" lvl="0" indent="0" defTabSz="91440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zh-CN" altLang="en-US" sz="1800" b="0" i="0" u="none" strike="noStrike" kern="0" cap="none" spc="0" normalizeH="0" baseline="0" noProof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</a:endParaRPr>
              </a:p>
            </p:txBody>
          </p:sp>
          <p:sp>
            <p:nvSpPr>
              <p:cNvPr id="7" name="Text Box 49"/>
              <p:cNvSpPr txBox="1">
                <a:spLocks noChangeArrowheads="1"/>
              </p:cNvSpPr>
              <p:nvPr/>
            </p:nvSpPr>
            <p:spPr bwMode="gray">
              <a:xfrm>
                <a:off x="1759" y="1934"/>
                <a:ext cx="2407" cy="133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zh-CN" altLang="en-US" sz="2000" b="1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ea typeface="宋体" pitchFamily="2" charset="-122"/>
                  </a:rPr>
                  <a:t>几点期待</a:t>
                </a:r>
                <a:endParaRPr kumimoji="0" lang="en-US" altLang="zh-CN" sz="2000" b="1" i="0" u="none" strike="noStrike" kern="0" cap="none" spc="0" normalizeH="0" baseline="0" noProof="0" dirty="0" smtClean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ea typeface="宋体" pitchFamily="2" charset="-122"/>
                </a:endParaRPr>
              </a:p>
            </p:txBody>
          </p:sp>
          <p:sp>
            <p:nvSpPr>
              <p:cNvPr id="8" name="Text Box 50"/>
              <p:cNvSpPr txBox="1">
                <a:spLocks noChangeArrowheads="1"/>
              </p:cNvSpPr>
              <p:nvPr/>
            </p:nvSpPr>
            <p:spPr bwMode="gray">
              <a:xfrm>
                <a:off x="1365" y="1967"/>
                <a:ext cx="293" cy="15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 algn="ctr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92457" dir="9843276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square">
                <a:spAutoFit/>
              </a:bodyPr>
              <a:lstStyle/>
              <a:p>
                <a:pPr marL="0" marR="0" lvl="0" indent="0" algn="ctr" defTabSz="914400" eaLnBrk="0" fontAlgn="auto" latinLnBrk="0" hangingPunct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US" altLang="zh-CN" sz="2400" b="0" i="0" u="none" strike="noStrike" kern="0" cap="none" spc="0" normalizeH="0" baseline="0" noProof="0" dirty="0" smtClean="0">
                    <a:ln>
                      <a:noFill/>
                    </a:ln>
                    <a:solidFill>
                      <a:srgbClr val="FF0000"/>
                    </a:solidFill>
                    <a:effectLst/>
                    <a:uLnTx/>
                    <a:uFillTx/>
                    <a:ea typeface="宋体" pitchFamily="2" charset="-122"/>
                  </a:rPr>
                  <a:t>3</a:t>
                </a:r>
              </a:p>
            </p:txBody>
          </p:sp>
        </p:grpSp>
        <p:sp>
          <p:nvSpPr>
            <p:cNvPr id="4" name="文本框 3"/>
            <p:cNvSpPr txBox="1"/>
            <p:nvPr/>
          </p:nvSpPr>
          <p:spPr>
            <a:xfrm>
              <a:off x="2128664" y="2240957"/>
              <a:ext cx="1377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solidFill>
                    <a:srgbClr val="FF0000"/>
                  </a:solidFill>
                </a:rPr>
                <a:t>Expectations</a:t>
              </a:r>
              <a:endParaRPr lang="zh-CN" altLang="en-US" dirty="0">
                <a:solidFill>
                  <a:srgbClr val="FF0000"/>
                </a:solidFill>
              </a:endParaRPr>
            </a:p>
          </p:txBody>
        </p:sp>
      </p:grpSp>
      <p:grpSp>
        <p:nvGrpSpPr>
          <p:cNvPr id="11" name="组合 10"/>
          <p:cNvGrpSpPr/>
          <p:nvPr/>
        </p:nvGrpSpPr>
        <p:grpSpPr>
          <a:xfrm>
            <a:off x="1203303" y="1844824"/>
            <a:ext cx="7041104" cy="671207"/>
            <a:chOff x="1203303" y="1844824"/>
            <a:chExt cx="7041104" cy="671207"/>
          </a:xfrm>
        </p:grpSpPr>
        <p:sp>
          <p:nvSpPr>
            <p:cNvPr id="9" name="文本框 8"/>
            <p:cNvSpPr txBox="1"/>
            <p:nvPr/>
          </p:nvSpPr>
          <p:spPr>
            <a:xfrm>
              <a:off x="1203303" y="1844824"/>
              <a:ext cx="466025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1.  </a:t>
              </a:r>
              <a:r>
                <a:rPr lang="zh-CN" altLang="en-US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发展绿色金融关键是创新，重点是实践。</a:t>
              </a:r>
              <a:endParaRPr lang="zh-CN" altLang="en-US" dirty="0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10" name="文本框 9"/>
            <p:cNvSpPr txBox="1"/>
            <p:nvPr/>
          </p:nvSpPr>
          <p:spPr>
            <a:xfrm>
              <a:off x="1519956" y="2146699"/>
              <a:ext cx="6724451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Innovation and practice are key to development of green finance.</a:t>
              </a:r>
              <a:endParaRPr lang="zh-CN" altLang="en-US" dirty="0"/>
            </a:p>
          </p:txBody>
        </p:sp>
      </p:grpSp>
      <p:grpSp>
        <p:nvGrpSpPr>
          <p:cNvPr id="12" name="组合 11"/>
          <p:cNvGrpSpPr/>
          <p:nvPr/>
        </p:nvGrpSpPr>
        <p:grpSpPr>
          <a:xfrm>
            <a:off x="1203303" y="2708920"/>
            <a:ext cx="7185121" cy="920498"/>
            <a:chOff x="1203303" y="1844824"/>
            <a:chExt cx="7185121" cy="920498"/>
          </a:xfrm>
        </p:grpSpPr>
        <p:sp>
          <p:nvSpPr>
            <p:cNvPr id="13" name="文本框 12"/>
            <p:cNvSpPr txBox="1"/>
            <p:nvPr/>
          </p:nvSpPr>
          <p:spPr>
            <a:xfrm>
              <a:off x="1203303" y="1844824"/>
              <a:ext cx="6276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2.  </a:t>
              </a:r>
              <a:r>
                <a:rPr lang="zh-CN" altLang="en-US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创新的要点是保障社会资本投资回报，降低投资风险。</a:t>
              </a:r>
              <a:endParaRPr lang="zh-CN" altLang="en-US" dirty="0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1510720" y="2118991"/>
              <a:ext cx="687770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It is critical that innovation should ensure the financial sector to maintain proper return and risk control.</a:t>
              </a:r>
              <a:endParaRPr lang="zh-CN" altLang="en-US" dirty="0"/>
            </a:p>
          </p:txBody>
        </p:sp>
      </p:grpSp>
      <p:grpSp>
        <p:nvGrpSpPr>
          <p:cNvPr id="15" name="组合 14"/>
          <p:cNvGrpSpPr/>
          <p:nvPr/>
        </p:nvGrpSpPr>
        <p:grpSpPr>
          <a:xfrm>
            <a:off x="1203303" y="3776938"/>
            <a:ext cx="7185121" cy="948206"/>
            <a:chOff x="1203303" y="1844824"/>
            <a:chExt cx="7185121" cy="948206"/>
          </a:xfrm>
        </p:grpSpPr>
        <p:sp>
          <p:nvSpPr>
            <p:cNvPr id="16" name="文本框 15"/>
            <p:cNvSpPr txBox="1"/>
            <p:nvPr/>
          </p:nvSpPr>
          <p:spPr>
            <a:xfrm>
              <a:off x="1203303" y="1844824"/>
              <a:ext cx="6276077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CN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3.  </a:t>
              </a:r>
              <a:r>
                <a:rPr lang="zh-CN" altLang="en-US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要抓紧</a:t>
              </a:r>
              <a:r>
                <a:rPr lang="zh-CN" altLang="en-US" dirty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开发</a:t>
              </a:r>
              <a:r>
                <a:rPr lang="zh-CN" altLang="en-US" dirty="0" smtClean="0">
                  <a:latin typeface="方正黑体简体" panose="02010601030101010101" pitchFamily="2" charset="-122"/>
                  <a:ea typeface="方正黑体简体" panose="02010601030101010101" pitchFamily="2" charset="-122"/>
                </a:rPr>
                <a:t>技术支撑体系，建好绿色金融技术服务网络。</a:t>
              </a:r>
              <a:endParaRPr lang="zh-CN" altLang="en-US" dirty="0">
                <a:latin typeface="方正黑体简体" panose="02010601030101010101" pitchFamily="2" charset="-122"/>
                <a:ea typeface="方正黑体简体" panose="02010601030101010101" pitchFamily="2" charset="-122"/>
              </a:endParaRPr>
            </a:p>
          </p:txBody>
        </p:sp>
        <p:sp>
          <p:nvSpPr>
            <p:cNvPr id="17" name="文本框 16"/>
            <p:cNvSpPr txBox="1"/>
            <p:nvPr/>
          </p:nvSpPr>
          <p:spPr>
            <a:xfrm>
              <a:off x="1519956" y="2146699"/>
              <a:ext cx="686846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CN" dirty="0" smtClean="0"/>
                <a:t>Technical support tools and consulting platforms need to be developed as soon as possible.</a:t>
              </a:r>
              <a:endParaRPr lang="zh-CN" alt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83272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WordArt 5"/>
          <p:cNvSpPr>
            <a:spLocks noChangeArrowheads="1" noChangeShapeType="1" noTextEdit="1"/>
          </p:cNvSpPr>
          <p:nvPr/>
        </p:nvSpPr>
        <p:spPr bwMode="invGray">
          <a:xfrm>
            <a:off x="1115616" y="1916832"/>
            <a:ext cx="4343400" cy="533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0" cap="none" spc="0" normalizeH="0" baseline="0" noProof="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2E6272"/>
                    </a:gs>
                    <a:gs pos="100000">
                      <a:srgbClr val="3984C9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003366">
                      <a:alpha val="50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Thank You !</a:t>
            </a:r>
            <a:endParaRPr kumimoji="0" lang="zh-CN" altLang="en-US" sz="3600" b="1" i="0" u="none" strike="noStrike" kern="10" cap="none" spc="0" normalizeH="0" baseline="0" noProof="0" dirty="0" smtClean="0">
              <a:ln w="19050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2E6272"/>
                  </a:gs>
                  <a:gs pos="100000">
                    <a:srgbClr val="3984C9"/>
                  </a:gs>
                </a:gsLst>
                <a:lin ang="0" scaled="1"/>
              </a:gradFill>
              <a:effectLst>
                <a:outerShdw dist="53882" dir="2700000" algn="ctr" rotWithShape="0">
                  <a:srgbClr val="003366">
                    <a:alpha val="50000"/>
                  </a:srgbClr>
                </a:outerShdw>
              </a:effectLst>
              <a:uLnTx/>
              <a:uFillTx/>
              <a:latin typeface="Arial"/>
              <a:cs typeface="Arial"/>
            </a:endParaRPr>
          </a:p>
        </p:txBody>
      </p:sp>
      <p:sp>
        <p:nvSpPr>
          <p:cNvPr id="4" name="WordArt 5"/>
          <p:cNvSpPr>
            <a:spLocks noChangeArrowheads="1" noChangeShapeType="1" noTextEdit="1"/>
          </p:cNvSpPr>
          <p:nvPr/>
        </p:nvSpPr>
        <p:spPr bwMode="invGray">
          <a:xfrm>
            <a:off x="1115616" y="692696"/>
            <a:ext cx="2557744" cy="864096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0"/>
              </a:avLst>
            </a:prstTxWarp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3600" b="1" i="0" u="none" strike="noStrike" kern="10" cap="none" spc="0" normalizeH="0" baseline="0" noProof="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2E6272"/>
                    </a:gs>
                    <a:gs pos="100000">
                      <a:srgbClr val="3984C9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003366">
                      <a:alpha val="50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谢谢</a:t>
            </a:r>
            <a:r>
              <a:rPr kumimoji="0" lang="en-US" altLang="zh-CN" sz="3600" b="1" i="0" u="none" strike="noStrike" kern="10" cap="none" spc="0" normalizeH="0" baseline="0" noProof="0" dirty="0" smtClean="0">
                <a:ln w="19050">
                  <a:solidFill>
                    <a:srgbClr val="FFFFFF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2E6272"/>
                    </a:gs>
                    <a:gs pos="100000">
                      <a:srgbClr val="3984C9"/>
                    </a:gs>
                  </a:gsLst>
                  <a:lin ang="0" scaled="1"/>
                </a:gradFill>
                <a:effectLst>
                  <a:outerShdw dist="53882" dir="2700000" algn="ctr" rotWithShape="0">
                    <a:srgbClr val="003366">
                      <a:alpha val="50000"/>
                    </a:srgbClr>
                  </a:outerShdw>
                </a:effectLst>
                <a:uLnTx/>
                <a:uFillTx/>
                <a:latin typeface="Arial"/>
                <a:cs typeface="Arial"/>
              </a:rPr>
              <a:t>!</a:t>
            </a:r>
            <a:endParaRPr kumimoji="0" lang="zh-CN" altLang="en-US" sz="3600" b="1" i="0" u="none" strike="noStrike" kern="10" cap="none" spc="0" normalizeH="0" baseline="0" noProof="0" dirty="0" smtClean="0">
              <a:ln w="19050">
                <a:solidFill>
                  <a:srgbClr val="FFFFFF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2E6272"/>
                  </a:gs>
                  <a:gs pos="100000">
                    <a:srgbClr val="3984C9"/>
                  </a:gs>
                </a:gsLst>
                <a:lin ang="0" scaled="1"/>
              </a:gradFill>
              <a:effectLst>
                <a:outerShdw dist="53882" dir="2700000" algn="ctr" rotWithShape="0">
                  <a:srgbClr val="003366">
                    <a:alpha val="50000"/>
                  </a:srgbClr>
                </a:outerShdw>
              </a:effectLst>
              <a:uLnTx/>
              <a:uFillTx/>
              <a:latin typeface="Arial"/>
              <a:cs typeface="Arial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1194655" y="3057771"/>
            <a:ext cx="480131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rgbClr val="0070C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陈亮</a:t>
            </a:r>
            <a:r>
              <a:rPr lang="zh-CN" altLang="en-US" dirty="0">
                <a:solidFill>
                  <a:srgbClr val="0070C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，主任</a:t>
            </a:r>
            <a:endParaRPr lang="en-US" altLang="zh-CN" dirty="0">
              <a:solidFill>
                <a:srgbClr val="0070C0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r>
              <a:rPr lang="zh-CN" altLang="en-US" dirty="0" smtClean="0">
                <a:solidFill>
                  <a:srgbClr val="0070C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环境保护部环境保护对外合作中心（外经办）</a:t>
            </a:r>
            <a:endParaRPr lang="en-US" altLang="zh-CN" dirty="0" smtClean="0">
              <a:solidFill>
                <a:srgbClr val="0070C0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  <a:p>
            <a:r>
              <a:rPr lang="zh-CN" altLang="en-US" dirty="0" smtClean="0">
                <a:solidFill>
                  <a:srgbClr val="0070C0"/>
                </a:solidFill>
                <a:latin typeface="方正黑体简体" panose="02010601030101010101" pitchFamily="2" charset="-122"/>
                <a:ea typeface="方正黑体简体" panose="02010601030101010101" pitchFamily="2" charset="-122"/>
              </a:rPr>
              <a:t>全球环境基金国家执行机构</a:t>
            </a:r>
            <a:endParaRPr lang="en-US" altLang="zh-CN" dirty="0" smtClean="0">
              <a:solidFill>
                <a:srgbClr val="0070C0"/>
              </a:solidFill>
              <a:latin typeface="方正黑体简体" panose="02010601030101010101" pitchFamily="2" charset="-122"/>
              <a:ea typeface="方正黑体简体" panose="02010601030101010101" pitchFamily="2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194655" y="4077072"/>
            <a:ext cx="690573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sz="1600" i="1" dirty="0" smtClean="0">
                <a:solidFill>
                  <a:srgbClr val="0070C0"/>
                </a:solidFill>
              </a:rPr>
              <a:t>Dr. CHEN Liang, Director-general</a:t>
            </a:r>
          </a:p>
          <a:p>
            <a:r>
              <a:rPr lang="en-US" altLang="zh-CN" sz="1600" i="1" dirty="0" smtClean="0">
                <a:solidFill>
                  <a:srgbClr val="0070C0"/>
                </a:solidFill>
              </a:rPr>
              <a:t>Foreign Economic Cooperation Office (FECO) &amp; </a:t>
            </a:r>
            <a:r>
              <a:rPr lang="en-US" altLang="zh-CN" sz="1600" i="1" dirty="0">
                <a:solidFill>
                  <a:srgbClr val="0070C0"/>
                </a:solidFill>
              </a:rPr>
              <a:t>GEF National Implementing Entity</a:t>
            </a:r>
          </a:p>
          <a:p>
            <a:r>
              <a:rPr lang="en-US" altLang="zh-CN" sz="1600" i="1" dirty="0" smtClean="0">
                <a:solidFill>
                  <a:srgbClr val="0070C0"/>
                </a:solidFill>
              </a:rPr>
              <a:t>Ministry of Environmental Protection, People’s Republic of China </a:t>
            </a:r>
            <a:endParaRPr lang="zh-CN" altLang="en-US" sz="1600" i="1" dirty="0">
              <a:solidFill>
                <a:srgbClr val="0070C0"/>
              </a:solidFill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1194656" y="5013176"/>
            <a:ext cx="15841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solidFill>
                  <a:srgbClr val="0070C0"/>
                </a:solidFill>
              </a:rPr>
              <a:t>2015-11-11</a:t>
            </a:r>
            <a:endParaRPr lang="zh-CN" altLang="en-U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63617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998</TotalTime>
  <Words>2003</Words>
  <Application>Microsoft Office PowerPoint</Application>
  <PresentationFormat>全屏显示(4:3)</PresentationFormat>
  <Paragraphs>104</Paragraphs>
  <Slides>7</Slides>
  <Notes>7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4" baseType="lpstr">
      <vt:lpstr>方正黑体简体</vt:lpstr>
      <vt:lpstr>黑体</vt:lpstr>
      <vt:lpstr>宋体</vt:lpstr>
      <vt:lpstr>Arial</vt:lpstr>
      <vt:lpstr>Calibri</vt:lpstr>
      <vt:lpstr>Verdana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李孔争</cp:lastModifiedBy>
  <cp:revision>47</cp:revision>
  <cp:lastPrinted>2015-11-06T06:24:57Z</cp:lastPrinted>
  <dcterms:created xsi:type="dcterms:W3CDTF">2013-05-08T06:12:06Z</dcterms:created>
  <dcterms:modified xsi:type="dcterms:W3CDTF">2015-11-10T07:45:38Z</dcterms:modified>
</cp:coreProperties>
</file>