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7" r:id="rId4"/>
    <p:sldId id="266" r:id="rId5"/>
    <p:sldId id="274" r:id="rId6"/>
    <p:sldId id="275" r:id="rId7"/>
    <p:sldId id="278" r:id="rId8"/>
    <p:sldId id="276" r:id="rId9"/>
    <p:sldId id="285" r:id="rId10"/>
    <p:sldId id="279" r:id="rId11"/>
    <p:sldId id="280" r:id="rId12"/>
    <p:sldId id="281" r:id="rId13"/>
    <p:sldId id="282" r:id="rId14"/>
    <p:sldId id="287" r:id="rId15"/>
    <p:sldId id="258" r:id="rId16"/>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8">
          <p15:clr>
            <a:srgbClr val="A4A3A4"/>
          </p15:clr>
        </p15:guide>
        <p15:guide id="2" pos="29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72"/>
      </p:cViewPr>
      <p:guideLst>
        <p:guide orient="horz" pos="2188"/>
        <p:guide pos="2950"/>
      </p:guideLst>
    </p:cSldViewPr>
  </p:slideViewPr>
  <p:notesTextViewPr>
    <p:cViewPr>
      <p:scale>
        <a:sx n="1" d="1"/>
        <a:sy n="1" d="1"/>
      </p:scale>
      <p:origin x="0" y="0"/>
    </p:cViewPr>
  </p:notesTextViewPr>
  <p:gridSpacing cx="70" cy="7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44961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36675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08508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98816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2247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0667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180263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1415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7115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93640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41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137893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3788955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96875" y="1927225"/>
            <a:ext cx="8751888"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solidFill>
                  <a:schemeClr val="accent1"/>
                </a:solidFill>
              </a:rPr>
              <a:t>中国金融体系：</a:t>
            </a:r>
            <a:endParaRPr lang="en-US" altLang="zh-CN" sz="4400" b="1">
              <a:solidFill>
                <a:schemeClr val="accent1"/>
              </a:solidFill>
            </a:endParaRPr>
          </a:p>
          <a:p>
            <a:pPr algn="ctr" eaLnBrk="1" hangingPunct="1"/>
            <a:r>
              <a:rPr lang="zh-CN" altLang="en-US" sz="4400" b="1">
                <a:solidFill>
                  <a:schemeClr val="accent1"/>
                </a:solidFill>
              </a:rPr>
              <a:t>绿色化比绿色更迫切</a:t>
            </a:r>
          </a:p>
          <a:p>
            <a:pPr algn="ctr" eaLnBrk="1" hangingPunct="1"/>
            <a:r>
              <a:rPr lang="zh-CN" altLang="en-US" sz="2800" b="1">
                <a:solidFill>
                  <a:schemeClr val="accent1"/>
                </a:solidFill>
              </a:rPr>
              <a:t> Greening financial system is more urgent than green finance system</a:t>
            </a:r>
          </a:p>
          <a:p>
            <a:pPr algn="ctr" eaLnBrk="1" hangingPunct="1"/>
            <a:endParaRPr lang="zh-CN" altLang="en-US" sz="3200" b="1"/>
          </a:p>
          <a:p>
            <a:pPr algn="ctr" eaLnBrk="1" hangingPunct="1"/>
            <a:r>
              <a:rPr lang="zh-CN" altLang="en-US" sz="3200" b="1"/>
              <a:t>田辉 国务院发展研究中心金融所</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ph type="title"/>
          </p:nvPr>
        </p:nvSpPr>
        <p:spPr bwMode="auto">
          <a:xfrm>
            <a:off x="457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CN" altLang="en-US" sz="4000" b="1" smtClean="0"/>
              <a:t>某些绿色金融议题内涵偏窄：保险的例子</a:t>
            </a:r>
          </a:p>
        </p:txBody>
      </p:sp>
      <p:sp>
        <p:nvSpPr>
          <p:cNvPr id="10243" name="Rectangle 3"/>
          <p:cNvSpPr>
            <a:spLocks noChangeArrowheads="1"/>
          </p:cNvSpPr>
          <p:nvPr>
            <p:ph type="body" idx="1"/>
          </p:nvPr>
        </p:nvSpPr>
        <p:spPr bwMode="auto">
          <a:xfrm>
            <a:off x="457200" y="1600200"/>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zh-CN" altLang="en-US" smtClean="0"/>
              <a:t>中国的绿色保险，实践中通常专指“环境污染责任保险”这一特定险种，目前在推进保险业绿色化的思路中，也主要围绕这一险种发力</a:t>
            </a:r>
          </a:p>
          <a:p>
            <a:pPr eaLnBrk="1" hangingPunct="1">
              <a:lnSpc>
                <a:spcPct val="90000"/>
              </a:lnSpc>
              <a:buFont typeface="Arial" panose="020B0604020202020204" pitchFamily="34" charset="0"/>
              <a:buNone/>
            </a:pPr>
            <a:r>
              <a:rPr lang="zh-CN" altLang="en-US" smtClean="0"/>
              <a:t>---忽略了主流保险产品的绿色化</a:t>
            </a:r>
          </a:p>
          <a:p>
            <a:pPr eaLnBrk="1" hangingPunct="1">
              <a:lnSpc>
                <a:spcPct val="90000"/>
              </a:lnSpc>
              <a:buFont typeface="Arial" panose="020B0604020202020204" pitchFamily="34" charset="0"/>
              <a:buNone/>
            </a:pPr>
            <a:r>
              <a:rPr lang="zh-CN" altLang="en-US" smtClean="0"/>
              <a:t>---忽略了保险资产管理活动的绿色化：保险公司作为日益重要的机构投资者，如何将环境、社会和治理因素纳入到投资管理决策中？</a:t>
            </a:r>
          </a:p>
          <a:p>
            <a:pPr eaLnBrk="1" hangingPunct="1">
              <a:lnSpc>
                <a:spcPct val="90000"/>
              </a:lnSpc>
            </a:pPr>
            <a:endParaRPr lang="zh-CN"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ph/>
          </p:nvPr>
        </p:nvSpPr>
        <p:spPr bwMode="auto">
          <a:xfrm>
            <a:off x="457200" y="274638"/>
            <a:ext cx="8229600" cy="5851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buFont typeface="Arial" panose="020B0604020202020204" pitchFamily="34" charset="0"/>
              <a:buNone/>
            </a:pPr>
            <a:endParaRPr lang="zh-CN" altLang="en-US" sz="3600" b="1" i="1" smtClean="0">
              <a:solidFill>
                <a:srgbClr val="000000"/>
              </a:solidFill>
            </a:endParaRPr>
          </a:p>
          <a:p>
            <a:pPr algn="ctr">
              <a:spcBef>
                <a:spcPct val="0"/>
              </a:spcBef>
              <a:buFont typeface="Arial" panose="020B0604020202020204" pitchFamily="34" charset="0"/>
              <a:buNone/>
            </a:pPr>
            <a:endParaRPr lang="zh-CN" altLang="en-US" sz="3600" b="1" i="1" smtClean="0">
              <a:solidFill>
                <a:srgbClr val="000000"/>
              </a:solidFill>
            </a:endParaRPr>
          </a:p>
          <a:p>
            <a:pPr algn="ctr">
              <a:spcBef>
                <a:spcPct val="0"/>
              </a:spcBef>
              <a:buFont typeface="Arial" panose="020B0604020202020204" pitchFamily="34" charset="0"/>
              <a:buNone/>
            </a:pPr>
            <a:endParaRPr lang="zh-CN" altLang="en-US" sz="3600" b="1" i="1" smtClean="0">
              <a:solidFill>
                <a:srgbClr val="000000"/>
              </a:solidFill>
            </a:endParaRPr>
          </a:p>
          <a:p>
            <a:pPr algn="ctr">
              <a:spcBef>
                <a:spcPct val="0"/>
              </a:spcBef>
              <a:buFont typeface="Arial" panose="020B0604020202020204" pitchFamily="34" charset="0"/>
              <a:buNone/>
            </a:pPr>
            <a:endParaRPr lang="zh-CN" altLang="en-US" sz="3600" b="1" i="1" smtClean="0">
              <a:solidFill>
                <a:srgbClr val="000000"/>
              </a:solidFill>
            </a:endParaRPr>
          </a:p>
          <a:p>
            <a:pPr algn="ctr">
              <a:spcBef>
                <a:spcPct val="0"/>
              </a:spcBef>
              <a:buFont typeface="Arial" panose="020B0604020202020204" pitchFamily="34" charset="0"/>
              <a:buNone/>
            </a:pPr>
            <a:r>
              <a:rPr lang="zh-CN" altLang="en-US" sz="3600" b="1" i="1" smtClean="0">
                <a:solidFill>
                  <a:srgbClr val="000000"/>
                </a:solidFill>
              </a:rPr>
              <a:t>3.应</a:t>
            </a:r>
            <a:r>
              <a:rPr lang="en-US" altLang="zh-CN" sz="3600" b="1" i="1" smtClean="0">
                <a:solidFill>
                  <a:srgbClr val="000000"/>
                </a:solidFill>
              </a:rPr>
              <a:t>在</a:t>
            </a:r>
            <a:r>
              <a:rPr lang="zh-CN" altLang="en-US" sz="3600" b="1" i="1" smtClean="0">
                <a:solidFill>
                  <a:srgbClr val="000000"/>
                </a:solidFill>
              </a:rPr>
              <a:t>金融</a:t>
            </a:r>
            <a:r>
              <a:rPr lang="en-US" altLang="zh-CN" sz="3600" b="1" i="1" smtClean="0">
                <a:solidFill>
                  <a:srgbClr val="000000"/>
                </a:solidFill>
              </a:rPr>
              <a:t>改革</a:t>
            </a:r>
            <a:r>
              <a:rPr lang="zh-CN" altLang="en-US" sz="3600" b="1" i="1" smtClean="0">
                <a:solidFill>
                  <a:srgbClr val="000000"/>
                </a:solidFill>
              </a:rPr>
              <a:t>全过程</a:t>
            </a:r>
            <a:r>
              <a:rPr lang="en-US" altLang="zh-CN" sz="3600" b="1" i="1" smtClean="0">
                <a:solidFill>
                  <a:srgbClr val="000000"/>
                </a:solidFill>
              </a:rPr>
              <a:t>中嵌入绿色理念</a:t>
            </a:r>
          </a:p>
          <a:p>
            <a:pPr eaLnBrk="1" hangingPunct="1"/>
            <a:endParaRPr lang="en-US" altLang="zh-CN" sz="1800" b="1" i="1" smtClean="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ph type="title"/>
          </p:nvPr>
        </p:nvSpPr>
        <p:spPr bwMode="auto">
          <a:xfrm>
            <a:off x="457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CN" altLang="en-US" sz="4000" b="1" smtClean="0"/>
              <a:t>嵌入式而非割裂式的绿色金融体系</a:t>
            </a:r>
          </a:p>
        </p:txBody>
      </p:sp>
      <p:sp>
        <p:nvSpPr>
          <p:cNvPr id="12291" name="Rectangle 3"/>
          <p:cNvSpPr>
            <a:spLocks noChangeArrowheads="1"/>
          </p:cNvSpPr>
          <p:nvPr>
            <p:ph type="body" idx="1"/>
          </p:nvPr>
        </p:nvSpPr>
        <p:spPr bwMode="auto">
          <a:xfrm>
            <a:off x="457200" y="1600200"/>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zh-CN" altLang="en-US" sz="2800" smtClean="0"/>
              <a:t>实现“十三五”时期发展目标，破解发展难题，厚植发展优势，必须牢固树立并切实贯彻创新、协调、绿色、开放、共享的发展理念。</a:t>
            </a:r>
          </a:p>
          <a:p>
            <a:pPr eaLnBrk="1" hangingPunct="1">
              <a:lnSpc>
                <a:spcPct val="80000"/>
              </a:lnSpc>
              <a:buFont typeface="Arial" panose="020B0604020202020204" pitchFamily="34" charset="0"/>
              <a:buNone/>
            </a:pPr>
            <a:r>
              <a:rPr lang="zh-CN" altLang="en-US" sz="2800" smtClean="0"/>
              <a:t>                  ---十八届五中全会公报</a:t>
            </a:r>
          </a:p>
          <a:p>
            <a:pPr eaLnBrk="1" hangingPunct="1">
              <a:lnSpc>
                <a:spcPct val="80000"/>
              </a:lnSpc>
            </a:pPr>
            <a:r>
              <a:rPr lang="zh-CN" altLang="en-US" sz="2800" smtClean="0"/>
              <a:t>绿色金融不应该是额外的一套系统，而应该纳入现行金融改革的全过程</a:t>
            </a:r>
          </a:p>
          <a:p>
            <a:pPr eaLnBrk="1" hangingPunct="1">
              <a:lnSpc>
                <a:spcPct val="80000"/>
              </a:lnSpc>
              <a:buFont typeface="Arial" panose="020B0604020202020204" pitchFamily="34" charset="0"/>
              <a:buNone/>
            </a:pPr>
            <a:r>
              <a:rPr lang="zh-CN" altLang="en-US" sz="2800" smtClean="0"/>
              <a:t>---所有利益相关者的充分认知</a:t>
            </a:r>
          </a:p>
          <a:p>
            <a:pPr eaLnBrk="1" hangingPunct="1">
              <a:lnSpc>
                <a:spcPct val="80000"/>
              </a:lnSpc>
              <a:buFont typeface="Arial" panose="020B0604020202020204" pitchFamily="34" charset="0"/>
              <a:buNone/>
            </a:pPr>
            <a:r>
              <a:rPr lang="zh-CN" altLang="en-US" sz="2800" smtClean="0"/>
              <a:t>---自上而下+自下而上的改革方式，推动政策有效落实</a:t>
            </a:r>
          </a:p>
          <a:p>
            <a:pPr eaLnBrk="1" hangingPunct="1">
              <a:lnSpc>
                <a:spcPct val="80000"/>
              </a:lnSpc>
              <a:buFont typeface="Arial" panose="020B0604020202020204" pitchFamily="34" charset="0"/>
              <a:buNone/>
            </a:pPr>
            <a:r>
              <a:rPr lang="zh-CN" altLang="en-US" sz="2800" smtClean="0"/>
              <a:t>*绿化现有的金融体系比新建一套绿色金融体系更为迫切</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ph type="title"/>
          </p:nvPr>
        </p:nvSpPr>
        <p:spPr bwMode="auto">
          <a:xfrm>
            <a:off x="457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CN" altLang="zh-CN" smtClean="0"/>
              <a:t>在关键改革中嵌入绿色理念</a:t>
            </a:r>
          </a:p>
        </p:txBody>
      </p:sp>
      <p:graphicFrame>
        <p:nvGraphicFramePr>
          <p:cNvPr id="15363" name="Group 3"/>
          <p:cNvGraphicFramePr>
            <a:graphicFrameLocks noGrp="1"/>
          </p:cNvGraphicFramePr>
          <p:nvPr>
            <p:ph idx="1"/>
          </p:nvPr>
        </p:nvGraphicFramePr>
        <p:xfrm>
          <a:off x="109538" y="1285875"/>
          <a:ext cx="8978900" cy="5526088"/>
        </p:xfrm>
        <a:graphic>
          <a:graphicData uri="http://schemas.openxmlformats.org/drawingml/2006/table">
            <a:tbl>
              <a:tblPr/>
              <a:tblGrid>
                <a:gridCol w="2168525"/>
                <a:gridCol w="6810375"/>
              </a:tblGrid>
              <a:tr h="9445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Calibri" panose="020F0502020204030204" pitchFamily="34" charset="0"/>
                        </a:rPr>
                        <a:t>关键金融改革事项</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Calibri" panose="020F0502020204030204" pitchFamily="34" charset="0"/>
                        </a:rPr>
                        <a:t>绿色理念嵌入后的可能政策选项</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7986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zh-CN" sz="2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货币政策工具创新</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定向调控工具中增加“绿色“内涵，如支农再贷款、支小再贷款之外增加支绿再贷款；对绿色信贷达到一定比例的商业银行定向下调准备金率等</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98425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zh-CN" sz="2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民营银行试点</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鼓励成立更多的、以大力发展绿色信贷业务为使命的民营银行</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179705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缓解小微企业融资难、融资贵问题</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加大政策性担保体系对绿色企业/项目的支持力度；增加更多财政资金用于支持绿色企业/项目的融资担保机制/信用保证保险产品的发展</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ph type="title"/>
          </p:nvPr>
        </p:nvSpPr>
        <p:spPr bwMode="auto">
          <a:xfrm>
            <a:off x="457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CN" altLang="en-US" smtClean="0"/>
              <a:t>在关键改革中嵌入绿色理念（续）</a:t>
            </a:r>
          </a:p>
        </p:txBody>
      </p:sp>
      <p:graphicFrame>
        <p:nvGraphicFramePr>
          <p:cNvPr id="16387" name="Group 3"/>
          <p:cNvGraphicFramePr>
            <a:graphicFrameLocks noGrp="1"/>
          </p:cNvGraphicFramePr>
          <p:nvPr>
            <p:ph idx="1"/>
          </p:nvPr>
        </p:nvGraphicFramePr>
        <p:xfrm>
          <a:off x="107950" y="1285875"/>
          <a:ext cx="8980488" cy="5030788"/>
        </p:xfrm>
        <a:graphic>
          <a:graphicData uri="http://schemas.openxmlformats.org/drawingml/2006/table">
            <a:tbl>
              <a:tblPr/>
              <a:tblGrid>
                <a:gridCol w="1997075"/>
                <a:gridCol w="6983413"/>
              </a:tblGrid>
              <a:tr h="82301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Calibri" panose="020F0502020204030204" pitchFamily="34" charset="0"/>
                        </a:rPr>
                        <a:t>关键金融改革事项</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400" b="1" i="0" u="none" strike="noStrike" cap="none" normalizeH="0" baseline="0" smtClean="0">
                          <a:ln>
                            <a:noFill/>
                          </a:ln>
                          <a:solidFill>
                            <a:srgbClr val="FFFFFF"/>
                          </a:solidFill>
                          <a:effectLst/>
                          <a:latin typeface="Calibri" panose="020F0502020204030204" pitchFamily="34" charset="0"/>
                          <a:ea typeface="宋体" panose="02010600030101010101" pitchFamily="2" charset="-122"/>
                          <a:sym typeface="Calibri" panose="020F0502020204030204" pitchFamily="34" charset="0"/>
                        </a:rPr>
                        <a:t>绿色理念嵌入后的可能政策选项</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55584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4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多层次资本市场发展</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4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允许商业银行更加便利地发行绿色专项金融债；为绿色企业在银行间市场和交易所市场发行债券提供便利；新三板、区域股权市场等鼓励对绿色企业的培育和挂牌、融资；</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65192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4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保险市场改革</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zh-CN" altLang="en-US" sz="24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农业保险中将是否采取了有利于改善环境的农业生产方法作为确定补贴政策的关键影响因素；对于新能源汽车投保执行适当的优惠条款等；在巨灾保险制度的设计中，体现更多的气候变化相关因素；在投资业务方面，应鼓励保险资金加大对可再生能源、节能降耗等绿色项目的支持力度，并推动保险公司将环境风险因素纳入投资决策体系中</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WordArt 5"/>
          <p:cNvSpPr>
            <a:spLocks noChangeArrowheads="1" noChangeShapeType="1" noTextEdit="1"/>
          </p:cNvSpPr>
          <p:nvPr/>
        </p:nvSpPr>
        <p:spPr bwMode="auto">
          <a:xfrm>
            <a:off x="2400300" y="3162300"/>
            <a:ext cx="4343400" cy="533400"/>
          </a:xfrm>
          <a:prstGeom prst="rect">
            <a:avLst/>
          </a:prstGeom>
        </p:spPr>
        <p:txBody>
          <a:bodyPr wrap="none" fromWordArt="1">
            <a:prstTxWarp prst="textDeflate">
              <a:avLst>
                <a:gd name="adj" fmla="val 0"/>
              </a:avLst>
            </a:prstTxWarp>
          </a:bodyPr>
          <a:lstStyle/>
          <a:p>
            <a:pPr algn="ctr" eaLnBrk="1" hangingPunct="1">
              <a:defRPr/>
            </a:pPr>
            <a:r>
              <a:rPr lang="en-US" altLang="zh-CN" sz="3600" b="1" strike="sngStrike" kern="10">
                <a:ln w="19050" cmpd="sng">
                  <a:solidFill>
                    <a:srgbClr val="FFFFFF"/>
                  </a:solidFill>
                  <a:round/>
                  <a:headEnd/>
                  <a:tailEnd/>
                </a:ln>
                <a:gradFill rotWithShape="1">
                  <a:gsLst>
                    <a:gs pos="0">
                      <a:srgbClr val="2E6272"/>
                    </a:gs>
                    <a:gs pos="100000">
                      <a:srgbClr val="3984C9"/>
                    </a:gs>
                  </a:gsLst>
                  <a:lin ang="0" scaled="1"/>
                </a:gradFill>
                <a:cs typeface="Arial" panose="020B0604020202020204" pitchFamily="34" charset="0"/>
              </a:rPr>
              <a:t>Thank You !</a:t>
            </a:r>
            <a:endParaRPr lang="zh-CN" altLang="en-US" sz="3600" b="1" strike="sngStrike" kern="10">
              <a:ln w="19050" cmpd="sng">
                <a:solidFill>
                  <a:srgbClr val="FFFFFF"/>
                </a:solidFill>
                <a:round/>
                <a:headEnd/>
                <a:tailEnd/>
              </a:ln>
              <a:gradFill rotWithShape="1">
                <a:gsLst>
                  <a:gs pos="0">
                    <a:srgbClr val="2E6272"/>
                  </a:gs>
                  <a:gs pos="100000">
                    <a:srgbClr val="3984C9"/>
                  </a:gs>
                </a:gsLst>
                <a:lin ang="0" scaled="1"/>
              </a:gra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Effect>
                                      <p:cBhvr>
                                        <p:cTn id="9"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903288"/>
            <a:ext cx="7812088" cy="77787"/>
            <a:chOff x="0" y="0"/>
            <a:chExt cx="7812360" cy="77362"/>
          </a:xfrm>
        </p:grpSpPr>
        <p:sp>
          <p:nvSpPr>
            <p:cNvPr id="2067" name="直接连接符 2"/>
            <p:cNvSpPr>
              <a:spLocks noChangeShapeType="1"/>
            </p:cNvSpPr>
            <p:nvPr/>
          </p:nvSpPr>
          <p:spPr bwMode="auto">
            <a:xfrm>
              <a:off x="0" y="0"/>
              <a:ext cx="7812360" cy="1"/>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68" name="矩形 3"/>
            <p:cNvSpPr>
              <a:spLocks noChangeArrowheads="1"/>
            </p:cNvSpPr>
            <p:nvPr/>
          </p:nvSpPr>
          <p:spPr bwMode="auto">
            <a:xfrm>
              <a:off x="0" y="5362"/>
              <a:ext cx="2520000" cy="72000"/>
            </a:xfrm>
            <a:prstGeom prst="rect">
              <a:avLst/>
            </a:prstGeom>
            <a:solidFill>
              <a:schemeClr val="tx2"/>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51" name="Group 5"/>
          <p:cNvGrpSpPr>
            <a:grpSpLocks/>
          </p:cNvGrpSpPr>
          <p:nvPr/>
        </p:nvGrpSpPr>
        <p:grpSpPr bwMode="auto">
          <a:xfrm>
            <a:off x="2297113" y="1592263"/>
            <a:ext cx="5440362" cy="685800"/>
            <a:chOff x="0" y="0"/>
            <a:chExt cx="2976" cy="432"/>
          </a:xfrm>
        </p:grpSpPr>
        <p:sp>
          <p:nvSpPr>
            <p:cNvPr id="2063" name="AutoShape 47"/>
            <p:cNvSpPr>
              <a:spLocks noChangeArrowheads="1"/>
            </p:cNvSpPr>
            <p:nvPr/>
          </p:nvSpPr>
          <p:spPr bwMode="auto">
            <a:xfrm>
              <a:off x="240" y="75"/>
              <a:ext cx="2736" cy="288"/>
            </a:xfrm>
            <a:prstGeom prst="roundRect">
              <a:avLst>
                <a:gd name="adj" fmla="val 16667"/>
              </a:avLst>
            </a:prstGeom>
            <a:gradFill rotWithShape="1">
              <a:gsLst>
                <a:gs pos="0">
                  <a:srgbClr val="77AE26"/>
                </a:gs>
                <a:gs pos="50000">
                  <a:srgbClr val="E3EED1"/>
                </a:gs>
                <a:gs pos="100000">
                  <a:srgbClr val="77AE26"/>
                </a:gs>
              </a:gsLst>
              <a:lin ang="5400000" scaled="1"/>
            </a:gradFill>
            <a:ln w="12700">
              <a:solidFill>
                <a:srgbClr val="FFFFFF"/>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b="1" i="1">
                <a:solidFill>
                  <a:srgbClr val="000000"/>
                </a:solidFill>
                <a:latin typeface="Calibri" panose="020F0502020204030204" pitchFamily="34" charset="0"/>
                <a:sym typeface="宋体" panose="02010600030101010101" pitchFamily="2" charset="-122"/>
              </a:endParaRPr>
            </a:p>
          </p:txBody>
        </p:sp>
        <p:sp>
          <p:nvSpPr>
            <p:cNvPr id="2064" name="AutoShape 48"/>
            <p:cNvSpPr>
              <a:spLocks noChangeArrowheads="1"/>
            </p:cNvSpPr>
            <p:nvPr/>
          </p:nvSpPr>
          <p:spPr bwMode="auto">
            <a:xfrm>
              <a:off x="0" y="0"/>
              <a:ext cx="432" cy="432"/>
            </a:xfrm>
            <a:prstGeom prst="diamond">
              <a:avLst/>
            </a:prstGeom>
            <a:solidFill>
              <a:srgbClr val="77AE26"/>
            </a:solidFill>
            <a:ln w="25400">
              <a:solidFill>
                <a:srgbClr val="FFFFFF"/>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b="1" i="1">
                <a:solidFill>
                  <a:srgbClr val="000000"/>
                </a:solidFill>
                <a:latin typeface="Calibri" panose="020F0502020204030204" pitchFamily="34" charset="0"/>
                <a:sym typeface="宋体" panose="02010600030101010101" pitchFamily="2" charset="-122"/>
              </a:endParaRPr>
            </a:p>
          </p:txBody>
        </p:sp>
        <p:sp>
          <p:nvSpPr>
            <p:cNvPr id="2065" name="Text Box 49"/>
            <p:cNvSpPr>
              <a:spLocks noChangeArrowheads="1"/>
            </p:cNvSpPr>
            <p:nvPr/>
          </p:nvSpPr>
          <p:spPr bwMode="auto">
            <a:xfrm>
              <a:off x="384" y="110"/>
              <a:ext cx="21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i="1">
                  <a:solidFill>
                    <a:srgbClr val="000000"/>
                  </a:solidFill>
                </a:rPr>
                <a:t>中国</a:t>
              </a:r>
              <a:r>
                <a:rPr lang="en-US" altLang="zh-CN" b="1" i="1">
                  <a:solidFill>
                    <a:srgbClr val="000000"/>
                  </a:solidFill>
                </a:rPr>
                <a:t>绿色金融</a:t>
              </a:r>
              <a:r>
                <a:rPr lang="zh-CN" altLang="en-US" b="1" i="1">
                  <a:solidFill>
                    <a:srgbClr val="000000"/>
                  </a:solidFill>
                </a:rPr>
                <a:t>正</a:t>
              </a:r>
              <a:r>
                <a:rPr lang="en-US" altLang="zh-CN" b="1" i="1">
                  <a:solidFill>
                    <a:srgbClr val="000000"/>
                  </a:solidFill>
                </a:rPr>
                <a:t>迎来</a:t>
              </a:r>
              <a:r>
                <a:rPr lang="zh-CN" altLang="en-US" b="1" i="1">
                  <a:solidFill>
                    <a:srgbClr val="000000"/>
                  </a:solidFill>
                </a:rPr>
                <a:t>难得</a:t>
              </a:r>
              <a:r>
                <a:rPr lang="en-US" altLang="zh-CN" b="1" i="1">
                  <a:solidFill>
                    <a:srgbClr val="000000"/>
                  </a:solidFill>
                </a:rPr>
                <a:t>的发展机遇</a:t>
              </a:r>
              <a:endParaRPr lang="zh-CN" altLang="en-US"/>
            </a:p>
          </p:txBody>
        </p:sp>
        <p:sp>
          <p:nvSpPr>
            <p:cNvPr id="2066" name="Text Box 50"/>
            <p:cNvSpPr>
              <a:spLocks noChangeArrowheads="1"/>
            </p:cNvSpPr>
            <p:nvPr/>
          </p:nvSpPr>
          <p:spPr bwMode="auto">
            <a:xfrm>
              <a:off x="97" y="6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i="1">
                  <a:solidFill>
                    <a:srgbClr val="FFFFFF"/>
                  </a:solidFill>
                </a:rPr>
                <a:t>1</a:t>
              </a:r>
              <a:endParaRPr lang="zh-CN" altLang="en-US"/>
            </a:p>
          </p:txBody>
        </p:sp>
      </p:grpSp>
      <p:grpSp>
        <p:nvGrpSpPr>
          <p:cNvPr id="2052" name="Group 10"/>
          <p:cNvGrpSpPr>
            <a:grpSpLocks/>
          </p:cNvGrpSpPr>
          <p:nvPr/>
        </p:nvGrpSpPr>
        <p:grpSpPr bwMode="auto">
          <a:xfrm>
            <a:off x="2347913" y="2882900"/>
            <a:ext cx="5929312" cy="993775"/>
            <a:chOff x="0" y="0"/>
            <a:chExt cx="2976" cy="432"/>
          </a:xfrm>
        </p:grpSpPr>
        <p:sp>
          <p:nvSpPr>
            <p:cNvPr id="2059" name="AutoShape 52"/>
            <p:cNvSpPr>
              <a:spLocks noChangeArrowheads="1"/>
            </p:cNvSpPr>
            <p:nvPr/>
          </p:nvSpPr>
          <p:spPr bwMode="auto">
            <a:xfrm>
              <a:off x="240" y="75"/>
              <a:ext cx="2736" cy="288"/>
            </a:xfrm>
            <a:prstGeom prst="roundRect">
              <a:avLst>
                <a:gd name="adj" fmla="val 16667"/>
              </a:avLst>
            </a:prstGeom>
            <a:gradFill rotWithShape="1">
              <a:gsLst>
                <a:gs pos="0">
                  <a:srgbClr val="3984C9"/>
                </a:gs>
                <a:gs pos="50000">
                  <a:srgbClr val="D5E5F4"/>
                </a:gs>
                <a:gs pos="100000">
                  <a:srgbClr val="3984C9"/>
                </a:gs>
              </a:gsLst>
              <a:lin ang="5400000" scaled="1"/>
            </a:gradFill>
            <a:ln w="12700">
              <a:solidFill>
                <a:srgbClr val="FFFFFF"/>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b="1" i="1">
                <a:solidFill>
                  <a:srgbClr val="000000"/>
                </a:solidFill>
                <a:latin typeface="Calibri" panose="020F0502020204030204" pitchFamily="34" charset="0"/>
                <a:sym typeface="宋体" panose="02010600030101010101" pitchFamily="2" charset="-122"/>
              </a:endParaRPr>
            </a:p>
          </p:txBody>
        </p:sp>
        <p:sp>
          <p:nvSpPr>
            <p:cNvPr id="2060" name="AutoShape 53"/>
            <p:cNvSpPr>
              <a:spLocks noChangeArrowheads="1"/>
            </p:cNvSpPr>
            <p:nvPr/>
          </p:nvSpPr>
          <p:spPr bwMode="auto">
            <a:xfrm>
              <a:off x="0" y="0"/>
              <a:ext cx="432" cy="432"/>
            </a:xfrm>
            <a:prstGeom prst="diamond">
              <a:avLst/>
            </a:prstGeom>
            <a:solidFill>
              <a:srgbClr val="3984C9"/>
            </a:solidFill>
            <a:ln w="25400">
              <a:solidFill>
                <a:srgbClr val="FFFFFF"/>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b="1" i="1">
                <a:solidFill>
                  <a:srgbClr val="000000"/>
                </a:solidFill>
                <a:latin typeface="Calibri" panose="020F0502020204030204" pitchFamily="34" charset="0"/>
                <a:sym typeface="宋体" panose="02010600030101010101" pitchFamily="2" charset="-122"/>
              </a:endParaRPr>
            </a:p>
          </p:txBody>
        </p:sp>
        <p:sp>
          <p:nvSpPr>
            <p:cNvPr id="2061" name="Text Box 54"/>
            <p:cNvSpPr>
              <a:spLocks noChangeArrowheads="1"/>
            </p:cNvSpPr>
            <p:nvPr/>
          </p:nvSpPr>
          <p:spPr bwMode="auto">
            <a:xfrm>
              <a:off x="384" y="110"/>
              <a:ext cx="21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a:t>建设绿色金融体系尚没有形成全社会共识</a:t>
              </a:r>
            </a:p>
          </p:txBody>
        </p:sp>
        <p:sp>
          <p:nvSpPr>
            <p:cNvPr id="2062" name="Text Box 55"/>
            <p:cNvSpPr>
              <a:spLocks noChangeArrowheads="1"/>
            </p:cNvSpPr>
            <p:nvPr/>
          </p:nvSpPr>
          <p:spPr bwMode="auto">
            <a:xfrm>
              <a:off x="97" y="6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b="1" i="1">
                  <a:solidFill>
                    <a:srgbClr val="FFFFFF"/>
                  </a:solidFill>
                </a:rPr>
                <a:t>2</a:t>
              </a:r>
              <a:endParaRPr lang="zh-CN" altLang="en-US"/>
            </a:p>
          </p:txBody>
        </p:sp>
      </p:grpSp>
      <p:grpSp>
        <p:nvGrpSpPr>
          <p:cNvPr id="2053" name="Group 15"/>
          <p:cNvGrpSpPr>
            <a:grpSpLocks/>
          </p:cNvGrpSpPr>
          <p:nvPr/>
        </p:nvGrpSpPr>
        <p:grpSpPr bwMode="auto">
          <a:xfrm>
            <a:off x="2273300" y="4459288"/>
            <a:ext cx="6053138" cy="685800"/>
            <a:chOff x="0" y="0"/>
            <a:chExt cx="2976" cy="432"/>
          </a:xfrm>
        </p:grpSpPr>
        <p:sp>
          <p:nvSpPr>
            <p:cNvPr id="2055" name="AutoShape 62"/>
            <p:cNvSpPr>
              <a:spLocks noChangeArrowheads="1"/>
            </p:cNvSpPr>
            <p:nvPr/>
          </p:nvSpPr>
          <p:spPr bwMode="auto">
            <a:xfrm>
              <a:off x="240" y="75"/>
              <a:ext cx="2736" cy="288"/>
            </a:xfrm>
            <a:prstGeom prst="roundRect">
              <a:avLst>
                <a:gd name="adj" fmla="val 16667"/>
              </a:avLst>
            </a:prstGeom>
            <a:gradFill rotWithShape="1">
              <a:gsLst>
                <a:gs pos="0">
                  <a:srgbClr val="90A8B0"/>
                </a:gs>
                <a:gs pos="50000">
                  <a:srgbClr val="E7EEEE"/>
                </a:gs>
                <a:gs pos="100000">
                  <a:srgbClr val="90A8B0"/>
                </a:gs>
              </a:gsLst>
              <a:lin ang="5400000" scaled="1"/>
            </a:gradFill>
            <a:ln w="12700">
              <a:solidFill>
                <a:srgbClr val="FFFFFF"/>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b="1" i="1">
                <a:solidFill>
                  <a:srgbClr val="000000"/>
                </a:solidFill>
                <a:latin typeface="Calibri" panose="020F0502020204030204" pitchFamily="34" charset="0"/>
                <a:sym typeface="宋体" panose="02010600030101010101" pitchFamily="2" charset="-122"/>
              </a:endParaRPr>
            </a:p>
          </p:txBody>
        </p:sp>
        <p:sp>
          <p:nvSpPr>
            <p:cNvPr id="2056" name="AutoShape 63"/>
            <p:cNvSpPr>
              <a:spLocks noChangeArrowheads="1"/>
            </p:cNvSpPr>
            <p:nvPr/>
          </p:nvSpPr>
          <p:spPr bwMode="auto">
            <a:xfrm>
              <a:off x="0" y="0"/>
              <a:ext cx="432" cy="432"/>
            </a:xfrm>
            <a:prstGeom prst="diamond">
              <a:avLst/>
            </a:prstGeom>
            <a:solidFill>
              <a:srgbClr val="90A8B0"/>
            </a:solidFill>
            <a:ln w="25400">
              <a:solidFill>
                <a:srgbClr val="FFFFFF"/>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b="1" i="1">
                <a:solidFill>
                  <a:srgbClr val="000000"/>
                </a:solidFill>
                <a:latin typeface="Calibri" panose="020F0502020204030204" pitchFamily="34" charset="0"/>
                <a:sym typeface="宋体" panose="02010600030101010101" pitchFamily="2" charset="-122"/>
              </a:endParaRPr>
            </a:p>
          </p:txBody>
        </p:sp>
        <p:sp>
          <p:nvSpPr>
            <p:cNvPr id="2057" name="Text Box 64"/>
            <p:cNvSpPr>
              <a:spLocks noChangeArrowheads="1"/>
            </p:cNvSpPr>
            <p:nvPr/>
          </p:nvSpPr>
          <p:spPr bwMode="auto">
            <a:xfrm>
              <a:off x="384" y="110"/>
              <a:ext cx="21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b="1" i="1">
                  <a:solidFill>
                    <a:srgbClr val="000000"/>
                  </a:solidFill>
                </a:rPr>
                <a:t>应</a:t>
              </a:r>
              <a:r>
                <a:rPr lang="en-US" altLang="zh-CN" b="1" i="1">
                  <a:solidFill>
                    <a:srgbClr val="000000"/>
                  </a:solidFill>
                </a:rPr>
                <a:t>在</a:t>
              </a:r>
              <a:r>
                <a:rPr lang="zh-CN" altLang="en-US" b="1" i="1">
                  <a:solidFill>
                    <a:srgbClr val="000000"/>
                  </a:solidFill>
                </a:rPr>
                <a:t>金融</a:t>
              </a:r>
              <a:r>
                <a:rPr lang="en-US" altLang="zh-CN" b="1" i="1">
                  <a:solidFill>
                    <a:srgbClr val="000000"/>
                  </a:solidFill>
                </a:rPr>
                <a:t>改革</a:t>
              </a:r>
              <a:r>
                <a:rPr lang="zh-CN" altLang="en-US" b="1" i="1">
                  <a:solidFill>
                    <a:srgbClr val="000000"/>
                  </a:solidFill>
                </a:rPr>
                <a:t>全过程</a:t>
              </a:r>
              <a:r>
                <a:rPr lang="en-US" altLang="zh-CN" b="1" i="1">
                  <a:solidFill>
                    <a:srgbClr val="000000"/>
                  </a:solidFill>
                </a:rPr>
                <a:t>中嵌入绿色理念</a:t>
              </a:r>
            </a:p>
          </p:txBody>
        </p:sp>
        <p:sp>
          <p:nvSpPr>
            <p:cNvPr id="2058" name="Text Box 65"/>
            <p:cNvSpPr>
              <a:spLocks noChangeArrowheads="1"/>
            </p:cNvSpPr>
            <p:nvPr/>
          </p:nvSpPr>
          <p:spPr bwMode="auto">
            <a:xfrm>
              <a:off x="97" y="6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i="1">
                  <a:solidFill>
                    <a:srgbClr val="FFFFFF"/>
                  </a:solidFill>
                </a:rPr>
                <a:t>3</a:t>
              </a:r>
              <a:endParaRPr lang="zh-CN" altLang="en-US"/>
            </a:p>
          </p:txBody>
        </p:sp>
      </p:grpSp>
      <p:sp>
        <p:nvSpPr>
          <p:cNvPr id="2054" name="Rectangle 2"/>
          <p:cNvSpPr>
            <a:spLocks noChangeArrowheads="1"/>
          </p:cNvSpPr>
          <p:nvPr/>
        </p:nvSpPr>
        <p:spPr bwMode="auto">
          <a:xfrm>
            <a:off x="179388" y="333375"/>
            <a:ext cx="7696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i="1">
                <a:solidFill>
                  <a:srgbClr val="2E6272"/>
                </a:solidFill>
                <a:latin typeface="Verdana" panose="020B0604030504040204" pitchFamily="34" charset="0"/>
                <a:sym typeface="Calibri" panose="020F0502020204030204" pitchFamily="34" charset="0"/>
              </a:rPr>
              <a:t>内容 </a:t>
            </a:r>
            <a:r>
              <a:rPr lang="en-US" altLang="zh-CN" sz="3200" b="1" i="1">
                <a:solidFill>
                  <a:srgbClr val="2E6272"/>
                </a:solidFill>
                <a:latin typeface="Verdana" panose="020B0604030504040204" pitchFamily="34" charset="0"/>
                <a:sym typeface="Calibri" panose="020F0502020204030204" pitchFamily="34" charset="0"/>
              </a:rPr>
              <a:t>Contents</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ph/>
          </p:nvPr>
        </p:nvSpPr>
        <p:spPr bwMode="auto">
          <a:xfrm>
            <a:off x="457200" y="274638"/>
            <a:ext cx="8229600" cy="5851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zh-CN" altLang="en-US" sz="1800" b="1" i="1" smtClean="0">
              <a:solidFill>
                <a:srgbClr val="000000"/>
              </a:solidFill>
            </a:endParaRPr>
          </a:p>
          <a:p>
            <a:pPr eaLnBrk="1" hangingPunct="1">
              <a:buFont typeface="Arial" panose="020B0604020202020204" pitchFamily="34" charset="0"/>
              <a:buNone/>
            </a:pPr>
            <a:endParaRPr lang="zh-CN" altLang="en-US" sz="1800" b="1" i="1" smtClean="0">
              <a:solidFill>
                <a:srgbClr val="000000"/>
              </a:solidFill>
            </a:endParaRPr>
          </a:p>
          <a:p>
            <a:pPr eaLnBrk="1" hangingPunct="1">
              <a:buFont typeface="Arial" panose="020B0604020202020204" pitchFamily="34" charset="0"/>
              <a:buNone/>
            </a:pPr>
            <a:endParaRPr lang="zh-CN" altLang="en-US" sz="1800" b="1" i="1" smtClean="0">
              <a:solidFill>
                <a:srgbClr val="000000"/>
              </a:solidFill>
            </a:endParaRPr>
          </a:p>
          <a:p>
            <a:pPr algn="ctr">
              <a:spcBef>
                <a:spcPct val="0"/>
              </a:spcBef>
              <a:buFont typeface="Arial" panose="020B0604020202020204" pitchFamily="34" charset="0"/>
              <a:buNone/>
            </a:pPr>
            <a:endParaRPr lang="zh-CN" altLang="en-US" b="1" i="1" smtClean="0">
              <a:solidFill>
                <a:srgbClr val="000000"/>
              </a:solidFill>
            </a:endParaRPr>
          </a:p>
          <a:p>
            <a:pPr algn="ctr">
              <a:spcBef>
                <a:spcPct val="0"/>
              </a:spcBef>
              <a:buFont typeface="Arial" panose="020B0604020202020204" pitchFamily="34" charset="0"/>
              <a:buNone/>
            </a:pPr>
            <a:r>
              <a:rPr lang="zh-CN" altLang="en-US" b="1" i="1" smtClean="0">
                <a:solidFill>
                  <a:srgbClr val="000000"/>
                </a:solidFill>
              </a:rPr>
              <a:t>1.中国</a:t>
            </a:r>
            <a:r>
              <a:rPr lang="en-US" altLang="zh-CN" b="1" i="1" smtClean="0">
                <a:solidFill>
                  <a:srgbClr val="000000"/>
                </a:solidFill>
              </a:rPr>
              <a:t>绿色金融</a:t>
            </a:r>
            <a:r>
              <a:rPr lang="zh-CN" altLang="en-US" b="1" i="1" smtClean="0">
                <a:solidFill>
                  <a:srgbClr val="000000"/>
                </a:solidFill>
              </a:rPr>
              <a:t>正</a:t>
            </a:r>
            <a:r>
              <a:rPr lang="en-US" altLang="zh-CN" b="1" i="1" smtClean="0">
                <a:solidFill>
                  <a:srgbClr val="000000"/>
                </a:solidFill>
              </a:rPr>
              <a:t>迎来</a:t>
            </a:r>
            <a:r>
              <a:rPr lang="zh-CN" altLang="en-US" b="1" i="1" smtClean="0">
                <a:solidFill>
                  <a:srgbClr val="000000"/>
                </a:solidFill>
              </a:rPr>
              <a:t>难得</a:t>
            </a:r>
            <a:r>
              <a:rPr lang="en-US" altLang="zh-CN" b="1" i="1" smtClean="0">
                <a:solidFill>
                  <a:srgbClr val="000000"/>
                </a:solidFill>
              </a:rPr>
              <a:t>的发展机遇</a:t>
            </a:r>
            <a:endParaRPr lang="zh-CN" altLang="en-US" smtClean="0"/>
          </a:p>
          <a:p>
            <a:pPr eaLnBrk="1" hangingPunct="1">
              <a:buFont typeface="Arial" panose="020B0604020202020204" pitchFamily="34" charset="0"/>
              <a:buNone/>
            </a:pPr>
            <a:endParaRPr lang="zh-CN" altLang="en-US" sz="1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903288"/>
            <a:ext cx="7812088" cy="77787"/>
            <a:chOff x="0" y="0"/>
            <a:chExt cx="7812360" cy="77362"/>
          </a:xfrm>
        </p:grpSpPr>
        <p:sp>
          <p:nvSpPr>
            <p:cNvPr id="4101" name="直接连接符 2"/>
            <p:cNvSpPr>
              <a:spLocks noChangeShapeType="1"/>
            </p:cNvSpPr>
            <p:nvPr/>
          </p:nvSpPr>
          <p:spPr bwMode="auto">
            <a:xfrm>
              <a:off x="0" y="0"/>
              <a:ext cx="7812360" cy="1"/>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02" name="矩形 3"/>
            <p:cNvSpPr>
              <a:spLocks noChangeArrowheads="1"/>
            </p:cNvSpPr>
            <p:nvPr/>
          </p:nvSpPr>
          <p:spPr bwMode="auto">
            <a:xfrm>
              <a:off x="0" y="5362"/>
              <a:ext cx="2520000" cy="72000"/>
            </a:xfrm>
            <a:prstGeom prst="rect">
              <a:avLst/>
            </a:prstGeom>
            <a:solidFill>
              <a:schemeClr val="tx2"/>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4099" name="Rectangle 3"/>
          <p:cNvSpPr>
            <a:spLocks noChangeArrowheads="1"/>
          </p:cNvSpPr>
          <p:nvPr/>
        </p:nvSpPr>
        <p:spPr bwMode="auto">
          <a:xfrm>
            <a:off x="414338" y="1250950"/>
            <a:ext cx="8316912"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20000"/>
              </a:spcBef>
              <a:buClr>
                <a:srgbClr val="6E815B"/>
              </a:buClr>
              <a:buFont typeface="Wingdings" panose="05000000000000000000" pitchFamily="2" charset="2"/>
              <a:buChar char="v"/>
            </a:pPr>
            <a:r>
              <a:rPr lang="en-US" altLang="zh-CN" sz="3200" b="1" i="1">
                <a:solidFill>
                  <a:srgbClr val="6E815B"/>
                </a:solidFill>
                <a:latin typeface="Verdana" panose="020B0604030504040204" pitchFamily="34" charset="0"/>
                <a:sym typeface="Calibri" panose="020F0502020204030204" pitchFamily="34" charset="0"/>
              </a:rPr>
              <a:t>目前，我国已将经济社会的绿色可持续发展上升为国家战略， 予以前所未有的高度重视  </a:t>
            </a:r>
            <a:endParaRPr lang="zh-CN" altLang="en-US" sz="3200" b="1" i="1">
              <a:solidFill>
                <a:srgbClr val="6E815B"/>
              </a:solidFill>
              <a:latin typeface="Verdana" panose="020B0604030504040204" pitchFamily="34" charset="0"/>
              <a:sym typeface="Calibri" panose="020F0502020204030204" pitchFamily="34" charset="0"/>
            </a:endParaRPr>
          </a:p>
          <a:p>
            <a:pPr eaLnBrk="1" hangingPunct="1">
              <a:lnSpc>
                <a:spcPct val="90000"/>
              </a:lnSpc>
              <a:spcBef>
                <a:spcPct val="20000"/>
              </a:spcBef>
              <a:buClr>
                <a:srgbClr val="6E815B"/>
              </a:buClr>
              <a:buFont typeface="Wingdings" panose="05000000000000000000" pitchFamily="2" charset="2"/>
              <a:buNone/>
            </a:pPr>
            <a:r>
              <a:rPr lang="zh-CN" altLang="en-US" sz="2400" b="1" i="1">
                <a:solidFill>
                  <a:srgbClr val="2E6272"/>
                </a:solidFill>
                <a:sym typeface="Arial" panose="020B0604020202020204" pitchFamily="34" charset="0"/>
              </a:rPr>
              <a:t>---2013年末，</a:t>
            </a:r>
            <a:r>
              <a:rPr lang="en-US" altLang="zh-CN" sz="2400" b="1" i="1">
                <a:solidFill>
                  <a:srgbClr val="2E6272"/>
                </a:solidFill>
                <a:sym typeface="Arial" panose="020B0604020202020204" pitchFamily="34" charset="0"/>
              </a:rPr>
              <a:t>十八大将生态文明建设上升到“五位一体”建设中体布局，融入经济建设、政治建设、文化建设、社会建设各方面和全过程</a:t>
            </a:r>
          </a:p>
          <a:p>
            <a:pPr eaLnBrk="1" hangingPunct="1">
              <a:lnSpc>
                <a:spcPct val="90000"/>
              </a:lnSpc>
              <a:spcBef>
                <a:spcPct val="20000"/>
              </a:spcBef>
              <a:buClr>
                <a:srgbClr val="6E815B"/>
              </a:buClr>
              <a:buFont typeface="Wingdings" panose="05000000000000000000" pitchFamily="2" charset="2"/>
              <a:buNone/>
            </a:pPr>
            <a:r>
              <a:rPr lang="zh-CN" altLang="en-US" sz="2400" b="1" i="1">
                <a:solidFill>
                  <a:srgbClr val="2E6272"/>
                </a:solidFill>
                <a:sym typeface="Arial" panose="020B0604020202020204" pitchFamily="34" charset="0"/>
              </a:rPr>
              <a:t>---</a:t>
            </a:r>
            <a:r>
              <a:rPr lang="en-US" altLang="zh-CN" sz="2400" b="1" i="1">
                <a:solidFill>
                  <a:srgbClr val="2E6272"/>
                </a:solidFill>
                <a:sym typeface="Arial" panose="020B0604020202020204" pitchFamily="34" charset="0"/>
              </a:rPr>
              <a:t>自2015年1月1日起施行的新《环保法》，明确规定“保护环境是国家的基本国策”</a:t>
            </a:r>
          </a:p>
          <a:p>
            <a:pPr eaLnBrk="1" hangingPunct="1">
              <a:lnSpc>
                <a:spcPct val="90000"/>
              </a:lnSpc>
              <a:spcBef>
                <a:spcPct val="20000"/>
              </a:spcBef>
              <a:buClr>
                <a:srgbClr val="6E815B"/>
              </a:buClr>
              <a:buFont typeface="Wingdings" panose="05000000000000000000" pitchFamily="2" charset="2"/>
              <a:buNone/>
            </a:pPr>
            <a:r>
              <a:rPr lang="zh-CN" altLang="en-US" sz="2400" b="1" i="1">
                <a:solidFill>
                  <a:srgbClr val="2E6272"/>
                </a:solidFill>
                <a:sym typeface="Arial" panose="020B0604020202020204" pitchFamily="34" charset="0"/>
              </a:rPr>
              <a:t>---</a:t>
            </a:r>
            <a:r>
              <a:rPr lang="en-US" altLang="zh-CN" sz="2400" b="1" i="1">
                <a:solidFill>
                  <a:srgbClr val="2E6272"/>
                </a:solidFill>
                <a:sym typeface="Arial" panose="020B0604020202020204" pitchFamily="34" charset="0"/>
              </a:rPr>
              <a:t>2015年3月24日，中央政治局会议首次提出“绿色化”的概念，并且将其定性为“政治任务”，从而使得十八大提出的实现我国现代化的基本途径从新“四化”变成新“五化”：新型工业化、城镇化、信息化、农业现代化、绿色化” </a:t>
            </a:r>
            <a:endParaRPr lang="zh-CN" altLang="en-US" sz="2400"/>
          </a:p>
        </p:txBody>
      </p:sp>
      <p:sp>
        <p:nvSpPr>
          <p:cNvPr id="4100" name="Rectangle 2"/>
          <p:cNvSpPr>
            <a:spLocks noChangeArrowheads="1"/>
          </p:cNvSpPr>
          <p:nvPr/>
        </p:nvSpPr>
        <p:spPr bwMode="auto">
          <a:xfrm>
            <a:off x="323850" y="273050"/>
            <a:ext cx="77581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rPr>
              <a:t>绿色可持续发展已</a:t>
            </a:r>
            <a:r>
              <a:rPr lang="zh-CN" altLang="en-US" sz="3200" b="1">
                <a:solidFill>
                  <a:srgbClr val="000000"/>
                </a:solidFill>
              </a:rPr>
              <a:t>上升为</a:t>
            </a:r>
            <a:r>
              <a:rPr lang="en-US" altLang="zh-CN" sz="3200" b="1">
                <a:solidFill>
                  <a:srgbClr val="000000"/>
                </a:solidFill>
              </a:rPr>
              <a:t>中国的国家战略</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ph type="title"/>
          </p:nvPr>
        </p:nvSpPr>
        <p:spPr bwMode="auto">
          <a:xfrm>
            <a:off x="457200" y="274638"/>
            <a:ext cx="84455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CN" altLang="en-US" sz="3200" b="1" smtClean="0"/>
              <a:t>绿色金融正迎来广阔的发展空间和</a:t>
            </a:r>
            <a:br>
              <a:rPr lang="zh-CN" altLang="en-US" sz="3200" b="1" smtClean="0"/>
            </a:br>
            <a:r>
              <a:rPr lang="zh-CN" altLang="en-US" sz="3200" b="1" smtClean="0"/>
              <a:t>难得的发展机遇</a:t>
            </a:r>
          </a:p>
        </p:txBody>
      </p:sp>
      <p:sp>
        <p:nvSpPr>
          <p:cNvPr id="5123" name="Rectangle 3"/>
          <p:cNvSpPr>
            <a:spLocks noChangeArrowheads="1"/>
          </p:cNvSpPr>
          <p:nvPr>
            <p:ph type="body" idx="1"/>
          </p:nvPr>
        </p:nvSpPr>
        <p:spPr bwMode="auto">
          <a:xfrm>
            <a:off x="457200" y="1600200"/>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zh-CN" altLang="en-US" smtClean="0"/>
              <a:t>研究成果丰富：国务院发展研究中心、中国人民银行、中国环境与发展国际合作委员会（国合会）、中国人民大学等</a:t>
            </a:r>
          </a:p>
          <a:p>
            <a:pPr eaLnBrk="1" hangingPunct="1">
              <a:lnSpc>
                <a:spcPct val="90000"/>
              </a:lnSpc>
            </a:pPr>
            <a:r>
              <a:rPr lang="zh-CN" altLang="en-US" smtClean="0"/>
              <a:t>新的政策动向：绿色金融已被写入《生态文明体制改革总体方案》；十三五规划、法律修订中会增加绿色金融内容；</a:t>
            </a:r>
          </a:p>
          <a:p>
            <a:pPr eaLnBrk="1" hangingPunct="1">
              <a:lnSpc>
                <a:spcPct val="90000"/>
              </a:lnSpc>
            </a:pPr>
            <a:r>
              <a:rPr lang="zh-CN" altLang="en-US" smtClean="0"/>
              <a:t>新的市场实践</a:t>
            </a:r>
          </a:p>
          <a:p>
            <a:pPr eaLnBrk="1" hangingPunct="1">
              <a:lnSpc>
                <a:spcPct val="90000"/>
              </a:lnSpc>
              <a:buFont typeface="Arial" panose="020B0604020202020204" pitchFamily="34" charset="0"/>
              <a:buNone/>
            </a:pPr>
            <a:r>
              <a:rPr lang="zh-CN" altLang="en-US" smtClean="0"/>
              <a:t>---上交所正式发布上证180碳效率指数</a:t>
            </a:r>
          </a:p>
          <a:p>
            <a:pPr eaLnBrk="1" hangingPunct="1">
              <a:lnSpc>
                <a:spcPct val="90000"/>
              </a:lnSpc>
              <a:buFont typeface="Arial" panose="020B0604020202020204" pitchFamily="34" charset="0"/>
              <a:buNone/>
            </a:pPr>
            <a:r>
              <a:rPr lang="zh-CN" altLang="en-US" smtClean="0"/>
              <a:t>---近年来我国发行过多起绿色债券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ph type="title"/>
          </p:nvPr>
        </p:nvSpPr>
        <p:spPr bwMode="auto">
          <a:xfrm>
            <a:off x="457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CN" altLang="en-US" b="1" smtClean="0"/>
              <a:t>中国绿色金融与G20</a:t>
            </a:r>
          </a:p>
        </p:txBody>
      </p:sp>
      <p:sp>
        <p:nvSpPr>
          <p:cNvPr id="6147" name="Rectangle 3"/>
          <p:cNvSpPr>
            <a:spLocks noChangeArrowheads="1"/>
          </p:cNvSpPr>
          <p:nvPr>
            <p:ph type="body" idx="1"/>
          </p:nvPr>
        </p:nvSpPr>
        <p:spPr bwMode="auto">
          <a:xfrm>
            <a:off x="457200" y="1600200"/>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zh-CN" altLang="en-US" smtClean="0"/>
              <a:t>央行副行长易纲明确表示：中国考虑成立G20绿色金融研究小组</a:t>
            </a:r>
          </a:p>
          <a:p>
            <a:pPr eaLnBrk="1" hangingPunct="1">
              <a:lnSpc>
                <a:spcPct val="90000"/>
              </a:lnSpc>
            </a:pPr>
            <a:r>
              <a:rPr lang="zh-CN" altLang="en-US" smtClean="0"/>
              <a:t>在中国绿色金融的研究和实践过程中，对外交流活跃</a:t>
            </a:r>
          </a:p>
          <a:p>
            <a:pPr eaLnBrk="1" hangingPunct="1">
              <a:lnSpc>
                <a:spcPct val="90000"/>
              </a:lnSpc>
              <a:buFont typeface="Arial" panose="020B0604020202020204" pitchFamily="34" charset="0"/>
              <a:buNone/>
            </a:pPr>
            <a:r>
              <a:rPr lang="zh-CN" altLang="en-US" smtClean="0"/>
              <a:t>---2015年10月22日，中国农业银行等值10亿美元的绿色债券在伦敦证券交易所成功上市。这是中资金融机构发行的首单绿色债券，也是亚洲发行体发行的首单人民币绿色债券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ph/>
          </p:nvPr>
        </p:nvSpPr>
        <p:spPr bwMode="auto">
          <a:xfrm>
            <a:off x="457200" y="274638"/>
            <a:ext cx="8229600" cy="5851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buFont typeface="Arial" panose="020B0604020202020204" pitchFamily="34" charset="0"/>
              <a:buNone/>
            </a:pPr>
            <a:endParaRPr lang="zh-CN" altLang="en-US" sz="4000" b="1" smtClean="0"/>
          </a:p>
          <a:p>
            <a:pPr algn="ctr">
              <a:spcBef>
                <a:spcPct val="0"/>
              </a:spcBef>
              <a:buFont typeface="Arial" panose="020B0604020202020204" pitchFamily="34" charset="0"/>
              <a:buNone/>
            </a:pPr>
            <a:endParaRPr lang="zh-CN" altLang="en-US" sz="4000" b="1" smtClean="0"/>
          </a:p>
          <a:p>
            <a:pPr algn="ctr">
              <a:spcBef>
                <a:spcPct val="0"/>
              </a:spcBef>
              <a:buFont typeface="Arial" panose="020B0604020202020204" pitchFamily="34" charset="0"/>
              <a:buNone/>
            </a:pPr>
            <a:r>
              <a:rPr lang="zh-CN" altLang="en-US" sz="4000" b="1" smtClean="0"/>
              <a:t>2.建设绿色金融体系尚没有形成全社会共识</a:t>
            </a:r>
          </a:p>
          <a:p>
            <a:pPr eaLnBrk="1" hangingPunct="1"/>
            <a:endParaRPr lang="zh-CN" altLang="en-US" sz="4000" b="1"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ph type="title"/>
          </p:nvPr>
        </p:nvSpPr>
        <p:spPr bwMode="auto">
          <a:xfrm>
            <a:off x="457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CN" altLang="en-US" sz="3600" b="1" smtClean="0"/>
              <a:t/>
            </a:r>
            <a:br>
              <a:rPr lang="zh-CN" altLang="en-US" sz="3600" b="1" smtClean="0"/>
            </a:br>
            <a:r>
              <a:rPr lang="zh-CN" altLang="en-US" sz="3600" b="1" smtClean="0"/>
              <a:t>对金融改革的必要性已有共识，但建立绿色金融体系尚未形成共识</a:t>
            </a:r>
            <a:br>
              <a:rPr lang="zh-CN" altLang="en-US" sz="3600" b="1" smtClean="0"/>
            </a:br>
            <a:endParaRPr lang="zh-CN" altLang="en-US" sz="3600" b="1" smtClean="0"/>
          </a:p>
        </p:txBody>
      </p:sp>
      <p:sp>
        <p:nvSpPr>
          <p:cNvPr id="8195" name="Rectangle 3"/>
          <p:cNvSpPr>
            <a:spLocks noChangeArrowheads="1"/>
          </p:cNvSpPr>
          <p:nvPr>
            <p:ph type="body" idx="1"/>
          </p:nvPr>
        </p:nvSpPr>
        <p:spPr bwMode="auto">
          <a:xfrm>
            <a:off x="457200" y="1600200"/>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zh-CN" altLang="en-US" sz="3600" smtClean="0"/>
              <a:t>目前中国绿色金融体系建设似乎更多是一个自上而下、并不均衡的进程</a:t>
            </a:r>
          </a:p>
          <a:p>
            <a:pPr eaLnBrk="1" hangingPunct="1">
              <a:lnSpc>
                <a:spcPct val="80000"/>
              </a:lnSpc>
              <a:buFont typeface="Arial" panose="020B0604020202020204" pitchFamily="34" charset="0"/>
              <a:buNone/>
            </a:pPr>
            <a:r>
              <a:rPr lang="zh-CN" altLang="en-US" sz="3600" smtClean="0"/>
              <a:t>------中央政府意愿和地方政府意愿的偏差</a:t>
            </a:r>
          </a:p>
          <a:p>
            <a:pPr eaLnBrk="1" hangingPunct="1">
              <a:lnSpc>
                <a:spcPct val="80000"/>
              </a:lnSpc>
              <a:buFont typeface="Arial" panose="020B0604020202020204" pitchFamily="34" charset="0"/>
              <a:buNone/>
            </a:pPr>
            <a:r>
              <a:rPr lang="zh-CN" altLang="en-US" sz="3600" smtClean="0"/>
              <a:t>---政府意愿和市场意愿之间的偏差</a:t>
            </a:r>
          </a:p>
          <a:p>
            <a:pPr eaLnBrk="1" hangingPunct="1">
              <a:lnSpc>
                <a:spcPct val="80000"/>
              </a:lnSpc>
              <a:buFont typeface="Arial" panose="020B0604020202020204" pitchFamily="34" charset="0"/>
              <a:buNone/>
            </a:pPr>
            <a:r>
              <a:rPr lang="zh-CN" altLang="en-US" sz="3600" smtClean="0"/>
              <a:t>---许多地方政府、金融机构、企业没有意识到到绿色金融是他们自己内在的责任和使命</a:t>
            </a:r>
          </a:p>
          <a:p>
            <a:pPr eaLnBrk="1" hangingPunct="1">
              <a:lnSpc>
                <a:spcPct val="80000"/>
              </a:lnSpc>
              <a:buFont typeface="Arial" panose="020B0604020202020204" pitchFamily="34" charset="0"/>
              <a:buNone/>
            </a:pPr>
            <a:r>
              <a:rPr lang="zh-CN" altLang="en-US" sz="3600" smtClean="0"/>
              <a:t>---绿色金融：另起炉灶的新议题？</a:t>
            </a:r>
          </a:p>
          <a:p>
            <a:pPr eaLnBrk="1" hangingPunct="1">
              <a:lnSpc>
                <a:spcPct val="80000"/>
              </a:lnSpc>
              <a:buFont typeface="Arial" panose="020B0604020202020204" pitchFamily="34" charset="0"/>
              <a:buNone/>
            </a:pPr>
            <a:endParaRPr lang="zh-CN" altLang="en-US" sz="3600" smtClean="0"/>
          </a:p>
          <a:p>
            <a:pPr eaLnBrk="1" hangingPunct="1">
              <a:lnSpc>
                <a:spcPct val="80000"/>
              </a:lnSpc>
              <a:buFont typeface="Arial" panose="020B0604020202020204" pitchFamily="34" charset="0"/>
              <a:buNone/>
            </a:pPr>
            <a:endParaRPr lang="zh-CN" altLang="en-US" sz="3600" b="1"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ph type="title"/>
          </p:nvPr>
        </p:nvSpPr>
        <p:spPr bwMode="auto">
          <a:xfrm>
            <a:off x="457200" y="2746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CN" altLang="en-US" sz="4000" b="1" smtClean="0"/>
              <a:t>如何在利益相关者之间促成绿色金融共识的形成</a:t>
            </a:r>
          </a:p>
        </p:txBody>
      </p:sp>
      <p:sp>
        <p:nvSpPr>
          <p:cNvPr id="9219" name="Rectangle 3"/>
          <p:cNvSpPr>
            <a:spLocks noChangeArrowheads="1"/>
          </p:cNvSpPr>
          <p:nvPr>
            <p:ph type="body" idx="1"/>
          </p:nvPr>
        </p:nvSpPr>
        <p:spPr bwMode="auto">
          <a:xfrm>
            <a:off x="457200" y="1600200"/>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CN" altLang="en-US" sz="2400" smtClean="0"/>
              <a:t>正确的行动来自于正确的理念，因此，共识的形成非常重要</a:t>
            </a:r>
          </a:p>
          <a:p>
            <a:pPr eaLnBrk="1" hangingPunct="1"/>
            <a:r>
              <a:rPr lang="zh-CN" altLang="en-US" sz="2400" smtClean="0"/>
              <a:t>金融以外的手段：</a:t>
            </a:r>
          </a:p>
          <a:p>
            <a:pPr eaLnBrk="1" hangingPunct="1">
              <a:buFont typeface="Arial" panose="020B0604020202020204" pitchFamily="34" charset="0"/>
              <a:buNone/>
            </a:pPr>
            <a:r>
              <a:rPr lang="zh-CN" altLang="en-US" sz="2400" smtClean="0"/>
              <a:t>---严格执行新《环保法》，提高企业的环境违法成本；</a:t>
            </a:r>
          </a:p>
          <a:p>
            <a:pPr eaLnBrk="1" hangingPunct="1">
              <a:buFont typeface="Arial" panose="020B0604020202020204" pitchFamily="34" charset="0"/>
              <a:buNone/>
            </a:pPr>
            <a:r>
              <a:rPr lang="zh-CN" altLang="en-US" sz="2400" smtClean="0"/>
              <a:t>---强化领导干部的环境绩效考核力度；</a:t>
            </a:r>
          </a:p>
          <a:p>
            <a:pPr eaLnBrk="1" hangingPunct="1">
              <a:buFont typeface="Arial" panose="020B0604020202020204" pitchFamily="34" charset="0"/>
              <a:buNone/>
            </a:pPr>
            <a:r>
              <a:rPr lang="zh-CN" altLang="en-US" sz="2400" smtClean="0"/>
              <a:t>---完善资源/能源产品价格形成机制改革和环保收费政策改革</a:t>
            </a:r>
          </a:p>
          <a:p>
            <a:pPr eaLnBrk="1" hangingPunct="1"/>
            <a:r>
              <a:rPr lang="zh-CN" altLang="en-US" sz="2400" smtClean="0"/>
              <a:t>金融手段</a:t>
            </a:r>
          </a:p>
          <a:p>
            <a:pPr eaLnBrk="1" hangingPunct="1">
              <a:buFont typeface="Arial" panose="020B0604020202020204" pitchFamily="34" charset="0"/>
              <a:buNone/>
            </a:pPr>
            <a:r>
              <a:rPr lang="zh-CN" altLang="en-US" sz="2400" smtClean="0"/>
              <a:t>---施加更多的来自于监管的压力</a:t>
            </a:r>
          </a:p>
          <a:p>
            <a:pPr eaLnBrk="1" hangingPunct="1">
              <a:buFont typeface="Arial" panose="020B0604020202020204" pitchFamily="34" charset="0"/>
              <a:buNone/>
            </a:pPr>
            <a:r>
              <a:rPr lang="zh-CN" altLang="en-US" sz="2400" smtClean="0"/>
              <a:t>---扩展绿色金融的内涵，使之与正在推进的各项金融改革更加契合</a:t>
            </a:r>
          </a:p>
          <a:p>
            <a:pPr eaLnBrk="1" hangingPunct="1">
              <a:buFont typeface="Arial" panose="020B0604020202020204" pitchFamily="34" charset="0"/>
              <a:buNone/>
            </a:pPr>
            <a:endParaRPr lang="zh-CN" altLang="en-US" sz="2400" smtClean="0"/>
          </a:p>
          <a:p>
            <a:pPr eaLnBrk="1" hangingPunct="1"/>
            <a:endParaRPr lang="zh-CN" altLang="en-US" sz="2400" smtClean="0"/>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Pages>0</Pages>
  <Words>948</Words>
  <Characters>0</Characters>
  <Application>Microsoft Office PowerPoint</Application>
  <DocSecurity>0</DocSecurity>
  <PresentationFormat>全屏显示(4:3)</PresentationFormat>
  <Lines>0</Lines>
  <Paragraphs>83</Paragraphs>
  <Slides>15</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Arial</vt:lpstr>
      <vt:lpstr>宋体</vt:lpstr>
      <vt:lpstr>Calibri</vt:lpstr>
      <vt:lpstr>Verdana</vt:lpstr>
      <vt:lpstr>Wingdings</vt:lpstr>
      <vt:lpstr>Office 主题</vt:lpstr>
      <vt:lpstr>PowerPoint 演示文稿</vt:lpstr>
      <vt:lpstr>PowerPoint 演示文稿</vt:lpstr>
      <vt:lpstr>PowerPoint 演示文稿</vt:lpstr>
      <vt:lpstr>PowerPoint 演示文稿</vt:lpstr>
      <vt:lpstr>绿色金融正迎来广阔的发展空间和 难得的发展机遇</vt:lpstr>
      <vt:lpstr>中国绿色金融与G20</vt:lpstr>
      <vt:lpstr>PowerPoint 演示文稿</vt:lpstr>
      <vt:lpstr> 对金融改革的必要性已有共识，但建立绿色金融体系尚未形成共识 </vt:lpstr>
      <vt:lpstr>如何在利益相关者之间促成绿色金融共识的形成</vt:lpstr>
      <vt:lpstr>某些绿色金融议题内涵偏窄：保险的例子</vt:lpstr>
      <vt:lpstr>PowerPoint 演示文稿</vt:lpstr>
      <vt:lpstr>嵌入式而非割裂式的绿色金融体系</vt:lpstr>
      <vt:lpstr>在关键改革中嵌入绿色理念</vt:lpstr>
      <vt:lpstr>在关键改革中嵌入绿色理念（续）</vt:lpstr>
      <vt:lpstr>PowerPoint 演示文稿</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Administrator</dc:creator>
  <cp:keywords/>
  <dc:description/>
  <cp:lastModifiedBy>李孔争</cp:lastModifiedBy>
  <cp:revision>12</cp:revision>
  <dcterms:created xsi:type="dcterms:W3CDTF">2013-05-07T22:12:00Z</dcterms:created>
  <dcterms:modified xsi:type="dcterms:W3CDTF">2015-11-10T07:46:48Z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2052-8.1.0.3465</vt:lpwstr>
  </property>
</Properties>
</file>