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7"/>
  </p:notesMasterIdLst>
  <p:handoutMasterIdLst>
    <p:handoutMasterId r:id="rId8"/>
  </p:handoutMasterIdLst>
  <p:sldIdLst>
    <p:sldId id="256" r:id="rId2"/>
    <p:sldId id="257" r:id="rId3"/>
    <p:sldId id="261" r:id="rId4"/>
    <p:sldId id="265" r:id="rId5"/>
    <p:sldId id="263"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081" autoAdjust="0"/>
  </p:normalViewPr>
  <p:slideViewPr>
    <p:cSldViewPr>
      <p:cViewPr>
        <p:scale>
          <a:sx n="70" d="100"/>
          <a:sy n="70" d="100"/>
        </p:scale>
        <p:origin x="-894"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32" y="-72"/>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C11406A-B84D-454D-85B3-929A10229311}" type="datetimeFigureOut">
              <a:rPr lang="en-CA" smtClean="0"/>
              <a:t>14/11/2014</a:t>
            </a:fld>
            <a:endParaRPr lang="en-CA"/>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F2FC031-C27D-447C-AA0A-5ADBB9B56EA8}" type="slidenum">
              <a:rPr lang="en-CA" smtClean="0"/>
              <a:t>‹#›</a:t>
            </a:fld>
            <a:endParaRPr lang="en-CA"/>
          </a:p>
        </p:txBody>
      </p:sp>
    </p:spTree>
    <p:extLst>
      <p:ext uri="{BB962C8B-B14F-4D97-AF65-F5344CB8AC3E}">
        <p14:creationId xmlns:p14="http://schemas.microsoft.com/office/powerpoint/2010/main" val="2926358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87A94AA-B851-4B87-B0D5-E0ECE07C8E6A}" type="datetimeFigureOut">
              <a:rPr lang="en-US" smtClean="0"/>
              <a:t>14/11/2014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B5615A9-8769-4C5D-81B0-4CCFF54F2A1F}" type="slidenum">
              <a:rPr lang="en-US" smtClean="0"/>
              <a:t>‹#›</a:t>
            </a:fld>
            <a:endParaRPr lang="en-US"/>
          </a:p>
        </p:txBody>
      </p:sp>
    </p:spTree>
    <p:extLst>
      <p:ext uri="{BB962C8B-B14F-4D97-AF65-F5344CB8AC3E}">
        <p14:creationId xmlns:p14="http://schemas.microsoft.com/office/powerpoint/2010/main" val="33373314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771314"/>
          </a:xfrm>
        </p:spPr>
        <p:txBody>
          <a:bodyPr/>
          <a:lstStyle/>
          <a:p>
            <a:r>
              <a:rPr lang="en-US" i="1" u="none" dirty="0" smtClean="0"/>
              <a:t>Opening</a:t>
            </a:r>
          </a:p>
          <a:p>
            <a:pPr marL="171450" indent="-171450">
              <a:buFont typeface="Wingdings" panose="05000000000000000000" pitchFamily="2" charset="2"/>
              <a:buChar char="§"/>
            </a:pPr>
            <a:r>
              <a:rPr lang="en-US" dirty="0" smtClean="0"/>
              <a:t>Good</a:t>
            </a:r>
            <a:r>
              <a:rPr lang="en-US" baseline="0" dirty="0" smtClean="0"/>
              <a:t> morning/afternoon. </a:t>
            </a:r>
          </a:p>
          <a:p>
            <a:pPr marL="171450" indent="-171450">
              <a:buFont typeface="Wingdings" panose="05000000000000000000" pitchFamily="2" charset="2"/>
              <a:buChar char="§"/>
            </a:pPr>
            <a:r>
              <a:rPr lang="en-US" dirty="0" smtClean="0"/>
              <a:t>For those of you that I had not yet had the pleasure to formally meet, I’m Peter Kent, the International Executive Vice Chair of the China Council for Phase V.</a:t>
            </a:r>
          </a:p>
          <a:p>
            <a:pPr marL="171450" indent="-171450">
              <a:buFont typeface="Wingdings" panose="05000000000000000000" pitchFamily="2" charset="2"/>
              <a:buChar char="§"/>
            </a:pPr>
            <a:r>
              <a:rPr lang="en-US" dirty="0" smtClean="0"/>
              <a:t>It is a sincere pleasure to be here again this year, serving in this role for the third consecutive year.</a:t>
            </a:r>
          </a:p>
          <a:p>
            <a:endParaRPr lang="en-US" sz="800" u="sng" dirty="0" smtClean="0"/>
          </a:p>
          <a:p>
            <a:r>
              <a:rPr lang="en-US" i="1" u="none" dirty="0" smtClean="0"/>
              <a:t>Value of the China Council</a:t>
            </a:r>
          </a:p>
          <a:p>
            <a:pPr marL="171450" indent="-171450">
              <a:buFont typeface="Wingdings" panose="05000000000000000000" pitchFamily="2" charset="2"/>
              <a:buChar char="§"/>
            </a:pPr>
            <a:r>
              <a:rPr lang="en-US" dirty="0" smtClean="0"/>
              <a:t>The China Council is a unique organization that brings together experts in the fields of environment and development from across the world and from within China to discuss and investigate key challenges facing this country.</a:t>
            </a:r>
          </a:p>
          <a:p>
            <a:pPr marL="171450" indent="-171450">
              <a:buFont typeface="Wingdings" panose="05000000000000000000" pitchFamily="2" charset="2"/>
              <a:buChar char="§"/>
            </a:pPr>
            <a:r>
              <a:rPr lang="en-US" dirty="0" smtClean="0"/>
              <a:t>The Council has provided opportunities to engage in a dialogue on a wide range of issues of interest to China and the world.  In this Phase, we have an opportunity to broaden this dialogue as China has invited Council members to submit</a:t>
            </a:r>
            <a:r>
              <a:rPr lang="en-US" baseline="0" dirty="0" smtClean="0"/>
              <a:t> individual reports on issues that we identify to be of value and particular import.  </a:t>
            </a:r>
          </a:p>
          <a:p>
            <a:pPr marL="0" indent="0">
              <a:buFont typeface="Wingdings" panose="05000000000000000000" pitchFamily="2" charset="2"/>
              <a:buNone/>
            </a:pPr>
            <a:endParaRPr lang="en-US" sz="800" dirty="0" smtClean="0"/>
          </a:p>
          <a:p>
            <a:r>
              <a:rPr lang="en-US" i="1" u="none" dirty="0" smtClean="0"/>
              <a:t>Introduce Paper Topic</a:t>
            </a:r>
          </a:p>
          <a:p>
            <a:pPr marL="171450" indent="-171450">
              <a:buFont typeface="Wingdings" panose="05000000000000000000" pitchFamily="2" charset="2"/>
              <a:buChar char="§"/>
            </a:pPr>
            <a:r>
              <a:rPr lang="en-US" dirty="0" smtClean="0"/>
              <a:t>Accordingly,</a:t>
            </a:r>
            <a:r>
              <a:rPr lang="en-US" baseline="0" dirty="0" smtClean="0"/>
              <a:t> i</a:t>
            </a:r>
            <a:r>
              <a:rPr lang="en-US" dirty="0" smtClean="0"/>
              <a:t>t is my pleasure today to present my submission to the China Council on Protecting Wildlife by Combatting its Illegal Trade.  This is a</a:t>
            </a:r>
            <a:r>
              <a:rPr lang="en-US" baseline="0" dirty="0" smtClean="0"/>
              <a:t> complex, environmental, economic and security challenge that has gained significant prominence on the international stage, and one where China, as the largest market for illegal wildlife products, is uniquely positioned to have a substantial and positive impact.  </a:t>
            </a:r>
          </a:p>
          <a:p>
            <a:pPr marL="171450" indent="-171450">
              <a:buFont typeface="Wingdings" panose="05000000000000000000" pitchFamily="2" charset="2"/>
              <a:buChar char="§"/>
            </a:pPr>
            <a:r>
              <a:rPr lang="en-US" baseline="0" dirty="0" smtClean="0"/>
              <a:t>In my brief remarks, I will take a few moments to provide an overview of this issue, highlight international and Chinese actions to tackle wildlife crime, and propose opportunities for further government action and study by the China Council.  </a:t>
            </a:r>
            <a:endParaRPr lang="en-US" dirty="0" smtClean="0"/>
          </a:p>
          <a:p>
            <a:endParaRPr lang="en-US" dirty="0"/>
          </a:p>
        </p:txBody>
      </p:sp>
      <p:sp>
        <p:nvSpPr>
          <p:cNvPr id="4" name="Slide Number Placeholder 3"/>
          <p:cNvSpPr>
            <a:spLocks noGrp="1"/>
          </p:cNvSpPr>
          <p:nvPr>
            <p:ph type="sldNum" sz="quarter" idx="10"/>
          </p:nvPr>
        </p:nvSpPr>
        <p:spPr/>
        <p:txBody>
          <a:bodyPr/>
          <a:lstStyle/>
          <a:p>
            <a:fld id="{CB5615A9-8769-4C5D-81B0-4CCFF54F2A1F}" type="slidenum">
              <a:rPr lang="en-US" smtClean="0"/>
              <a:t>1</a:t>
            </a:fld>
            <a:endParaRPr lang="en-US"/>
          </a:p>
        </p:txBody>
      </p:sp>
    </p:spTree>
    <p:extLst>
      <p:ext uri="{BB962C8B-B14F-4D97-AF65-F5344CB8AC3E}">
        <p14:creationId xmlns:p14="http://schemas.microsoft.com/office/powerpoint/2010/main" val="49117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367"/>
            <a:ext cx="5486400" cy="4757329"/>
          </a:xfrm>
        </p:spPr>
        <p:txBody>
          <a:bodyPr/>
          <a:lstStyle/>
          <a:p>
            <a:pPr>
              <a:lnSpc>
                <a:spcPct val="100000"/>
              </a:lnSpc>
              <a:spcBef>
                <a:spcPts val="0"/>
              </a:spcBef>
              <a:spcAft>
                <a:spcPts val="600"/>
              </a:spcAft>
            </a:pPr>
            <a:r>
              <a:rPr lang="en-US" sz="1200" i="1" u="none" dirty="0" smtClean="0"/>
              <a:t>Significant Increase in Global Trade</a:t>
            </a:r>
          </a:p>
          <a:p>
            <a:pPr marL="171450" indent="-171450">
              <a:lnSpc>
                <a:spcPct val="100000"/>
              </a:lnSpc>
              <a:spcBef>
                <a:spcPts val="0"/>
              </a:spcBef>
              <a:buFont typeface="Wingdings" panose="05000000000000000000" pitchFamily="2" charset="2"/>
              <a:buChar char="§"/>
            </a:pPr>
            <a:r>
              <a:rPr lang="en-US" sz="1200" dirty="0" smtClean="0"/>
              <a:t>The illegal wildlife trade – the taking, trading, importing, exporting, processing, possessing, obtaining and consumption of wild fauna – in contravention of national or international law – has experienced significant global growth since 2007.</a:t>
            </a:r>
          </a:p>
          <a:p>
            <a:pPr marL="171450" indent="-171450">
              <a:lnSpc>
                <a:spcPct val="100000"/>
              </a:lnSpc>
              <a:spcBef>
                <a:spcPts val="0"/>
              </a:spcBef>
              <a:buFont typeface="Wingdings" panose="05000000000000000000" pitchFamily="2" charset="2"/>
              <a:buChar char="§"/>
            </a:pPr>
            <a:endParaRPr lang="en-US" sz="1200" dirty="0" smtClean="0"/>
          </a:p>
          <a:p>
            <a:pPr marL="171450" indent="-171450">
              <a:lnSpc>
                <a:spcPct val="100000"/>
              </a:lnSpc>
              <a:spcBef>
                <a:spcPts val="0"/>
              </a:spcBef>
              <a:buFont typeface="Wingdings" panose="05000000000000000000" pitchFamily="2" charset="2"/>
              <a:buChar char="§"/>
            </a:pPr>
            <a:r>
              <a:rPr lang="en-US" sz="1200" dirty="0" smtClean="0"/>
              <a:t>Wildlife crime has now been ranked as the fourth highest illegal activity worldwide in terms of value after narcotics, counterfeiting and human trafficking. </a:t>
            </a:r>
            <a:r>
              <a:rPr lang="en-US" sz="1200" baseline="0" dirty="0" smtClean="0"/>
              <a:t> Key international organizations, including the Organization for Economic Cooperation and Development, the United Nations Environment Program, and INTERPOL, now </a:t>
            </a:r>
            <a:r>
              <a:rPr lang="en-US" sz="1200" dirty="0" smtClean="0"/>
              <a:t>value the illegal trade and poaching of plants and wildlife between $US 7-23 billion annually.</a:t>
            </a:r>
          </a:p>
          <a:p>
            <a:pPr marL="171450" marR="0" indent="-171450" algn="l" defTabSz="914400" rtl="0" eaLnBrk="1" fontAlgn="auto" latinLnBrk="0" hangingPunct="1">
              <a:lnSpc>
                <a:spcPct val="100000"/>
              </a:lnSpc>
              <a:spcBef>
                <a:spcPts val="0"/>
              </a:spcBef>
              <a:buClrTx/>
              <a:buSzTx/>
              <a:buFont typeface="Wingdings" panose="05000000000000000000" pitchFamily="2" charset="2"/>
              <a:buChar char="§"/>
              <a:tabLst/>
              <a:defRPr/>
            </a:pPr>
            <a:endParaRPr lang="en-US" sz="1200" dirty="0" smtClean="0"/>
          </a:p>
          <a:p>
            <a:pPr marL="171450" marR="0" indent="-171450" algn="l" defTabSz="914400" rtl="0" eaLnBrk="1" fontAlgn="auto" latinLnBrk="0" hangingPunct="1">
              <a:lnSpc>
                <a:spcPct val="100000"/>
              </a:lnSpc>
              <a:spcBef>
                <a:spcPts val="0"/>
              </a:spcBef>
              <a:buClrTx/>
              <a:buSzTx/>
              <a:buFont typeface="Wingdings" panose="05000000000000000000" pitchFamily="2" charset="2"/>
              <a:buChar char="§"/>
              <a:tabLst/>
              <a:defRPr/>
            </a:pPr>
            <a:r>
              <a:rPr lang="en-US" sz="1200" dirty="0" smtClean="0"/>
              <a:t>This growth directly threatens endangered populations of iconic species such as rhinoceros, elephant, tiger and other </a:t>
            </a:r>
            <a:r>
              <a:rPr lang="en-US" sz="1200" b="0" dirty="0" smtClean="0"/>
              <a:t>wildlife, like </a:t>
            </a:r>
            <a:r>
              <a:rPr lang="en-US" sz="1200" dirty="0" smtClean="0"/>
              <a:t>reptiles, primates, civets and pangolins – but the</a:t>
            </a:r>
            <a:r>
              <a:rPr lang="en-US" sz="1200" baseline="0" dirty="0" smtClean="0"/>
              <a:t> consequences are much more widely spread.</a:t>
            </a:r>
            <a:endParaRPr lang="en-US" sz="1200" dirty="0" smtClean="0"/>
          </a:p>
          <a:p>
            <a:pPr marL="171450" indent="-171450">
              <a:lnSpc>
                <a:spcPct val="100000"/>
              </a:lnSpc>
              <a:spcBef>
                <a:spcPts val="0"/>
              </a:spcBef>
              <a:buFont typeface="Wingdings" panose="05000000000000000000" pitchFamily="2" charset="2"/>
              <a:buChar char="§"/>
            </a:pPr>
            <a:endParaRPr lang="en-US" sz="1200" dirty="0" smtClean="0"/>
          </a:p>
          <a:p>
            <a:pPr marL="171450" indent="-171450">
              <a:lnSpc>
                <a:spcPct val="100000"/>
              </a:lnSpc>
              <a:spcBef>
                <a:spcPts val="0"/>
              </a:spcBef>
              <a:buFont typeface="Wingdings" panose="05000000000000000000" pitchFamily="2" charset="2"/>
              <a:buChar char="§"/>
            </a:pPr>
            <a:r>
              <a:rPr lang="en-US" sz="1200" dirty="0" smtClean="0"/>
              <a:t>Within developing countries,</a:t>
            </a:r>
            <a:r>
              <a:rPr lang="en-US" sz="1200" baseline="0" dirty="0" smtClean="0"/>
              <a:t> wildlife crime deprives governments of critical revenue, while deterring conservation, threatening biodiversity and undermining security.  Capitalizing on a seemingly endless demand for both legal and illicit wildlife products, transnational criminal organizations have become major players in this black market – often using the legal trade of wildlife goods to cloak the illicit trade and exploiting jurisdictional divisions between national and international enforcement agencies. </a:t>
            </a:r>
          </a:p>
          <a:p>
            <a:pPr marL="171450" indent="-171450">
              <a:lnSpc>
                <a:spcPct val="100000"/>
              </a:lnSpc>
              <a:spcBef>
                <a:spcPts val="0"/>
              </a:spcBef>
              <a:spcAft>
                <a:spcPts val="600"/>
              </a:spcAft>
              <a:buFont typeface="Wingdings" panose="05000000000000000000" pitchFamily="2" charset="2"/>
              <a:buChar char="§"/>
            </a:pPr>
            <a:endParaRPr lang="en-US" sz="1200" baseline="0" dirty="0" smtClean="0"/>
          </a:p>
          <a:p>
            <a:endParaRPr lang="en-US" sz="1100" dirty="0" smtClean="0"/>
          </a:p>
          <a:p>
            <a:endParaRPr lang="en-US" sz="1100" u="sng" dirty="0" smtClean="0"/>
          </a:p>
        </p:txBody>
      </p:sp>
      <p:sp>
        <p:nvSpPr>
          <p:cNvPr id="4" name="Slide Number Placeholder 3"/>
          <p:cNvSpPr>
            <a:spLocks noGrp="1"/>
          </p:cNvSpPr>
          <p:nvPr>
            <p:ph type="sldNum" sz="quarter" idx="10"/>
          </p:nvPr>
        </p:nvSpPr>
        <p:spPr/>
        <p:txBody>
          <a:bodyPr/>
          <a:lstStyle/>
          <a:p>
            <a:fld id="{CB5615A9-8769-4C5D-81B0-4CCFF54F2A1F}" type="slidenum">
              <a:rPr lang="en-US" smtClean="0"/>
              <a:t>2</a:t>
            </a:fld>
            <a:endParaRPr lang="en-US"/>
          </a:p>
        </p:txBody>
      </p:sp>
    </p:spTree>
    <p:extLst>
      <p:ext uri="{BB962C8B-B14F-4D97-AF65-F5344CB8AC3E}">
        <p14:creationId xmlns:p14="http://schemas.microsoft.com/office/powerpoint/2010/main" val="123588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911552" cy="4771314"/>
          </a:xfrm>
        </p:spPr>
        <p:txBody>
          <a:bodyPr/>
          <a:lstStyle/>
          <a:p>
            <a:pPr marL="0" indent="0">
              <a:buFont typeface="Wingdings" panose="05000000000000000000" pitchFamily="2" charset="2"/>
              <a:buNone/>
            </a:pPr>
            <a:r>
              <a:rPr lang="en-US" sz="1000" i="1" u="none" dirty="0" smtClean="0"/>
              <a:t>International</a:t>
            </a:r>
            <a:r>
              <a:rPr lang="en-US" sz="1000" i="1" u="none" baseline="0" dirty="0" smtClean="0"/>
              <a:t> </a:t>
            </a:r>
            <a:r>
              <a:rPr lang="en-US" sz="1000" i="1" u="none" dirty="0" smtClean="0"/>
              <a:t> </a:t>
            </a:r>
            <a:r>
              <a:rPr lang="en-US" sz="1000" i="1" u="none" baseline="0" dirty="0" smtClean="0"/>
              <a:t>Efforts</a:t>
            </a:r>
          </a:p>
          <a:p>
            <a:pPr marL="171450" indent="-171450">
              <a:buFont typeface="Wingdings" panose="05000000000000000000" pitchFamily="2" charset="2"/>
              <a:buChar char="§"/>
            </a:pPr>
            <a:r>
              <a:rPr lang="en-US" sz="1000" dirty="0" smtClean="0"/>
              <a:t>The international</a:t>
            </a:r>
            <a:r>
              <a:rPr lang="en-US" sz="1000" baseline="0" dirty="0" smtClean="0"/>
              <a:t> community has long recognized the value of wildlife preservation and in recent years, has taken action to counter the threat posed by the illicit trade.  </a:t>
            </a:r>
          </a:p>
          <a:p>
            <a:pPr marL="171450" indent="-171450">
              <a:buFont typeface="Wingdings" panose="05000000000000000000" pitchFamily="2" charset="2"/>
              <a:buChar char="§"/>
            </a:pPr>
            <a:endParaRPr lang="en-US" sz="1000" baseline="0" dirty="0" smtClean="0"/>
          </a:p>
          <a:p>
            <a:pPr marL="171450" indent="-171450">
              <a:buFont typeface="Wingdings" panose="05000000000000000000" pitchFamily="2" charset="2"/>
              <a:buChar char="§"/>
            </a:pPr>
            <a:r>
              <a:rPr lang="en-US" sz="1000" baseline="0" dirty="0" smtClean="0"/>
              <a:t>In the </a:t>
            </a:r>
            <a:r>
              <a:rPr lang="en-US" sz="1000" dirty="0" smtClean="0"/>
              <a:t>1960s</a:t>
            </a:r>
            <a:r>
              <a:rPr lang="en-US" sz="1000" dirty="0"/>
              <a:t>, countries </a:t>
            </a:r>
            <a:r>
              <a:rPr lang="en-US" sz="1000" dirty="0" smtClean="0"/>
              <a:t>began coming together </a:t>
            </a:r>
            <a:r>
              <a:rPr lang="en-US" sz="1000" dirty="0"/>
              <a:t>to regulate the trade in </a:t>
            </a:r>
            <a:r>
              <a:rPr lang="en-US" sz="1000" dirty="0" smtClean="0"/>
              <a:t>wildlife, </a:t>
            </a:r>
            <a:r>
              <a:rPr lang="en-US" sz="1000" dirty="0"/>
              <a:t>with the Convention on International Trade in Endangered Species of Wild Fauna and </a:t>
            </a:r>
            <a:r>
              <a:rPr lang="en-US" sz="1000" dirty="0" smtClean="0"/>
              <a:t>Flora </a:t>
            </a:r>
            <a:r>
              <a:rPr lang="en-US" sz="1000" dirty="0"/>
              <a:t>(CITES</a:t>
            </a:r>
            <a:r>
              <a:rPr lang="en-US" sz="1000" dirty="0" smtClean="0"/>
              <a:t>), which came into </a:t>
            </a:r>
            <a:r>
              <a:rPr lang="en-US" sz="1000" dirty="0"/>
              <a:t>force in </a:t>
            </a:r>
            <a:r>
              <a:rPr lang="en-US" sz="1000" dirty="0" smtClean="0"/>
              <a:t>1975.  With a strong record of achievement and an ongoing commitment to scientific of expertise, 180 governments, including China, are now committed to working together in this important forum.  </a:t>
            </a:r>
          </a:p>
          <a:p>
            <a:pPr marL="171450" indent="-171450">
              <a:buFont typeface="Wingdings" panose="05000000000000000000" pitchFamily="2" charset="2"/>
              <a:buChar char="§"/>
            </a:pPr>
            <a:endParaRPr lang="en-US" sz="1000" dirty="0" smtClean="0"/>
          </a:p>
          <a:p>
            <a:pPr marL="171450" indent="-171450">
              <a:buFont typeface="Wingdings" panose="05000000000000000000" pitchFamily="2" charset="2"/>
              <a:buChar char="§"/>
            </a:pPr>
            <a:r>
              <a:rPr lang="en-US" sz="1000" dirty="0" smtClean="0"/>
              <a:t>With the exponential</a:t>
            </a:r>
            <a:r>
              <a:rPr lang="en-US" sz="1000" baseline="0" dirty="0" smtClean="0"/>
              <a:t> </a:t>
            </a:r>
            <a:r>
              <a:rPr lang="en-US" sz="1000" dirty="0" smtClean="0"/>
              <a:t>growth of wildlife crime, key</a:t>
            </a:r>
            <a:r>
              <a:rPr lang="en-US" sz="1000" baseline="0" dirty="0" smtClean="0"/>
              <a:t> governments have increased their capacity to w</a:t>
            </a:r>
            <a:r>
              <a:rPr lang="en-US" sz="1000" dirty="0" smtClean="0"/>
              <a:t>ork nationally and in unison through</a:t>
            </a:r>
            <a:r>
              <a:rPr lang="en-US" sz="1000" baseline="0" dirty="0" smtClean="0"/>
              <a:t> organizations like INTERPOL and the International Consortium on Combating Wildlife Crime to strengthen their laws, in-country enforcement capacity, and ensure that effective penalties are in place to penalize those individuals and groups who commit wildlife crimes, and deter those that may be considering such actions in the future. Enforcement agencies are also harnessing new technologies, including identification tags, DNA testing, radio collars, and satellite imagery to prevent poachers and illegal traders from evading national laws and detection.  </a:t>
            </a:r>
            <a:endParaRPr lang="en-US" sz="1000" dirty="0" smtClean="0"/>
          </a:p>
          <a:p>
            <a:pPr marL="171450" indent="-171450">
              <a:buFont typeface="Wingdings" panose="05000000000000000000" pitchFamily="2" charset="2"/>
              <a:buChar char="§"/>
            </a:pPr>
            <a:endParaRPr lang="en-US" sz="1000" dirty="0" smtClean="0"/>
          </a:p>
          <a:p>
            <a:pPr marL="171450" indent="-171450">
              <a:buFont typeface="Wingdings" panose="05000000000000000000" pitchFamily="2" charset="2"/>
              <a:buChar char="§"/>
            </a:pPr>
            <a:r>
              <a:rPr lang="en-US" sz="1000" dirty="0" smtClean="0"/>
              <a:t>This</a:t>
            </a:r>
            <a:r>
              <a:rPr lang="en-US" sz="1000" baseline="0" dirty="0" smtClean="0"/>
              <a:t> ongoing work has been complemented by recent, high-level meetings that continue to build momentum for integrated global action to tackle this complex challenge.  In June 2014, the High Level segment of the United Nations Environment Assembly of UNEP had a Ministerial dialogue on illicit wildlife trade and the Assembly adopted a resolution that strongly encourages member states to implement their commitments, mobilize resources, and promote cross-agency cooperation in order to also tackle the security dimensions of the illegal wildlife trade</a:t>
            </a:r>
            <a:r>
              <a:rPr lang="en-US" sz="1000" b="0" baseline="0" dirty="0" smtClean="0"/>
              <a:t>.  </a:t>
            </a:r>
            <a:endParaRPr lang="en-US" sz="1000" b="1" u="sng" baseline="0" dirty="0" smtClean="0"/>
          </a:p>
          <a:p>
            <a:endParaRPr lang="en-US" sz="1000" b="0" baseline="0" dirty="0" smtClean="0"/>
          </a:p>
          <a:p>
            <a:pPr marL="171450" indent="-171450">
              <a:buFont typeface="Wingdings" panose="05000000000000000000" pitchFamily="2" charset="2"/>
              <a:buChar char="§"/>
            </a:pPr>
            <a:r>
              <a:rPr lang="en-US" sz="1000" b="0" baseline="0" dirty="0" smtClean="0"/>
              <a:t>In February 2014, the Government of the United Kingdom, in conjunction with their Royal Family, hosted the </a:t>
            </a:r>
            <a:r>
              <a:rPr lang="en-US" sz="1000" b="0" dirty="0" smtClean="0"/>
              <a:t>London Conference on Illegal Wildlife Trade.  D</a:t>
            </a:r>
            <a:r>
              <a:rPr lang="en-US" sz="1000" b="0" baseline="0" dirty="0" smtClean="0"/>
              <a:t>elivering </a:t>
            </a:r>
            <a:r>
              <a:rPr lang="en-US" sz="1000" b="0" u="none" baseline="0" dirty="0" smtClean="0"/>
              <a:t>$44 million </a:t>
            </a:r>
            <a:r>
              <a:rPr lang="en-US" sz="1000" b="0" baseline="0" dirty="0" smtClean="0"/>
              <a:t>in financial commitments (including a $2 million commitment from my own Government), this event built a critical mass of political support for the London Declaration – a robust roadmap for international action to </a:t>
            </a:r>
            <a:r>
              <a:rPr lang="en-US" sz="1000" baseline="0" dirty="0" smtClean="0"/>
              <a:t>e</a:t>
            </a:r>
            <a:r>
              <a:rPr lang="en-US" sz="1000" dirty="0" smtClean="0"/>
              <a:t>radicate </a:t>
            </a:r>
            <a:r>
              <a:rPr lang="en-US" sz="1000" dirty="0"/>
              <a:t>the market for illegal wildlife </a:t>
            </a:r>
            <a:r>
              <a:rPr lang="en-US" sz="1000" dirty="0" smtClean="0"/>
              <a:t>products;</a:t>
            </a:r>
            <a:r>
              <a:rPr lang="en-US" sz="1000" baseline="0" dirty="0" smtClean="0"/>
              <a:t> e</a:t>
            </a:r>
            <a:r>
              <a:rPr lang="en-US" sz="1000" dirty="0" smtClean="0"/>
              <a:t>nsure </a:t>
            </a:r>
            <a:r>
              <a:rPr lang="en-US" sz="1000" dirty="0"/>
              <a:t>effective legal frameworks and </a:t>
            </a:r>
            <a:r>
              <a:rPr lang="en-US" sz="1000" dirty="0" smtClean="0"/>
              <a:t>deterrents;</a:t>
            </a:r>
            <a:r>
              <a:rPr lang="en-US" sz="1000" baseline="0" dirty="0" smtClean="0"/>
              <a:t> s</a:t>
            </a:r>
            <a:r>
              <a:rPr lang="en-US" sz="1000" dirty="0" smtClean="0"/>
              <a:t>trengthen </a:t>
            </a:r>
            <a:r>
              <a:rPr lang="en-US" sz="1000" dirty="0"/>
              <a:t>law enforcement; </a:t>
            </a:r>
            <a:r>
              <a:rPr lang="en-US" sz="1000" dirty="0" smtClean="0"/>
              <a:t>and,</a:t>
            </a:r>
            <a:r>
              <a:rPr lang="en-US" sz="1000" baseline="0" dirty="0" smtClean="0"/>
              <a:t> p</a:t>
            </a:r>
            <a:r>
              <a:rPr lang="en-US" sz="1000" dirty="0" smtClean="0"/>
              <a:t>romote </a:t>
            </a:r>
            <a:r>
              <a:rPr lang="en-US" sz="1000" dirty="0"/>
              <a:t>sustainable livelihoods and economic development</a:t>
            </a:r>
            <a:r>
              <a:rPr lang="en-US" sz="1000" dirty="0" smtClean="0"/>
              <a:t>. </a:t>
            </a:r>
          </a:p>
          <a:p>
            <a:pPr marL="171450" indent="-171450">
              <a:buFont typeface="Wingdings" panose="05000000000000000000" pitchFamily="2" charset="2"/>
              <a:buChar char="§"/>
            </a:pPr>
            <a:endParaRPr lang="en-US" sz="1000" dirty="0"/>
          </a:p>
          <a:p>
            <a:endParaRPr lang="en-US" sz="1000" dirty="0" smtClean="0"/>
          </a:p>
          <a:p>
            <a:pPr marL="171450" indent="-171450">
              <a:buFont typeface="Wingdings" panose="05000000000000000000" pitchFamily="2" charset="2"/>
              <a:buChar char="§"/>
            </a:pPr>
            <a:r>
              <a:rPr lang="en-US" sz="1000" dirty="0" smtClean="0"/>
              <a:t>The Declaration</a:t>
            </a:r>
            <a:r>
              <a:rPr lang="en-US" sz="1000" baseline="0" dirty="0" smtClean="0"/>
              <a:t> also set a one year timeline for action.  </a:t>
            </a:r>
            <a:r>
              <a:rPr lang="en-US" sz="1000" b="0" baseline="0" dirty="0" smtClean="0"/>
              <a:t>Signatories – including China and 45 other countries - </a:t>
            </a:r>
            <a:r>
              <a:rPr lang="en-US" sz="1000" dirty="0" smtClean="0"/>
              <a:t>will meet again this</a:t>
            </a:r>
            <a:r>
              <a:rPr lang="en-US" sz="1000" baseline="0" dirty="0" smtClean="0"/>
              <a:t> coming March in Botswana to report on their progress in delivering on the London Declaration, as well as national progress in tackling the illicit wildlife trade. </a:t>
            </a:r>
            <a:r>
              <a:rPr lang="en-CA" sz="1000" kern="1200" dirty="0" smtClean="0">
                <a:effectLst/>
                <a:latin typeface="+mn-lt"/>
                <a:ea typeface="+mn-ea"/>
                <a:cs typeface="+mn-cs"/>
              </a:rPr>
              <a:t>This meeting will be an opportunity to identify key challenges experienced by countries in implementing actions to combat wildlife crime that could benefit from enhanced international coordination and focus.</a:t>
            </a:r>
            <a:endParaRPr lang="en-US" sz="1000" kern="1200" dirty="0" smtClean="0">
              <a:effectLst/>
              <a:latin typeface="+mn-lt"/>
              <a:ea typeface="+mn-ea"/>
              <a:cs typeface="+mn-cs"/>
            </a:endParaRPr>
          </a:p>
          <a:p>
            <a:pPr marL="0" indent="0">
              <a:buFont typeface="Wingdings" panose="05000000000000000000" pitchFamily="2" charset="2"/>
              <a:buNone/>
            </a:pPr>
            <a:r>
              <a:rPr lang="en-US" sz="1000" dirty="0" smtClean="0"/>
              <a:t> </a:t>
            </a:r>
            <a:endParaRPr lang="en-US" sz="1000" dirty="0"/>
          </a:p>
          <a:p>
            <a:endParaRPr lang="en-US" dirty="0" smtClean="0"/>
          </a:p>
          <a:p>
            <a:pPr marL="0" indent="0">
              <a:buFont typeface="Arial" panose="020B0604020202020204" pitchFamily="34" charset="0"/>
              <a:buNone/>
            </a:pPr>
            <a:endParaRPr lang="en-CA"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B5615A9-8769-4C5D-81B0-4CCFF54F2A1F}" type="slidenum">
              <a:rPr lang="en-US" smtClean="0"/>
              <a:t>3</a:t>
            </a:fld>
            <a:endParaRPr lang="en-US" dirty="0"/>
          </a:p>
        </p:txBody>
      </p:sp>
    </p:spTree>
    <p:extLst>
      <p:ext uri="{BB962C8B-B14F-4D97-AF65-F5344CB8AC3E}">
        <p14:creationId xmlns:p14="http://schemas.microsoft.com/office/powerpoint/2010/main" val="408224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4665" y="4415790"/>
            <a:ext cx="6120680" cy="4408874"/>
          </a:xfrm>
        </p:spPr>
        <p:txBody>
          <a:bodyPr/>
          <a:lstStyle/>
          <a:p>
            <a:pPr marL="171450" marR="0" indent="-171450" algn="l" defTabSz="914400" rtl="0" eaLnBrk="1" fontAlgn="auto" latinLnBrk="0" hangingPunct="1">
              <a:buClrTx/>
              <a:buSzTx/>
              <a:buFont typeface="Arial" panose="020B0604020202020204" pitchFamily="34" charset="0"/>
              <a:buChar char="•"/>
              <a:tabLst/>
              <a:defRPr/>
            </a:pPr>
            <a:r>
              <a:rPr lang="en-US" sz="1000" dirty="0" smtClean="0"/>
              <a:t>So,</a:t>
            </a:r>
            <a:r>
              <a:rPr lang="en-US" sz="1000" baseline="0" dirty="0" smtClean="0"/>
              <a:t> how does all of this impact China?  </a:t>
            </a:r>
          </a:p>
          <a:p>
            <a:pPr marL="171450" marR="0" indent="-171450" algn="l" defTabSz="914400" rtl="0" eaLnBrk="1" fontAlgn="auto" latinLnBrk="0" hangingPunct="1">
              <a:buClrTx/>
              <a:buSzTx/>
              <a:buFont typeface="Arial" panose="020B0604020202020204" pitchFamily="34" charset="0"/>
              <a:buChar char="•"/>
              <a:tabLst/>
              <a:defRPr/>
            </a:pPr>
            <a:endParaRPr lang="en-US" sz="1000" baseline="0" dirty="0" smtClean="0"/>
          </a:p>
          <a:p>
            <a:pPr marL="171450" marR="0" indent="-171450" algn="l" defTabSz="914400" rtl="0" eaLnBrk="1" fontAlgn="auto" latinLnBrk="0" hangingPunct="1">
              <a:buClrTx/>
              <a:buSzTx/>
              <a:buFont typeface="Arial" panose="020B0604020202020204" pitchFamily="34" charset="0"/>
              <a:buChar char="•"/>
              <a:tabLst/>
              <a:defRPr/>
            </a:pPr>
            <a:r>
              <a:rPr lang="en-US" sz="1000" baseline="0" dirty="0" smtClean="0"/>
              <a:t>China is the largest consumer market for wildlife and wildlife products.  Food and traditional medicine have typically driven this demand. However, with </a:t>
            </a:r>
            <a:r>
              <a:rPr lang="en-US" sz="1000" dirty="0" smtClean="0"/>
              <a:t>growing  consumer affluence, </a:t>
            </a:r>
            <a:r>
              <a:rPr lang="en-CA" sz="1000" dirty="0" smtClean="0"/>
              <a:t>illegal wildlife products have also</a:t>
            </a:r>
            <a:r>
              <a:rPr lang="en-CA" sz="1000" baseline="0" dirty="0" smtClean="0"/>
              <a:t> come to symbolize improved </a:t>
            </a:r>
            <a:r>
              <a:rPr lang="en-US" sz="1000" dirty="0" smtClean="0"/>
              <a:t>social status and wealth.  Indeed, ‘wealth’ is replacing ‘health’ as a primary driver of illegal wildlife consumption.  </a:t>
            </a:r>
          </a:p>
          <a:p>
            <a:pPr marL="171450" marR="0" indent="-171450" algn="l" defTabSz="914400" rtl="0" eaLnBrk="1" fontAlgn="auto" latinLnBrk="0" hangingPunct="1">
              <a:buClrTx/>
              <a:buSzTx/>
              <a:buFont typeface="Arial" panose="020B0604020202020204" pitchFamily="34" charset="0"/>
              <a:buChar char="•"/>
              <a:tabLst/>
              <a:defRPr/>
            </a:pPr>
            <a:endParaRPr lang="en-US" sz="1000" u="none" dirty="0" smtClean="0"/>
          </a:p>
          <a:p>
            <a:pPr marL="171450" marR="0" indent="-171450" algn="l" defTabSz="914400" rtl="0" eaLnBrk="1" fontAlgn="auto" latinLnBrk="0" hangingPunct="1">
              <a:buClrTx/>
              <a:buSzTx/>
              <a:buFont typeface="Arial" panose="020B0604020202020204" pitchFamily="34" charset="0"/>
              <a:buChar char="•"/>
              <a:tabLst/>
              <a:defRPr/>
            </a:pPr>
            <a:r>
              <a:rPr lang="en-US" sz="1000" u="none" baseline="0" dirty="0" smtClean="0"/>
              <a:t>The Chinese Government has taken a number of important measures to counter this growing demand:  </a:t>
            </a:r>
          </a:p>
          <a:p>
            <a:pPr marL="171450" marR="0" indent="-171450" algn="l" defTabSz="914400" rtl="0" eaLnBrk="1" fontAlgn="auto" latinLnBrk="0" hangingPunct="1">
              <a:buClrTx/>
              <a:buSzTx/>
              <a:buFont typeface="Arial" panose="020B0604020202020204" pitchFamily="34" charset="0"/>
              <a:buChar char="•"/>
              <a:tabLst/>
              <a:defRPr/>
            </a:pPr>
            <a:endParaRPr lang="en-US" sz="1000" u="none" baseline="0" dirty="0" smtClean="0"/>
          </a:p>
          <a:p>
            <a:pPr marL="171450" marR="0" indent="-171450" algn="l" defTabSz="914400" rtl="0" eaLnBrk="1" fontAlgn="auto" latinLnBrk="0" hangingPunct="1">
              <a:buClrTx/>
              <a:buSzTx/>
              <a:buFont typeface="Arial" panose="020B0604020202020204" pitchFamily="34" charset="0"/>
              <a:buChar char="•"/>
              <a:tabLst/>
              <a:defRPr/>
            </a:pPr>
            <a:r>
              <a:rPr lang="en-US" sz="1000" u="none" baseline="0" dirty="0" smtClean="0"/>
              <a:t>First, the Government is </a:t>
            </a:r>
            <a:r>
              <a:rPr lang="en-US" sz="1000" u="sng" baseline="0" dirty="0" smtClean="0"/>
              <a:t>strengthening legal frameworks </a:t>
            </a:r>
            <a:r>
              <a:rPr lang="en-US" sz="1000" u="none" baseline="0" dirty="0" smtClean="0"/>
              <a:t>to curtail demand.  For example, in April of this year </a:t>
            </a:r>
            <a:r>
              <a:rPr lang="en-US" sz="1000" dirty="0" smtClean="0"/>
              <a:t>China's Standing Committee of the National People's Congress adopted an interpretation of the Criminal Law which will jail consumers of rare wild animals for food. </a:t>
            </a:r>
          </a:p>
          <a:p>
            <a:pPr marL="171450" marR="0" indent="-171450" algn="l" defTabSz="914400" rtl="0" eaLnBrk="1" fontAlgn="auto" latinLnBrk="0" hangingPunct="1">
              <a:buClrTx/>
              <a:buSzTx/>
              <a:buFont typeface="Arial" panose="020B0604020202020204" pitchFamily="34" charset="0"/>
              <a:buChar char="•"/>
              <a:tabLst/>
              <a:defRPr/>
            </a:pPr>
            <a:endParaRPr lang="en-US" sz="1000" dirty="0" smtClean="0"/>
          </a:p>
          <a:p>
            <a:pPr marL="171450" marR="0" indent="-171450" algn="l" defTabSz="914400" rtl="0" eaLnBrk="1" fontAlgn="auto" latinLnBrk="0" hangingPunct="1">
              <a:buClrTx/>
              <a:buSzTx/>
              <a:buFont typeface="Arial" panose="020B0604020202020204" pitchFamily="34" charset="0"/>
              <a:buChar char="•"/>
              <a:tabLst/>
              <a:defRPr/>
            </a:pPr>
            <a:r>
              <a:rPr lang="en-US" sz="1000" dirty="0" smtClean="0"/>
              <a:t>Second, these legal</a:t>
            </a:r>
            <a:r>
              <a:rPr lang="en-US" sz="1000" baseline="0" dirty="0" smtClean="0"/>
              <a:t> actions are supported by </a:t>
            </a:r>
            <a:r>
              <a:rPr lang="en-US" sz="1000" u="sng" baseline="0" dirty="0" smtClean="0"/>
              <a:t>public awareness campaigns</a:t>
            </a:r>
            <a:r>
              <a:rPr lang="en-US" sz="1000" baseline="0" dirty="0" smtClean="0"/>
              <a:t>.  Renowned </a:t>
            </a:r>
            <a:r>
              <a:rPr lang="en-US" sz="1000" dirty="0" smtClean="0"/>
              <a:t>Chinese celebrities, including </a:t>
            </a:r>
            <a:r>
              <a:rPr lang="en-CA" sz="1000" dirty="0" smtClean="0"/>
              <a:t>actress </a:t>
            </a:r>
            <a:r>
              <a:rPr lang="en-CA" sz="1000" dirty="0"/>
              <a:t>Li </a:t>
            </a:r>
            <a:r>
              <a:rPr lang="en-CA" sz="1000" dirty="0" err="1"/>
              <a:t>BingBing</a:t>
            </a:r>
            <a:r>
              <a:rPr lang="en-CA" sz="1000" dirty="0"/>
              <a:t>, actor Jackie Chan, and </a:t>
            </a:r>
            <a:r>
              <a:rPr lang="en-CA" sz="1000" dirty="0" smtClean="0"/>
              <a:t>basketball star Yao </a:t>
            </a:r>
            <a:r>
              <a:rPr lang="en-CA" sz="1000" dirty="0"/>
              <a:t>Ming, </a:t>
            </a:r>
            <a:r>
              <a:rPr lang="en-CA" sz="1000" dirty="0" smtClean="0"/>
              <a:t>are each championing campaigns </a:t>
            </a:r>
            <a:r>
              <a:rPr lang="en-CA" sz="1000" dirty="0"/>
              <a:t>to reduce </a:t>
            </a:r>
            <a:r>
              <a:rPr lang="en-CA" sz="1000" dirty="0" smtClean="0"/>
              <a:t>consumer demand </a:t>
            </a:r>
            <a:r>
              <a:rPr lang="en-CA" sz="1000" dirty="0"/>
              <a:t>for </a:t>
            </a:r>
            <a:r>
              <a:rPr lang="en-CA" sz="1000" dirty="0" smtClean="0"/>
              <a:t>illegal </a:t>
            </a:r>
            <a:r>
              <a:rPr lang="en-CA" sz="1000" dirty="0"/>
              <a:t>wildlife </a:t>
            </a:r>
            <a:r>
              <a:rPr lang="en-CA" sz="1000" dirty="0" smtClean="0"/>
              <a:t>products.  This is complemented</a:t>
            </a:r>
            <a:r>
              <a:rPr lang="en-CA" sz="1000" baseline="0" dirty="0" smtClean="0"/>
              <a:t> by government awareness-raising activities - through posters and information kiosks in </a:t>
            </a:r>
            <a:r>
              <a:rPr lang="en-CA" sz="1000" dirty="0" smtClean="0"/>
              <a:t>major </a:t>
            </a:r>
            <a:r>
              <a:rPr lang="en-CA" sz="1000" dirty="0"/>
              <a:t>transportation </a:t>
            </a:r>
            <a:r>
              <a:rPr lang="en-CA" sz="1000" dirty="0" smtClean="0"/>
              <a:t>centres, such as airports and subways.</a:t>
            </a:r>
          </a:p>
          <a:p>
            <a:pPr marL="171450" marR="0" indent="-171450" algn="l" defTabSz="914400" rtl="0" eaLnBrk="1" fontAlgn="auto" latinLnBrk="0" hangingPunct="1">
              <a:buClrTx/>
              <a:buSzTx/>
              <a:buFont typeface="Arial" panose="020B0604020202020204" pitchFamily="34" charset="0"/>
              <a:buChar char="•"/>
              <a:tabLst/>
              <a:defRPr/>
            </a:pPr>
            <a:endParaRPr lang="en-CA" sz="1000" dirty="0" smtClean="0"/>
          </a:p>
          <a:p>
            <a:pPr marL="171450" marR="0" indent="-171450" algn="l" defTabSz="914400" rtl="0" eaLnBrk="1" fontAlgn="auto" latinLnBrk="0" hangingPunct="1">
              <a:buClrTx/>
              <a:buSzTx/>
              <a:buFont typeface="Arial" panose="020B0604020202020204" pitchFamily="34" charset="0"/>
              <a:buChar char="•"/>
              <a:tabLst/>
              <a:defRPr/>
            </a:pPr>
            <a:r>
              <a:rPr lang="en-CA" sz="1000" dirty="0" smtClean="0"/>
              <a:t>Third, </a:t>
            </a:r>
            <a:r>
              <a:rPr lang="en-CA" sz="1000" b="0" u="sng" dirty="0" smtClean="0"/>
              <a:t>traditional </a:t>
            </a:r>
            <a:r>
              <a:rPr lang="en-CA" sz="1000" b="0" u="sng" dirty="0"/>
              <a:t>Chinese Medicine</a:t>
            </a:r>
            <a:r>
              <a:rPr lang="en-CA" sz="1000" b="0" u="none" dirty="0"/>
              <a:t> </a:t>
            </a:r>
            <a:r>
              <a:rPr lang="en-CA" sz="1000" dirty="0" smtClean="0"/>
              <a:t>practitioners </a:t>
            </a:r>
            <a:r>
              <a:rPr lang="en-CA" sz="1000" dirty="0"/>
              <a:t>and </a:t>
            </a:r>
            <a:r>
              <a:rPr lang="en-CA" sz="1000" dirty="0" smtClean="0"/>
              <a:t>users are discussing sustainable use of wildlife products, to move away from the </a:t>
            </a:r>
            <a:r>
              <a:rPr lang="en-US" sz="1000" dirty="0" smtClean="0"/>
              <a:t>use </a:t>
            </a:r>
            <a:r>
              <a:rPr lang="en-US" sz="1000" dirty="0"/>
              <a:t>of endangered plants and animals protected by national and international legislation in medicinal </a:t>
            </a:r>
            <a:r>
              <a:rPr lang="en-US" sz="1000" dirty="0" smtClean="0"/>
              <a:t>products.</a:t>
            </a:r>
          </a:p>
          <a:p>
            <a:pPr marL="171450" marR="0" indent="-171450" algn="l" defTabSz="914400" rtl="0" eaLnBrk="1" fontAlgn="auto" latinLnBrk="0" hangingPunct="1">
              <a:buClrTx/>
              <a:buSzTx/>
              <a:buFont typeface="Arial" panose="020B0604020202020204" pitchFamily="34" charset="0"/>
              <a:buChar char="•"/>
              <a:tabLst/>
              <a:defRPr/>
            </a:pPr>
            <a:endParaRPr lang="en-CA" sz="1000" baseline="0" dirty="0" smtClean="0"/>
          </a:p>
          <a:p>
            <a:pPr marL="171450" marR="0" indent="-171450" algn="l" defTabSz="914400" rtl="0" eaLnBrk="1" fontAlgn="auto" latinLnBrk="0" hangingPunct="1">
              <a:buClrTx/>
              <a:buSzTx/>
              <a:buFont typeface="Arial" panose="020B0604020202020204" pitchFamily="34" charset="0"/>
              <a:buChar char="•"/>
              <a:tabLst/>
              <a:defRPr/>
            </a:pPr>
            <a:r>
              <a:rPr lang="en-CA" sz="1000" u="sng" dirty="0" smtClean="0"/>
              <a:t>Enforcement capabilities</a:t>
            </a:r>
            <a:r>
              <a:rPr lang="en-CA" sz="1000" u="none" dirty="0" smtClean="0"/>
              <a:t> are also </a:t>
            </a:r>
            <a:r>
              <a:rPr lang="en-CA" sz="1000" u="none" baseline="0" dirty="0" smtClean="0"/>
              <a:t>being strengthened to help </a:t>
            </a:r>
            <a:r>
              <a:rPr lang="en-CA" sz="1000" dirty="0" smtClean="0"/>
              <a:t>China implement its “zero tolerance” policy to the illegal wildlife trade. The </a:t>
            </a:r>
            <a:r>
              <a:rPr lang="en-CA" sz="1000" dirty="0"/>
              <a:t>National Inter-Agency CITES Enforcement Collaboration Group </a:t>
            </a:r>
            <a:r>
              <a:rPr lang="en-CA" sz="1000" dirty="0" smtClean="0"/>
              <a:t>was established in 2011 and is </a:t>
            </a:r>
            <a:r>
              <a:rPr lang="en-CA" sz="1000" dirty="0"/>
              <a:t>the largest organization </a:t>
            </a:r>
            <a:r>
              <a:rPr lang="en-CA" sz="1000" dirty="0" smtClean="0"/>
              <a:t>in </a:t>
            </a:r>
            <a:r>
              <a:rPr lang="en-CA" sz="1000" dirty="0"/>
              <a:t>the world dedicated to combatting wildlife trafficking. </a:t>
            </a:r>
            <a:endParaRPr lang="en-CA" sz="1000" dirty="0" smtClean="0"/>
          </a:p>
          <a:p>
            <a:pPr marL="171450" marR="0" indent="-171450" algn="l" defTabSz="914400" rtl="0" eaLnBrk="1" fontAlgn="auto" latinLnBrk="0" hangingPunct="1">
              <a:buClrTx/>
              <a:buSzTx/>
              <a:buFont typeface="Arial" panose="020B0604020202020204" pitchFamily="34" charset="0"/>
              <a:buChar char="•"/>
              <a:tabLst/>
              <a:defRPr/>
            </a:pPr>
            <a:endParaRPr lang="en-CA" sz="1000" u="none" baseline="0" dirty="0" smtClean="0"/>
          </a:p>
          <a:p>
            <a:pPr marL="171450" marR="0" indent="-171450" algn="l" defTabSz="914400" rtl="0" eaLnBrk="1" fontAlgn="auto" latinLnBrk="0" hangingPunct="1">
              <a:buClrTx/>
              <a:buSzTx/>
              <a:buFont typeface="Arial" panose="020B0604020202020204" pitchFamily="34" charset="0"/>
              <a:buChar char="•"/>
              <a:tabLst/>
              <a:defRPr/>
            </a:pPr>
            <a:endParaRPr lang="en-CA" sz="1000" dirty="0"/>
          </a:p>
          <a:p>
            <a:pPr marL="171450" marR="0" indent="-171450" algn="l" defTabSz="914400" rtl="0" eaLnBrk="1" fontAlgn="auto" latinLnBrk="0" hangingPunct="1">
              <a:buClrTx/>
              <a:buSzTx/>
              <a:buFont typeface="Arial" panose="020B0604020202020204" pitchFamily="34" charset="0"/>
              <a:buChar char="•"/>
              <a:tabLst/>
              <a:defRPr/>
            </a:pPr>
            <a:endParaRPr lang="en-CA" sz="1000" u="none" baseline="0" dirty="0" smtClean="0"/>
          </a:p>
          <a:p>
            <a:pPr marL="171450" indent="-171450">
              <a:buFont typeface="Arial" panose="020B0604020202020204" pitchFamily="34" charset="0"/>
              <a:buChar char="•"/>
            </a:pPr>
            <a:r>
              <a:rPr lang="en-US" sz="1000" u="none" baseline="0" dirty="0" smtClean="0"/>
              <a:t>China is playing a key role in international efforts to combat the illegal wildlife trade, </a:t>
            </a:r>
            <a:r>
              <a:rPr lang="en-US" sz="1000" u="sng" baseline="0" dirty="0" smtClean="0"/>
              <a:t>working in partnership</a:t>
            </a:r>
            <a:r>
              <a:rPr lang="en-US" sz="1000" u="none" baseline="0" dirty="0" smtClean="0"/>
              <a:t> </a:t>
            </a:r>
            <a:r>
              <a:rPr lang="en-CA" sz="1000" dirty="0" smtClean="0"/>
              <a:t>with other countries and international agencies to carry out several </a:t>
            </a:r>
            <a:r>
              <a:rPr lang="en-CA" sz="1000" u="sng" dirty="0" smtClean="0"/>
              <a:t>law enforcement operations</a:t>
            </a:r>
            <a:r>
              <a:rPr lang="en-CA" sz="1000" dirty="0" smtClean="0"/>
              <a:t>. For</a:t>
            </a:r>
            <a:r>
              <a:rPr lang="en-CA" sz="1000" baseline="0" dirty="0" smtClean="0"/>
              <a:t> example, </a:t>
            </a:r>
            <a:r>
              <a:rPr lang="en-CA" sz="1000" dirty="0" smtClean="0"/>
              <a:t>Chinese customs and law enforcement officials recently worked with partners in Africa, Southeast Asia and the United States - leading to hundreds</a:t>
            </a:r>
            <a:r>
              <a:rPr lang="en-CA" sz="1000" baseline="0" dirty="0" smtClean="0"/>
              <a:t> of </a:t>
            </a:r>
            <a:r>
              <a:rPr lang="en-CA" sz="1000" dirty="0" smtClean="0"/>
              <a:t>arrests and seizures of contraband in several countries. </a:t>
            </a:r>
            <a:endParaRPr lang="en-US" sz="1000" u="none" dirty="0" smtClean="0"/>
          </a:p>
        </p:txBody>
      </p:sp>
      <p:sp>
        <p:nvSpPr>
          <p:cNvPr id="4" name="Slide Number Placeholder 3"/>
          <p:cNvSpPr>
            <a:spLocks noGrp="1"/>
          </p:cNvSpPr>
          <p:nvPr>
            <p:ph type="sldNum" sz="quarter" idx="10"/>
          </p:nvPr>
        </p:nvSpPr>
        <p:spPr/>
        <p:txBody>
          <a:bodyPr/>
          <a:lstStyle/>
          <a:p>
            <a:fld id="{CB5615A9-8769-4C5D-81B0-4CCFF54F2A1F}" type="slidenum">
              <a:rPr lang="en-US" smtClean="0"/>
              <a:t>4</a:t>
            </a:fld>
            <a:endParaRPr lang="en-US"/>
          </a:p>
        </p:txBody>
      </p:sp>
    </p:spTree>
    <p:extLst>
      <p:ext uri="{BB962C8B-B14F-4D97-AF65-F5344CB8AC3E}">
        <p14:creationId xmlns:p14="http://schemas.microsoft.com/office/powerpoint/2010/main" val="212556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1"/>
            <a:ext cx="5486400" cy="4480882"/>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t>With growing recognition</a:t>
            </a:r>
            <a:r>
              <a:rPr lang="en-CA" sz="1000" baseline="0" dirty="0" smtClean="0"/>
              <a:t> of the scale, complexity and costs, there is </a:t>
            </a:r>
            <a:r>
              <a:rPr lang="en-CA" sz="1000" dirty="0" smtClean="0"/>
              <a:t>strengthened international resolve to address</a:t>
            </a:r>
            <a:r>
              <a:rPr lang="en-CA" sz="1000" baseline="0" dirty="0" smtClean="0"/>
              <a:t> the illegal wildlife trade</a:t>
            </a:r>
            <a:r>
              <a:rPr lang="en-CA" sz="1000" dirty="0" smtClean="0"/>
              <a:t> at the</a:t>
            </a:r>
            <a:r>
              <a:rPr lang="en-CA" sz="1000" baseline="0" dirty="0" smtClean="0"/>
              <a:t> </a:t>
            </a:r>
            <a:r>
              <a:rPr lang="en-CA" sz="1000" dirty="0" smtClean="0"/>
              <a:t>national level</a:t>
            </a:r>
            <a:r>
              <a:rPr lang="en-CA" sz="1000" baseline="0" dirty="0" smtClean="0"/>
              <a:t> </a:t>
            </a:r>
            <a:r>
              <a:rPr lang="en-CA" sz="1000" dirty="0" smtClean="0"/>
              <a:t>and through</a:t>
            </a:r>
            <a:r>
              <a:rPr lang="en-CA" sz="1000" baseline="0" dirty="0" smtClean="0"/>
              <a:t> enhanced international cooperation.  This offers a unique opportunity for action and I urge China to continue its efforts and build on its accomplishments.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aseline="0" dirty="0" smtClean="0"/>
              <a:t>To this end, </a:t>
            </a:r>
            <a:r>
              <a:rPr lang="en-CA" sz="1000" u="sng" baseline="0" dirty="0" smtClean="0"/>
              <a:t>I submit the following recommendations</a:t>
            </a:r>
            <a:r>
              <a:rPr lang="en-CA" sz="1000" baseline="0" dirty="0" smtClean="0"/>
              <a:t> for </a:t>
            </a:r>
            <a:r>
              <a:rPr lang="en-CA" sz="1000" u="none" baseline="0" dirty="0" smtClean="0"/>
              <a:t>further research and action by the China Council and Chinese government in countering wildlife crime:</a:t>
            </a:r>
          </a:p>
          <a:p>
            <a:endParaRPr lang="en-CA" sz="1000" dirty="0" smtClean="0"/>
          </a:p>
          <a:p>
            <a:pPr marL="628650" lvl="1" indent="-171450">
              <a:buFont typeface="Arial" panose="020B0604020202020204" pitchFamily="34" charset="0"/>
              <a:buChar char="•"/>
            </a:pPr>
            <a:r>
              <a:rPr lang="en-CA" sz="1000" dirty="0" smtClean="0"/>
              <a:t>First, to </a:t>
            </a:r>
            <a:r>
              <a:rPr lang="en-CA" sz="1000" u="sng" dirty="0" smtClean="0"/>
              <a:t>Eradicate </a:t>
            </a:r>
            <a:r>
              <a:rPr lang="en-CA" sz="1000" u="sng" dirty="0"/>
              <a:t>the Market for Illegal Wildlife </a:t>
            </a:r>
            <a:r>
              <a:rPr lang="en-CA" sz="1000" u="sng" dirty="0" smtClean="0"/>
              <a:t>Products</a:t>
            </a:r>
            <a:r>
              <a:rPr lang="en-CA" sz="1000" u="none" dirty="0" smtClean="0"/>
              <a:t> - </a:t>
            </a:r>
            <a:r>
              <a:rPr lang="en-CA" sz="1000" b="1" dirty="0" smtClean="0"/>
              <a:t>Take </a:t>
            </a:r>
            <a:r>
              <a:rPr lang="en-CA" sz="1000" b="1" dirty="0"/>
              <a:t>actions </a:t>
            </a:r>
            <a:r>
              <a:rPr lang="en-CA" sz="1000" b="1" dirty="0" smtClean="0"/>
              <a:t>to support improved </a:t>
            </a:r>
            <a:r>
              <a:rPr lang="en-CA" sz="1000" b="1" dirty="0"/>
              <a:t>understanding of the drivers of demand and supply</a:t>
            </a:r>
            <a:r>
              <a:rPr lang="en-CA" sz="1000" b="1" dirty="0" smtClean="0"/>
              <a:t>. </a:t>
            </a:r>
            <a:r>
              <a:rPr lang="en-CA" sz="1000" b="0" dirty="0" smtClean="0"/>
              <a:t>Key</a:t>
            </a:r>
            <a:r>
              <a:rPr lang="en-CA" sz="1000" b="0" baseline="0" dirty="0" smtClean="0"/>
              <a:t> activities could include, </a:t>
            </a:r>
            <a:r>
              <a:rPr lang="en-CA" sz="1000" dirty="0" smtClean="0"/>
              <a:t>scientific </a:t>
            </a:r>
            <a:r>
              <a:rPr lang="en-CA" sz="1000" dirty="0"/>
              <a:t>research </a:t>
            </a:r>
            <a:r>
              <a:rPr lang="en-CA" sz="1000" dirty="0" smtClean="0"/>
              <a:t>on consumer </a:t>
            </a:r>
            <a:r>
              <a:rPr lang="en-CA" sz="1000" dirty="0"/>
              <a:t>values and </a:t>
            </a:r>
            <a:r>
              <a:rPr lang="en-CA" sz="1000" dirty="0" smtClean="0"/>
              <a:t>behaviour towards endangered</a:t>
            </a:r>
            <a:r>
              <a:rPr lang="en-CA" sz="1000" baseline="0" dirty="0" smtClean="0"/>
              <a:t> species and the use of legal and illegal wildlife products.</a:t>
            </a:r>
            <a:endParaRPr lang="en-CA" sz="1000" dirty="0" smtClean="0"/>
          </a:p>
          <a:p>
            <a:pPr lvl="1"/>
            <a:endParaRPr lang="en-CA" sz="1000" dirty="0" smtClean="0"/>
          </a:p>
          <a:p>
            <a:pPr marL="628650" lvl="1" indent="-171450">
              <a:buFont typeface="Arial" panose="020B0604020202020204" pitchFamily="34" charset="0"/>
              <a:buChar char="•"/>
            </a:pPr>
            <a:r>
              <a:rPr lang="en-CA" sz="1000" dirty="0" smtClean="0"/>
              <a:t>Second, to </a:t>
            </a:r>
            <a:r>
              <a:rPr lang="en-CA" sz="1000" u="sng" dirty="0" smtClean="0"/>
              <a:t>Ensure Effective </a:t>
            </a:r>
            <a:r>
              <a:rPr lang="en-CA" sz="1000" u="sng" dirty="0"/>
              <a:t>Legal Frameworks and Deterrents and Strengthening Law </a:t>
            </a:r>
            <a:r>
              <a:rPr lang="en-CA" sz="1000" u="sng" dirty="0" smtClean="0"/>
              <a:t>Enforcement</a:t>
            </a:r>
            <a:r>
              <a:rPr lang="en-CA" sz="1000" u="none" baseline="0" dirty="0" smtClean="0"/>
              <a:t> </a:t>
            </a:r>
            <a:r>
              <a:rPr lang="en-CA" sz="1000" u="none" dirty="0" smtClean="0"/>
              <a:t>- </a:t>
            </a:r>
            <a:r>
              <a:rPr lang="en-US" sz="1000" b="1" dirty="0" smtClean="0"/>
              <a:t>Conduct </a:t>
            </a:r>
            <a:r>
              <a:rPr lang="en-US" sz="1000" b="1" dirty="0"/>
              <a:t>an assessment of intelligence and enforcement procedures; reporting mechanisms; and tools, including emerging technologies. </a:t>
            </a:r>
            <a:r>
              <a:rPr lang="en-US" sz="1000" b="1" dirty="0" smtClean="0"/>
              <a:t> </a:t>
            </a:r>
            <a:r>
              <a:rPr lang="en-US" sz="1000" b="0" dirty="0" smtClean="0"/>
              <a:t>Such</a:t>
            </a:r>
            <a:r>
              <a:rPr lang="en-US" sz="1000" b="0" baseline="0" dirty="0" smtClean="0"/>
              <a:t> work would support an assessment of China’s </a:t>
            </a:r>
            <a:r>
              <a:rPr lang="en-US" sz="1000" dirty="0" smtClean="0"/>
              <a:t>intelligence </a:t>
            </a:r>
            <a:r>
              <a:rPr lang="en-US" sz="1000" dirty="0"/>
              <a:t>and enforcement </a:t>
            </a:r>
            <a:r>
              <a:rPr lang="en-US" sz="1000" dirty="0" smtClean="0"/>
              <a:t>capabilities – are they sufficient? Are there</a:t>
            </a:r>
            <a:r>
              <a:rPr lang="en-US" sz="1000" baseline="0" dirty="0" smtClean="0"/>
              <a:t> </a:t>
            </a:r>
            <a:r>
              <a:rPr lang="en-US" sz="1000" dirty="0" smtClean="0"/>
              <a:t>new technologies or partnerships that could be </a:t>
            </a:r>
            <a:r>
              <a:rPr lang="en-US" sz="1000" dirty="0"/>
              <a:t>useful in combatting </a:t>
            </a:r>
            <a:r>
              <a:rPr lang="en-US" sz="1000" dirty="0" smtClean="0"/>
              <a:t>poaching?</a:t>
            </a:r>
          </a:p>
          <a:p>
            <a:pPr marL="628650" lvl="1" indent="-171450">
              <a:buFont typeface="Arial" panose="020B0604020202020204" pitchFamily="34" charset="0"/>
              <a:buChar char="•"/>
            </a:pPr>
            <a:endParaRPr lang="en-US" sz="1000" b="1"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dirty="0" smtClean="0"/>
              <a:t>Third, to </a:t>
            </a:r>
            <a:r>
              <a:rPr lang="en-GB" sz="1000" u="sng" dirty="0" smtClean="0"/>
              <a:t>Secure Sustainable Livelihoods and Economic Development</a:t>
            </a:r>
            <a:r>
              <a:rPr lang="en-GB" sz="1000" u="none" dirty="0" smtClean="0"/>
              <a:t> - </a:t>
            </a:r>
            <a:r>
              <a:rPr lang="en-CA" sz="1000" b="1" dirty="0" smtClean="0"/>
              <a:t>Engage local communities.  </a:t>
            </a:r>
            <a:r>
              <a:rPr lang="en-CA" sz="1000" b="0" baseline="0" dirty="0" smtClean="0"/>
              <a:t>Canada has a long history of working with our indigenous communities to support sustainable wildlife management.  Such engagement could improve understanding of the relationship between </a:t>
            </a:r>
            <a:r>
              <a:rPr lang="en-US" sz="1000" dirty="0" smtClean="0"/>
              <a:t>local communities and species of high significance that are illegally and unsustainably harvested and traded in China. </a:t>
            </a:r>
          </a:p>
          <a:p>
            <a:pPr marL="171450" indent="-171450">
              <a:buFont typeface="Arial" panose="020B0604020202020204" pitchFamily="34" charset="0"/>
              <a:buChar char="•"/>
            </a:pPr>
            <a:endParaRPr lang="en-US" sz="1000"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u="non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u="non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u="non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none" dirty="0" smtClean="0"/>
              <a:t>Finally,</a:t>
            </a:r>
            <a:r>
              <a:rPr lang="en-US" sz="1000" u="none" baseline="0" dirty="0" smtClean="0"/>
              <a:t> this is not an issue that any nation is can address in isolation.  </a:t>
            </a:r>
            <a:r>
              <a:rPr lang="en-US" sz="1000" u="none" dirty="0" smtClean="0"/>
              <a:t>I</a:t>
            </a:r>
            <a:r>
              <a:rPr lang="en-US" sz="1000" u="none" baseline="0" dirty="0" smtClean="0"/>
              <a:t> would conclude by encouraging the China Council to continue to explore opportunities for China to pursue </a:t>
            </a:r>
            <a:r>
              <a:rPr lang="en-CA" sz="1000" b="1" dirty="0" smtClean="0"/>
              <a:t>international cooperation </a:t>
            </a:r>
            <a:r>
              <a:rPr lang="en-CA" sz="1000" b="0" dirty="0" smtClean="0"/>
              <a:t>to</a:t>
            </a:r>
            <a:r>
              <a:rPr lang="en-CA" sz="1000" b="0" baseline="0" dirty="0" smtClean="0"/>
              <a:t> counter wildlife crime.  This could include international enforcement activities through INTERPOL or CITES, high-level political engagement through regional fora, or targeted cooperation to address the complex drivers of wildlife crime.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b="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t>As I said – we have a unique opportunity to take action to tackle the illicit wildlife trade – my hope is that we will not let this opportunity pass us by.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b="0" u="none"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u="none" baseline="0" dirty="0" smtClean="0"/>
              <a:t>Thank you. </a:t>
            </a:r>
            <a:endParaRPr lang="en-US" sz="1000" u="none" baseline="0" dirty="0" smtClean="0"/>
          </a:p>
        </p:txBody>
      </p:sp>
      <p:sp>
        <p:nvSpPr>
          <p:cNvPr id="4" name="Slide Number Placeholder 3"/>
          <p:cNvSpPr>
            <a:spLocks noGrp="1"/>
          </p:cNvSpPr>
          <p:nvPr>
            <p:ph type="sldNum" sz="quarter" idx="10"/>
          </p:nvPr>
        </p:nvSpPr>
        <p:spPr/>
        <p:txBody>
          <a:bodyPr/>
          <a:lstStyle/>
          <a:p>
            <a:fld id="{CB5615A9-8769-4C5D-81B0-4CCFF54F2A1F}" type="slidenum">
              <a:rPr lang="en-US" smtClean="0"/>
              <a:t>5</a:t>
            </a:fld>
            <a:endParaRPr lang="en-US" dirty="0"/>
          </a:p>
        </p:txBody>
      </p:sp>
    </p:spTree>
    <p:extLst>
      <p:ext uri="{BB962C8B-B14F-4D97-AF65-F5344CB8AC3E}">
        <p14:creationId xmlns:p14="http://schemas.microsoft.com/office/powerpoint/2010/main" val="205892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F037ADB-4FB9-482D-A1A4-E1F489B212F5}" type="datetimeFigureOut">
              <a:rPr lang="en-US" smtClean="0"/>
              <a:t>14/11/2014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CE84AB2-A68C-446D-B258-F807154688F9}"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E84AB2-A68C-446D-B258-F807154688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E84AB2-A68C-446D-B258-F807154688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E84AB2-A68C-446D-B258-F807154688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F037ADB-4FB9-482D-A1A4-E1F489B212F5}" type="datetimeFigureOut">
              <a:rPr lang="en-US" smtClean="0"/>
              <a:t>14/11/2014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CE84AB2-A68C-446D-B258-F807154688F9}"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CE84AB2-A68C-446D-B258-F807154688F9}"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CE84AB2-A68C-446D-B258-F807154688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CE84AB2-A68C-446D-B258-F807154688F9}"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037ADB-4FB9-482D-A1A4-E1F489B212F5}" type="datetimeFigureOut">
              <a:rPr lang="en-US" smtClean="0"/>
              <a:t>14/11/2014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CE84AB2-A68C-446D-B258-F807154688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F037ADB-4FB9-482D-A1A4-E1F489B212F5}" type="datetimeFigureOut">
              <a:rPr lang="en-US" smtClean="0"/>
              <a:t>14/11/2014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CE84AB2-A68C-446D-B258-F807154688F9}"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F037ADB-4FB9-482D-A1A4-E1F489B212F5}" type="datetimeFigureOut">
              <a:rPr lang="en-US" smtClean="0"/>
              <a:t>14/11/2014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CE84AB2-A68C-446D-B258-F807154688F9}"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F037ADB-4FB9-482D-A1A4-E1F489B212F5}" type="datetimeFigureOut">
              <a:rPr lang="en-US" smtClean="0"/>
              <a:t>14/11/2014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CE84AB2-A68C-446D-B258-F807154688F9}"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JohnsonMo\AppData\Local\Microsoft\Windows\Temporary Internet Files\Content.Outlook\O1HDY1DM\photo (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129130"/>
            <a:ext cx="5292080" cy="66122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fontScale="90000"/>
          </a:bodyPr>
          <a:lstStyle/>
          <a:p>
            <a:pPr algn="l"/>
            <a:r>
              <a:rPr lang="en-US" dirty="0" smtClean="0"/>
              <a:t>Protecting Wildlife by Combatting its Illegal </a:t>
            </a:r>
            <a:r>
              <a:rPr lang="en-US" dirty="0" smtClean="0"/>
              <a:t>Trade</a:t>
            </a:r>
            <a:br>
              <a:rPr lang="en-US" dirty="0" smtClean="0"/>
            </a:br>
            <a:r>
              <a:rPr lang="zh-CN" altLang="en-US" b="1" dirty="0">
                <a:ea typeface="宋体" pitchFamily="2" charset="-122"/>
              </a:rPr>
              <a:t>保护野生动物，打击非法贸</a:t>
            </a:r>
            <a:r>
              <a:rPr lang="zh-CN" altLang="en-US" b="1" dirty="0" smtClean="0">
                <a:ea typeface="宋体" pitchFamily="2" charset="-122"/>
              </a:rPr>
              <a:t>易</a:t>
            </a:r>
            <a:endParaRPr lang="en-US" b="1" dirty="0"/>
          </a:p>
        </p:txBody>
      </p:sp>
      <p:sp>
        <p:nvSpPr>
          <p:cNvPr id="3" name="Subtitle 2"/>
          <p:cNvSpPr>
            <a:spLocks noGrp="1"/>
          </p:cNvSpPr>
          <p:nvPr>
            <p:ph type="subTitle" idx="1"/>
          </p:nvPr>
        </p:nvSpPr>
        <p:spPr>
          <a:xfrm>
            <a:off x="2195736" y="4437112"/>
            <a:ext cx="6560234" cy="2088232"/>
          </a:xfrm>
        </p:spPr>
        <p:txBody>
          <a:bodyPr>
            <a:normAutofit fontScale="85000" lnSpcReduction="20000"/>
          </a:bodyPr>
          <a:lstStyle/>
          <a:p>
            <a:r>
              <a:rPr lang="en-US" dirty="0" smtClean="0"/>
              <a:t>CCICED</a:t>
            </a:r>
          </a:p>
          <a:p>
            <a:r>
              <a:rPr lang="en-US" dirty="0" smtClean="0"/>
              <a:t>Presentation by Peter Kent</a:t>
            </a:r>
          </a:p>
          <a:p>
            <a:r>
              <a:rPr lang="en-US" dirty="0" smtClean="0"/>
              <a:t>International Executive Vice Chair</a:t>
            </a:r>
          </a:p>
          <a:p>
            <a:r>
              <a:rPr lang="en-US" dirty="0" smtClean="0"/>
              <a:t>December 2014</a:t>
            </a:r>
          </a:p>
          <a:p>
            <a:r>
              <a:rPr lang="zh-CN" altLang="en-US" dirty="0">
                <a:ea typeface="宋体" pitchFamily="2" charset="-122"/>
              </a:rPr>
              <a:t>演讲人：国际常务副主</a:t>
            </a:r>
            <a:r>
              <a:rPr lang="zh-CN" altLang="en-US" dirty="0" smtClean="0">
                <a:ea typeface="宋体" pitchFamily="2" charset="-122"/>
              </a:rPr>
              <a:t>席</a:t>
            </a:r>
            <a:r>
              <a:rPr lang="en-CA" altLang="zh-CN" dirty="0" smtClean="0">
                <a:ea typeface="宋体" pitchFamily="2" charset="-122"/>
              </a:rPr>
              <a:t>Peter Kent</a:t>
            </a:r>
          </a:p>
          <a:p>
            <a:r>
              <a:rPr lang="en-US" dirty="0"/>
              <a:t>2014</a:t>
            </a:r>
            <a:r>
              <a:rPr lang="zh-CN" altLang="en-US" dirty="0">
                <a:ea typeface="宋体" pitchFamily="2" charset="-122"/>
              </a:rPr>
              <a:t>年</a:t>
            </a:r>
            <a:r>
              <a:rPr lang="en-US" altLang="zh-CN" dirty="0" smtClean="0">
                <a:ea typeface="宋体" pitchFamily="2" charset="-122"/>
              </a:rPr>
              <a:t>12</a:t>
            </a:r>
            <a:r>
              <a:rPr lang="zh-CN" altLang="en-US" dirty="0" smtClean="0">
                <a:ea typeface="宋体" pitchFamily="2" charset="-122"/>
              </a:rPr>
              <a:t>月</a:t>
            </a:r>
            <a:endParaRPr lang="zh-CN" altLang="en-US" dirty="0">
              <a:ea typeface="宋体" pitchFamily="2" charset="-122"/>
            </a:endParaRPr>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2413"/>
            <a:ext cx="8229600" cy="628475"/>
          </a:xfrm>
        </p:spPr>
        <p:txBody>
          <a:bodyPr>
            <a:normAutofit fontScale="90000"/>
          </a:bodyPr>
          <a:lstStyle/>
          <a:p>
            <a:pPr algn="l"/>
            <a:r>
              <a:rPr lang="en-CA" dirty="0" smtClean="0"/>
              <a:t>Illicit Wildlife Trade on the Rise</a:t>
            </a:r>
            <a:endParaRPr lang="en-CA" dirty="0"/>
          </a:p>
        </p:txBody>
      </p:sp>
      <p:sp>
        <p:nvSpPr>
          <p:cNvPr id="3" name="Content Placeholder 2"/>
          <p:cNvSpPr>
            <a:spLocks noGrp="1"/>
          </p:cNvSpPr>
          <p:nvPr>
            <p:ph idx="1"/>
          </p:nvPr>
        </p:nvSpPr>
        <p:spPr>
          <a:xfrm>
            <a:off x="457200" y="1646237"/>
            <a:ext cx="8229600" cy="2286819"/>
          </a:xfrm>
        </p:spPr>
        <p:txBody>
          <a:bodyPr>
            <a:normAutofit/>
          </a:bodyPr>
          <a:lstStyle/>
          <a:p>
            <a:pPr>
              <a:buFont typeface="Wingdings" panose="05000000000000000000" pitchFamily="2" charset="2"/>
              <a:buChar char="Ø"/>
            </a:pPr>
            <a:r>
              <a:rPr lang="en-CA" dirty="0" smtClean="0"/>
              <a:t>Significant increase in the trade of illegal wildlife products since 2007</a:t>
            </a:r>
          </a:p>
          <a:p>
            <a:pPr marL="0" indent="0">
              <a:buNone/>
            </a:pPr>
            <a:endParaRPr lang="en-CA" sz="800" dirty="0" smtClean="0"/>
          </a:p>
          <a:p>
            <a:pPr lvl="1">
              <a:buFont typeface="Wingdings" panose="05000000000000000000" pitchFamily="2" charset="2"/>
              <a:buChar char="Ø"/>
            </a:pPr>
            <a:r>
              <a:rPr lang="en-CA" sz="2000" dirty="0"/>
              <a:t>V</a:t>
            </a:r>
            <a:r>
              <a:rPr lang="en-CA" sz="2000" dirty="0" smtClean="0"/>
              <a:t>alue of the illegal trade and poaching of plants and wildlife ranges between </a:t>
            </a:r>
            <a:r>
              <a:rPr lang="en-CA" sz="2000" b="1" dirty="0" smtClean="0"/>
              <a:t>$US 7-23 billion </a:t>
            </a:r>
            <a:r>
              <a:rPr lang="en-CA" sz="2000" dirty="0" smtClean="0"/>
              <a:t>annually (OECD, UNEP, UNODC, INTERPOL)</a:t>
            </a:r>
          </a:p>
          <a:p>
            <a:pPr lvl="1">
              <a:buFont typeface="Wingdings" panose="05000000000000000000" pitchFamily="2" charset="2"/>
              <a:buChar char="Ø"/>
            </a:pPr>
            <a:endParaRPr lang="en-CA" dirty="0" smtClean="0"/>
          </a:p>
          <a:p>
            <a:pPr marL="0" indent="0">
              <a:buNone/>
            </a:pPr>
            <a:endParaRPr lang="en-CA" dirty="0" smtClean="0"/>
          </a:p>
          <a:p>
            <a:pPr>
              <a:buFont typeface="Wingdings" panose="05000000000000000000" pitchFamily="2" charset="2"/>
              <a:buChar char="Ø"/>
            </a:pPr>
            <a:endParaRPr lang="en-CA" dirty="0"/>
          </a:p>
          <a:p>
            <a:pPr marL="0" indent="0">
              <a:buNone/>
            </a:pPr>
            <a:endParaRPr lang="en-CA" dirty="0"/>
          </a:p>
        </p:txBody>
      </p:sp>
      <p:sp>
        <p:nvSpPr>
          <p:cNvPr id="5" name="Text Box 4"/>
          <p:cNvSpPr txBox="1">
            <a:spLocks noChangeArrowheads="1"/>
          </p:cNvSpPr>
          <p:nvPr/>
        </p:nvSpPr>
        <p:spPr bwMode="auto">
          <a:xfrm>
            <a:off x="539552" y="980728"/>
            <a:ext cx="5689600" cy="585788"/>
          </a:xfrm>
          <a:prstGeom prst="rect">
            <a:avLst/>
          </a:prstGeom>
          <a:noFill/>
          <a:ln w="9525">
            <a:noFill/>
            <a:miter lim="800000"/>
            <a:headEnd/>
            <a:tailEnd/>
          </a:ln>
        </p:spPr>
        <p:txBody>
          <a:bodyPr>
            <a:spAutoFit/>
          </a:bodyPr>
          <a:lstStyle/>
          <a:p>
            <a:pPr>
              <a:spcBef>
                <a:spcPct val="50000"/>
              </a:spcBef>
            </a:pPr>
            <a:r>
              <a:rPr lang="zh-CN" altLang="en-US" sz="3200" b="1" dirty="0">
                <a:solidFill>
                  <a:schemeClr val="accent5">
                    <a:lumMod val="60000"/>
                    <a:lumOff val="40000"/>
                  </a:schemeClr>
                </a:solidFill>
                <a:effectLst>
                  <a:outerShdw blurRad="38100" dist="38100" dir="2700000" algn="tl">
                    <a:srgbClr val="000000">
                      <a:alpha val="43137"/>
                    </a:srgbClr>
                  </a:outerShdw>
                </a:effectLst>
                <a:ea typeface="宋体" pitchFamily="2" charset="-122"/>
              </a:rPr>
              <a:t>非法野生动物贸易呈上升之势</a:t>
            </a:r>
          </a:p>
        </p:txBody>
      </p:sp>
      <p:sp>
        <p:nvSpPr>
          <p:cNvPr id="6" name="Content Placeholder 2"/>
          <p:cNvSpPr txBox="1">
            <a:spLocks/>
          </p:cNvSpPr>
          <p:nvPr/>
        </p:nvSpPr>
        <p:spPr>
          <a:xfrm>
            <a:off x="457200" y="3933056"/>
            <a:ext cx="8229600" cy="1638746"/>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Char char="Ø"/>
            </a:pPr>
            <a:r>
              <a:rPr lang="en-CA" altLang="zh-CN" sz="2800" smtClean="0">
                <a:ea typeface="宋体" pitchFamily="2" charset="-122"/>
              </a:rPr>
              <a:t>2007</a:t>
            </a:r>
            <a:r>
              <a:rPr lang="zh-CN" altLang="en-CA" sz="2800" smtClean="0">
                <a:ea typeface="宋体" pitchFamily="2" charset="-122"/>
              </a:rPr>
              <a:t>年以来非法野生动物产品贸易显著增加</a:t>
            </a:r>
            <a:r>
              <a:rPr lang="en-CA" smtClean="0"/>
              <a:t> </a:t>
            </a:r>
          </a:p>
          <a:p>
            <a:pPr>
              <a:buFont typeface="Wingdings 2" pitchFamily="18" charset="2"/>
              <a:buNone/>
            </a:pPr>
            <a:endParaRPr lang="en-CA" sz="800" smtClean="0"/>
          </a:p>
          <a:p>
            <a:pPr lvl="1">
              <a:buFont typeface="Wingdings" pitchFamily="2" charset="2"/>
              <a:buChar char="Ø"/>
            </a:pPr>
            <a:r>
              <a:rPr lang="zh-CN" altLang="en-CA" sz="2000" smtClean="0">
                <a:ea typeface="宋体" pitchFamily="2" charset="-122"/>
              </a:rPr>
              <a:t>野生动物非法贸易以及偷猎的价值每年在</a:t>
            </a:r>
            <a:r>
              <a:rPr lang="en-CA" altLang="zh-CN" sz="2000" smtClean="0">
                <a:ea typeface="宋体" pitchFamily="2" charset="-122"/>
              </a:rPr>
              <a:t>70-230</a:t>
            </a:r>
            <a:r>
              <a:rPr lang="zh-CN" altLang="en-CA" sz="2000" smtClean="0">
                <a:ea typeface="宋体" pitchFamily="2" charset="-122"/>
              </a:rPr>
              <a:t>亿美元之间</a:t>
            </a:r>
            <a:r>
              <a:rPr lang="en-CA" sz="2000" smtClean="0"/>
              <a:t> (OECD, UNEP, UNODC, INTERPOL)</a:t>
            </a:r>
          </a:p>
          <a:p>
            <a:pPr lvl="1">
              <a:buFont typeface="Wingdings" pitchFamily="2" charset="2"/>
              <a:buChar char="Ø"/>
            </a:pPr>
            <a:endParaRPr lang="en-CA" smtClean="0"/>
          </a:p>
          <a:p>
            <a:pPr>
              <a:buFont typeface="Wingdings 2" pitchFamily="18" charset="2"/>
              <a:buNone/>
            </a:pPr>
            <a:endParaRPr lang="en-CA" smtClean="0"/>
          </a:p>
          <a:p>
            <a:pPr>
              <a:buFont typeface="Wingdings" pitchFamily="2" charset="2"/>
              <a:buChar char="Ø"/>
            </a:pPr>
            <a:endParaRPr lang="en-CA" smtClean="0"/>
          </a:p>
          <a:p>
            <a:pPr>
              <a:buFont typeface="Wingdings 2" pitchFamily="18" charset="2"/>
              <a:buNone/>
            </a:pPr>
            <a:endParaRPr lang="en-CA" dirty="0" smtClean="0"/>
          </a:p>
        </p:txBody>
      </p:sp>
    </p:spTree>
    <p:extLst>
      <p:ext uri="{BB962C8B-B14F-4D97-AF65-F5344CB8AC3E}">
        <p14:creationId xmlns:p14="http://schemas.microsoft.com/office/powerpoint/2010/main" val="2957016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18"/>
            <a:ext cx="4896544" cy="620070"/>
          </a:xfrm>
        </p:spPr>
        <p:txBody>
          <a:bodyPr>
            <a:normAutofit fontScale="90000"/>
          </a:bodyPr>
          <a:lstStyle/>
          <a:p>
            <a:pPr algn="l"/>
            <a:r>
              <a:rPr lang="en-CA" sz="3200" dirty="0"/>
              <a:t>I</a:t>
            </a:r>
            <a:r>
              <a:rPr lang="en-CA" sz="3200" dirty="0" smtClean="0"/>
              <a:t>nternational</a:t>
            </a:r>
            <a:r>
              <a:rPr lang="en-CA" sz="3600" dirty="0" smtClean="0"/>
              <a:t> Responses</a:t>
            </a:r>
            <a:endParaRPr lang="en-CA" sz="3600" dirty="0"/>
          </a:p>
        </p:txBody>
      </p:sp>
      <p:sp>
        <p:nvSpPr>
          <p:cNvPr id="3" name="Content Placeholder 2"/>
          <p:cNvSpPr>
            <a:spLocks noGrp="1"/>
          </p:cNvSpPr>
          <p:nvPr>
            <p:ph idx="1"/>
          </p:nvPr>
        </p:nvSpPr>
        <p:spPr>
          <a:xfrm>
            <a:off x="457200" y="1124745"/>
            <a:ext cx="8435280" cy="2851755"/>
          </a:xfrm>
        </p:spPr>
        <p:txBody>
          <a:bodyPr>
            <a:normAutofit fontScale="70000" lnSpcReduction="20000"/>
          </a:bodyPr>
          <a:lstStyle/>
          <a:p>
            <a:pPr>
              <a:buFont typeface="Wingdings" panose="05000000000000000000" pitchFamily="2" charset="2"/>
              <a:buChar char="§"/>
            </a:pPr>
            <a:r>
              <a:rPr lang="en-CA" sz="2400" dirty="0"/>
              <a:t>Sustained attention </a:t>
            </a:r>
            <a:r>
              <a:rPr lang="en-CA" sz="2400" dirty="0" smtClean="0"/>
              <a:t>in </a:t>
            </a:r>
            <a:r>
              <a:rPr lang="en-CA" sz="2400" dirty="0"/>
              <a:t>multilateral environment agreements</a:t>
            </a:r>
          </a:p>
          <a:p>
            <a:pPr lvl="1">
              <a:buFont typeface="Wingdings" panose="05000000000000000000" pitchFamily="2" charset="2"/>
              <a:buChar char="§"/>
            </a:pPr>
            <a:r>
              <a:rPr lang="en-CA" sz="1800" dirty="0"/>
              <a:t>Convention on International Trade in Endangered Species of Wild Fauna and Flora (CITES)</a:t>
            </a:r>
          </a:p>
          <a:p>
            <a:pPr>
              <a:buFont typeface="Wingdings" panose="05000000000000000000" pitchFamily="2" charset="2"/>
              <a:buChar char="§"/>
            </a:pPr>
            <a:endParaRPr lang="en-CA" sz="1700" dirty="0" smtClean="0"/>
          </a:p>
          <a:p>
            <a:pPr>
              <a:buFont typeface="Wingdings" panose="05000000000000000000" pitchFamily="2" charset="2"/>
              <a:buChar char="§"/>
            </a:pPr>
            <a:r>
              <a:rPr lang="en-CA" sz="2400" dirty="0"/>
              <a:t>Strengthened national enforcement to combat wildlife crime</a:t>
            </a:r>
          </a:p>
          <a:p>
            <a:pPr>
              <a:buFont typeface="Wingdings" panose="05000000000000000000" pitchFamily="2" charset="2"/>
              <a:buChar char="§"/>
            </a:pPr>
            <a:endParaRPr lang="en-CA" sz="1700" dirty="0" smtClean="0"/>
          </a:p>
          <a:p>
            <a:pPr>
              <a:buFont typeface="Wingdings" panose="05000000000000000000" pitchFamily="2" charset="2"/>
              <a:buChar char="§"/>
            </a:pPr>
            <a:r>
              <a:rPr lang="en-CA" sz="2400" dirty="0" smtClean="0"/>
              <a:t>Enhanced cooperation in enforcement operations </a:t>
            </a:r>
            <a:endParaRPr lang="en-CA" sz="1800" dirty="0"/>
          </a:p>
          <a:p>
            <a:pPr lvl="1">
              <a:buFont typeface="Wingdings" panose="05000000000000000000" pitchFamily="2" charset="2"/>
              <a:buChar char="§"/>
            </a:pPr>
            <a:r>
              <a:rPr lang="en-CA" sz="1800" dirty="0" smtClean="0"/>
              <a:t>International Consortium on Combating Wildlife Crime, </a:t>
            </a:r>
            <a:r>
              <a:rPr lang="en-CA" sz="1800" dirty="0"/>
              <a:t>INTERPOL Environmental Crime </a:t>
            </a:r>
            <a:r>
              <a:rPr lang="en-CA" sz="1800" dirty="0" smtClean="0"/>
              <a:t>Program, Wildlife Enforcement Network</a:t>
            </a:r>
          </a:p>
          <a:p>
            <a:pPr lvl="1">
              <a:buFont typeface="Wingdings" panose="05000000000000000000" pitchFamily="2" charset="2"/>
              <a:buChar char="§"/>
            </a:pPr>
            <a:endParaRPr lang="en-CA" sz="1700" dirty="0" smtClean="0"/>
          </a:p>
          <a:p>
            <a:pPr>
              <a:buFont typeface="Wingdings" panose="05000000000000000000" pitchFamily="2" charset="2"/>
              <a:buChar char="§"/>
            </a:pPr>
            <a:r>
              <a:rPr lang="en-CA" sz="2400" dirty="0" smtClean="0"/>
              <a:t>Improved technology improving </a:t>
            </a:r>
            <a:r>
              <a:rPr lang="en-CA" sz="2400" dirty="0"/>
              <a:t>enforcement outcomes</a:t>
            </a:r>
          </a:p>
          <a:p>
            <a:pPr>
              <a:buFont typeface="Wingdings" panose="05000000000000000000" pitchFamily="2" charset="2"/>
              <a:buChar char="§"/>
            </a:pPr>
            <a:endParaRPr lang="en-CA" sz="1700" dirty="0"/>
          </a:p>
          <a:p>
            <a:pPr>
              <a:buFont typeface="Wingdings" panose="05000000000000000000" pitchFamily="2" charset="2"/>
              <a:buChar char="§"/>
            </a:pPr>
            <a:r>
              <a:rPr lang="en-US" sz="2400" dirty="0" smtClean="0"/>
              <a:t>High-level, high-profile engagement</a:t>
            </a:r>
          </a:p>
          <a:p>
            <a:pPr lvl="2">
              <a:buFont typeface="Wingdings" panose="05000000000000000000" pitchFamily="2" charset="2"/>
              <a:buChar char="§"/>
            </a:pPr>
            <a:r>
              <a:rPr lang="en-US" sz="1800" dirty="0" smtClean="0"/>
              <a:t>London Declaration on </a:t>
            </a:r>
            <a:r>
              <a:rPr lang="en-US" sz="1800" dirty="0"/>
              <a:t>Illegal Wildlife </a:t>
            </a:r>
            <a:r>
              <a:rPr lang="en-US" sz="1800" dirty="0" smtClean="0"/>
              <a:t>Trade (February 2014)</a:t>
            </a:r>
            <a:endParaRPr lang="en-CA" sz="1800" dirty="0" smtClean="0"/>
          </a:p>
          <a:p>
            <a:pPr lvl="2">
              <a:buFont typeface="Wingdings" panose="05000000000000000000" pitchFamily="2" charset="2"/>
              <a:buChar char="§"/>
            </a:pPr>
            <a:r>
              <a:rPr lang="en-CA" sz="1800" dirty="0" smtClean="0"/>
              <a:t>UNEA Ministerial Dialogue on Illegal Trade in Wildlife (June 2014)</a:t>
            </a:r>
            <a:endParaRPr lang="en-CA" sz="1800" dirty="0"/>
          </a:p>
        </p:txBody>
      </p:sp>
      <p:sp>
        <p:nvSpPr>
          <p:cNvPr id="4" name="Text Box 4"/>
          <p:cNvSpPr txBox="1">
            <a:spLocks noChangeArrowheads="1"/>
          </p:cNvSpPr>
          <p:nvPr/>
        </p:nvSpPr>
        <p:spPr bwMode="auto">
          <a:xfrm>
            <a:off x="539552" y="548680"/>
            <a:ext cx="4537075" cy="519112"/>
          </a:xfrm>
          <a:prstGeom prst="rect">
            <a:avLst/>
          </a:prstGeom>
          <a:noFill/>
          <a:ln w="9525">
            <a:noFill/>
            <a:miter lim="800000"/>
            <a:headEnd/>
            <a:tailEnd/>
          </a:ln>
        </p:spPr>
        <p:txBody>
          <a:bodyPr>
            <a:spAutoFit/>
          </a:bodyPr>
          <a:lstStyle/>
          <a:p>
            <a:pPr>
              <a:spcBef>
                <a:spcPct val="50000"/>
              </a:spcBef>
            </a:pPr>
            <a:r>
              <a:rPr lang="zh-CN" altLang="en-US" sz="2800" b="1" dirty="0">
                <a:solidFill>
                  <a:schemeClr val="accent5">
                    <a:lumMod val="60000"/>
                    <a:lumOff val="40000"/>
                  </a:schemeClr>
                </a:solidFill>
                <a:effectLst>
                  <a:outerShdw blurRad="38100" dist="38100" dir="2700000" algn="tl">
                    <a:srgbClr val="000000">
                      <a:alpha val="43137"/>
                    </a:srgbClr>
                  </a:outerShdw>
                </a:effectLst>
                <a:ea typeface="宋体" pitchFamily="2" charset="-122"/>
              </a:rPr>
              <a:t>国际间反应</a:t>
            </a:r>
          </a:p>
        </p:txBody>
      </p:sp>
      <p:sp>
        <p:nvSpPr>
          <p:cNvPr id="5" name="Content Placeholder 2"/>
          <p:cNvSpPr txBox="1">
            <a:spLocks/>
          </p:cNvSpPr>
          <p:nvPr/>
        </p:nvSpPr>
        <p:spPr>
          <a:xfrm>
            <a:off x="454859" y="3976500"/>
            <a:ext cx="7643193" cy="2664296"/>
          </a:xfrm>
          <a:prstGeom prst="rect">
            <a:avLst/>
          </a:prstGeom>
        </p:spPr>
        <p:txBody>
          <a:bodyPr>
            <a:normAutofit fontScale="850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nSpc>
                <a:spcPct val="90000"/>
              </a:lnSpc>
              <a:buFont typeface="Wingdings" pitchFamily="2" charset="2"/>
              <a:buChar char="§"/>
            </a:pPr>
            <a:r>
              <a:rPr lang="zh-CN" altLang="en-CA" sz="2200" dirty="0" smtClean="0">
                <a:ea typeface="宋体" pitchFamily="2" charset="-122"/>
              </a:rPr>
              <a:t>对多边环境协议持续关注</a:t>
            </a:r>
            <a:endParaRPr lang="en-CA" sz="2200" dirty="0" smtClean="0"/>
          </a:p>
          <a:p>
            <a:pPr lvl="1">
              <a:lnSpc>
                <a:spcPct val="90000"/>
              </a:lnSpc>
              <a:buFont typeface="Wingdings" pitchFamily="2" charset="2"/>
              <a:buChar char="§"/>
            </a:pPr>
            <a:r>
              <a:rPr lang="en-CA" altLang="zh-CN" sz="1700" dirty="0" smtClean="0">
                <a:ea typeface="宋体" pitchFamily="2" charset="-122"/>
              </a:rPr>
              <a:t>《</a:t>
            </a:r>
            <a:r>
              <a:rPr lang="zh-CN" altLang="en-CA" sz="1700" dirty="0" smtClean="0">
                <a:ea typeface="宋体" pitchFamily="2" charset="-122"/>
              </a:rPr>
              <a:t>濒危野生动植物国际贸易公约</a:t>
            </a:r>
            <a:r>
              <a:rPr lang="en-CA" altLang="zh-CN" sz="1700" dirty="0" smtClean="0">
                <a:ea typeface="宋体" pitchFamily="2" charset="-122"/>
              </a:rPr>
              <a:t>》</a:t>
            </a:r>
            <a:r>
              <a:rPr lang="en-CA" sz="1700" dirty="0" smtClean="0"/>
              <a:t> (CITES)</a:t>
            </a:r>
          </a:p>
          <a:p>
            <a:pPr>
              <a:lnSpc>
                <a:spcPct val="90000"/>
              </a:lnSpc>
              <a:buFont typeface="Wingdings" pitchFamily="2" charset="2"/>
              <a:buChar char="§"/>
            </a:pPr>
            <a:endParaRPr lang="en-CA" sz="1600" dirty="0" smtClean="0"/>
          </a:p>
          <a:p>
            <a:pPr>
              <a:lnSpc>
                <a:spcPct val="90000"/>
              </a:lnSpc>
              <a:buFont typeface="Wingdings" pitchFamily="2" charset="2"/>
              <a:buChar char="§"/>
            </a:pPr>
            <a:r>
              <a:rPr lang="zh-CN" altLang="en-CA" sz="2200" dirty="0" smtClean="0">
                <a:ea typeface="宋体" pitchFamily="2" charset="-122"/>
              </a:rPr>
              <a:t>加强了国家执法，打击野生动物违法行为</a:t>
            </a:r>
            <a:endParaRPr lang="en-CA" sz="2200" dirty="0" smtClean="0"/>
          </a:p>
          <a:p>
            <a:pPr>
              <a:lnSpc>
                <a:spcPct val="90000"/>
              </a:lnSpc>
              <a:buFont typeface="Wingdings" pitchFamily="2" charset="2"/>
              <a:buChar char="§"/>
            </a:pPr>
            <a:endParaRPr lang="en-CA" sz="1600" dirty="0" smtClean="0"/>
          </a:p>
          <a:p>
            <a:pPr>
              <a:lnSpc>
                <a:spcPct val="90000"/>
              </a:lnSpc>
              <a:buFont typeface="Wingdings" pitchFamily="2" charset="2"/>
              <a:buChar char="§"/>
            </a:pPr>
            <a:r>
              <a:rPr lang="zh-CN" altLang="en-CA" sz="2200" dirty="0" smtClean="0">
                <a:ea typeface="宋体" pitchFamily="2" charset="-122"/>
              </a:rPr>
              <a:t>在执法行动中加强了合作</a:t>
            </a:r>
            <a:r>
              <a:rPr lang="en-CA" sz="2200" dirty="0" smtClean="0"/>
              <a:t> </a:t>
            </a:r>
            <a:endParaRPr lang="en-CA" sz="1700" dirty="0" smtClean="0"/>
          </a:p>
          <a:p>
            <a:pPr lvl="1">
              <a:lnSpc>
                <a:spcPct val="90000"/>
              </a:lnSpc>
              <a:buFont typeface="Wingdings" pitchFamily="2" charset="2"/>
              <a:buChar char="§"/>
            </a:pPr>
            <a:r>
              <a:rPr lang="zh-CN" altLang="en-CA" sz="1700" dirty="0" smtClean="0">
                <a:ea typeface="宋体" pitchFamily="2" charset="-122"/>
              </a:rPr>
              <a:t>打击野生动物犯罪国际联盟，国际刑警组织环境犯罪项目，野生动物执法网络</a:t>
            </a:r>
            <a:endParaRPr lang="en-CA" sz="1700" dirty="0" smtClean="0"/>
          </a:p>
          <a:p>
            <a:pPr lvl="1">
              <a:lnSpc>
                <a:spcPct val="90000"/>
              </a:lnSpc>
              <a:buFont typeface="Wingdings" pitchFamily="2" charset="2"/>
              <a:buChar char="§"/>
            </a:pPr>
            <a:endParaRPr lang="en-CA" sz="1600" dirty="0" smtClean="0"/>
          </a:p>
          <a:p>
            <a:pPr>
              <a:lnSpc>
                <a:spcPct val="90000"/>
              </a:lnSpc>
              <a:buFont typeface="Wingdings" pitchFamily="2" charset="2"/>
              <a:buChar char="§"/>
            </a:pPr>
            <a:r>
              <a:rPr lang="zh-CN" altLang="en-CA" sz="2200" dirty="0" smtClean="0">
                <a:ea typeface="宋体" pitchFamily="2" charset="-122"/>
              </a:rPr>
              <a:t>技术的提高改善了执法效果</a:t>
            </a:r>
            <a:endParaRPr lang="en-CA" sz="2200" dirty="0" smtClean="0"/>
          </a:p>
          <a:p>
            <a:pPr>
              <a:lnSpc>
                <a:spcPct val="90000"/>
              </a:lnSpc>
              <a:buFont typeface="Wingdings" pitchFamily="2" charset="2"/>
              <a:buChar char="§"/>
            </a:pPr>
            <a:endParaRPr lang="en-CA" sz="1600" dirty="0" smtClean="0"/>
          </a:p>
          <a:p>
            <a:pPr>
              <a:lnSpc>
                <a:spcPct val="90000"/>
              </a:lnSpc>
              <a:buFont typeface="Wingdings" pitchFamily="2" charset="2"/>
              <a:buChar char="§"/>
            </a:pPr>
            <a:r>
              <a:rPr lang="zh-CN" altLang="en-US" sz="2200" dirty="0" smtClean="0">
                <a:ea typeface="宋体" pitchFamily="2" charset="-122"/>
              </a:rPr>
              <a:t>高层、高规格合作</a:t>
            </a:r>
            <a:endParaRPr lang="en-US" sz="2200" dirty="0" smtClean="0"/>
          </a:p>
          <a:p>
            <a:pPr lvl="2">
              <a:lnSpc>
                <a:spcPct val="90000"/>
              </a:lnSpc>
              <a:buFont typeface="Wingdings" pitchFamily="2" charset="2"/>
              <a:buChar char="§"/>
            </a:pPr>
            <a:r>
              <a:rPr lang="zh-CN" altLang="en-US" sz="1700" dirty="0" smtClean="0">
                <a:ea typeface="宋体" pitchFamily="2" charset="-122"/>
              </a:rPr>
              <a:t>关于非法野生动物贸易的伦敦宣言</a:t>
            </a:r>
            <a:r>
              <a:rPr lang="en-US" sz="1700" dirty="0" smtClean="0"/>
              <a:t> (2014</a:t>
            </a:r>
            <a:r>
              <a:rPr lang="zh-CN" altLang="en-US" sz="1700" dirty="0" smtClean="0">
                <a:ea typeface="宋体" pitchFamily="2" charset="-122"/>
              </a:rPr>
              <a:t>年</a:t>
            </a:r>
            <a:r>
              <a:rPr lang="en-US" altLang="zh-CN" sz="1700" dirty="0" smtClean="0">
                <a:ea typeface="宋体" pitchFamily="2" charset="-122"/>
              </a:rPr>
              <a:t>2</a:t>
            </a:r>
            <a:r>
              <a:rPr lang="zh-CN" altLang="en-US" sz="1700" dirty="0" smtClean="0">
                <a:ea typeface="宋体" pitchFamily="2" charset="-122"/>
              </a:rPr>
              <a:t>月</a:t>
            </a:r>
            <a:r>
              <a:rPr lang="en-US" sz="1700" dirty="0" smtClean="0"/>
              <a:t>)</a:t>
            </a:r>
            <a:endParaRPr lang="en-CA" sz="1700" dirty="0" smtClean="0"/>
          </a:p>
          <a:p>
            <a:pPr lvl="2">
              <a:lnSpc>
                <a:spcPct val="90000"/>
              </a:lnSpc>
              <a:buFont typeface="Wingdings" pitchFamily="2" charset="2"/>
              <a:buChar char="§"/>
            </a:pPr>
            <a:r>
              <a:rPr lang="zh-CN" altLang="en-CA" sz="1700" dirty="0" smtClean="0">
                <a:ea typeface="宋体" pitchFamily="2" charset="-122"/>
              </a:rPr>
              <a:t>关于野生动物非法贸易的</a:t>
            </a:r>
            <a:r>
              <a:rPr lang="en-CA" sz="1700" dirty="0" smtClean="0"/>
              <a:t>UNEA </a:t>
            </a:r>
            <a:r>
              <a:rPr lang="zh-CN" altLang="en-CA" sz="1700" dirty="0" smtClean="0">
                <a:ea typeface="宋体" pitchFamily="2" charset="-122"/>
              </a:rPr>
              <a:t>部长级对话</a:t>
            </a:r>
            <a:r>
              <a:rPr lang="en-CA" sz="1700" dirty="0" smtClean="0"/>
              <a:t> (2014</a:t>
            </a:r>
            <a:r>
              <a:rPr lang="zh-CN" altLang="en-CA" sz="1700" dirty="0" smtClean="0">
                <a:ea typeface="宋体" pitchFamily="2" charset="-122"/>
              </a:rPr>
              <a:t>年</a:t>
            </a:r>
            <a:r>
              <a:rPr lang="en-CA" altLang="zh-CN" sz="1700" dirty="0" smtClean="0">
                <a:ea typeface="宋体" pitchFamily="2" charset="-122"/>
              </a:rPr>
              <a:t>6</a:t>
            </a:r>
            <a:r>
              <a:rPr lang="zh-CN" altLang="en-CA" sz="1700" dirty="0" smtClean="0">
                <a:ea typeface="宋体" pitchFamily="2" charset="-122"/>
              </a:rPr>
              <a:t>月</a:t>
            </a:r>
            <a:r>
              <a:rPr lang="en-CA" sz="1700" dirty="0" smtClean="0"/>
              <a:t>)</a:t>
            </a:r>
            <a:endParaRPr lang="en-CA" sz="1700" dirty="0" smtClean="0"/>
          </a:p>
        </p:txBody>
      </p:sp>
    </p:spTree>
    <p:extLst>
      <p:ext uri="{BB962C8B-B14F-4D97-AF65-F5344CB8AC3E}">
        <p14:creationId xmlns:p14="http://schemas.microsoft.com/office/powerpoint/2010/main" val="32713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CA" dirty="0" smtClean="0"/>
              <a:t>China’s Action to Combat Illegal Wildlife Trade</a:t>
            </a:r>
            <a:endParaRPr lang="en-CA" dirty="0"/>
          </a:p>
        </p:txBody>
      </p:sp>
      <p:sp>
        <p:nvSpPr>
          <p:cNvPr id="3" name="Content Placeholder 2"/>
          <p:cNvSpPr>
            <a:spLocks noGrp="1"/>
          </p:cNvSpPr>
          <p:nvPr>
            <p:ph idx="1"/>
          </p:nvPr>
        </p:nvSpPr>
        <p:spPr>
          <a:xfrm>
            <a:off x="457200" y="1988841"/>
            <a:ext cx="8229600" cy="2160239"/>
          </a:xfrm>
        </p:spPr>
        <p:txBody>
          <a:bodyPr>
            <a:normAutofit fontScale="92500" lnSpcReduction="10000"/>
          </a:bodyPr>
          <a:lstStyle/>
          <a:p>
            <a:pPr>
              <a:buFont typeface="Wingdings" panose="05000000000000000000" pitchFamily="2" charset="2"/>
              <a:buChar char="Ø"/>
            </a:pPr>
            <a:r>
              <a:rPr lang="en-CA" sz="2200" dirty="0" smtClean="0"/>
              <a:t>Reducing domestic consumer demand</a:t>
            </a:r>
          </a:p>
          <a:p>
            <a:pPr lvl="1">
              <a:buFont typeface="Wingdings" panose="05000000000000000000" pitchFamily="2" charset="2"/>
              <a:buChar char="§"/>
            </a:pPr>
            <a:r>
              <a:rPr lang="en-CA" sz="1700" dirty="0"/>
              <a:t>Strengthened </a:t>
            </a:r>
            <a:r>
              <a:rPr lang="en-CA" sz="1700" dirty="0" smtClean="0"/>
              <a:t>legal frameworks</a:t>
            </a:r>
            <a:endParaRPr lang="en-CA" sz="1700" dirty="0"/>
          </a:p>
          <a:p>
            <a:pPr lvl="1">
              <a:buFont typeface="Wingdings" panose="05000000000000000000" pitchFamily="2" charset="2"/>
              <a:buChar char="§"/>
            </a:pPr>
            <a:r>
              <a:rPr lang="en-CA" sz="1700" dirty="0" smtClean="0"/>
              <a:t>Domestic advocacy</a:t>
            </a:r>
          </a:p>
          <a:p>
            <a:pPr lvl="1">
              <a:buFont typeface="Wingdings" panose="05000000000000000000" pitchFamily="2" charset="2"/>
              <a:buChar char="§"/>
            </a:pPr>
            <a:r>
              <a:rPr lang="en-CA" sz="1700" dirty="0" smtClean="0"/>
              <a:t>Traditional medical practitioners</a:t>
            </a:r>
            <a:endParaRPr lang="en-CA" dirty="0" smtClean="0"/>
          </a:p>
          <a:p>
            <a:pPr marL="0" indent="0">
              <a:buNone/>
            </a:pPr>
            <a:endParaRPr lang="en-CA" sz="1600" dirty="0"/>
          </a:p>
          <a:p>
            <a:pPr>
              <a:buFont typeface="Wingdings" panose="05000000000000000000" pitchFamily="2" charset="2"/>
              <a:buChar char="Ø"/>
            </a:pPr>
            <a:r>
              <a:rPr lang="en-CA" sz="2200" dirty="0"/>
              <a:t>Bolstering enforcement </a:t>
            </a:r>
            <a:r>
              <a:rPr lang="en-CA" sz="2200" dirty="0" smtClean="0"/>
              <a:t>capabilities</a:t>
            </a:r>
          </a:p>
          <a:p>
            <a:pPr>
              <a:buFont typeface="Wingdings" panose="05000000000000000000" pitchFamily="2" charset="2"/>
              <a:buChar char="Ø"/>
            </a:pPr>
            <a:endParaRPr lang="en-CA" sz="1600" dirty="0"/>
          </a:p>
          <a:p>
            <a:pPr>
              <a:buFont typeface="Wingdings" panose="05000000000000000000" pitchFamily="2" charset="2"/>
              <a:buChar char="Ø"/>
            </a:pPr>
            <a:r>
              <a:rPr lang="en-CA" sz="2200" dirty="0"/>
              <a:t>Engaging in regional and international enforcement operations </a:t>
            </a:r>
          </a:p>
        </p:txBody>
      </p:sp>
      <p:sp>
        <p:nvSpPr>
          <p:cNvPr id="4" name="Text Box 4"/>
          <p:cNvSpPr txBox="1">
            <a:spLocks noChangeArrowheads="1"/>
          </p:cNvSpPr>
          <p:nvPr/>
        </p:nvSpPr>
        <p:spPr bwMode="auto">
          <a:xfrm>
            <a:off x="467544" y="1340768"/>
            <a:ext cx="6552728" cy="584775"/>
          </a:xfrm>
          <a:prstGeom prst="rect">
            <a:avLst/>
          </a:prstGeom>
          <a:noFill/>
          <a:ln w="9525">
            <a:noFill/>
            <a:miter lim="800000"/>
            <a:headEnd/>
            <a:tailEnd/>
          </a:ln>
        </p:spPr>
        <p:txBody>
          <a:bodyPr wrap="square">
            <a:spAutoFit/>
          </a:bodyPr>
          <a:lstStyle/>
          <a:p>
            <a:pPr>
              <a:spcBef>
                <a:spcPct val="50000"/>
              </a:spcBef>
            </a:pPr>
            <a:r>
              <a:rPr lang="zh-CN" altLang="en-US" sz="3200" b="1" dirty="0">
                <a:solidFill>
                  <a:schemeClr val="accent5">
                    <a:lumMod val="60000"/>
                    <a:lumOff val="40000"/>
                  </a:schemeClr>
                </a:solidFill>
                <a:effectLst>
                  <a:outerShdw blurRad="38100" dist="38100" dir="2700000" algn="tl">
                    <a:srgbClr val="000000">
                      <a:alpha val="43137"/>
                    </a:srgbClr>
                  </a:outerShdw>
                </a:effectLst>
                <a:ea typeface="宋体" pitchFamily="2" charset="-122"/>
              </a:rPr>
              <a:t>中国打击非法野生动物贸易的行动</a:t>
            </a:r>
          </a:p>
        </p:txBody>
      </p:sp>
      <p:sp>
        <p:nvSpPr>
          <p:cNvPr id="5" name="Content Placeholder 2"/>
          <p:cNvSpPr txBox="1">
            <a:spLocks/>
          </p:cNvSpPr>
          <p:nvPr/>
        </p:nvSpPr>
        <p:spPr>
          <a:xfrm>
            <a:off x="467544" y="4193233"/>
            <a:ext cx="4402832" cy="2404119"/>
          </a:xfrm>
          <a:prstGeom prst="rect">
            <a:avLst/>
          </a:prstGeom>
        </p:spPr>
        <p:txBody>
          <a:bodyPr>
            <a:normAutofit lnSpcReduction="1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Char char="Ø"/>
            </a:pPr>
            <a:r>
              <a:rPr lang="zh-CN" altLang="en-CA" sz="2200" dirty="0" smtClean="0">
                <a:ea typeface="宋体" pitchFamily="2" charset="-122"/>
              </a:rPr>
              <a:t>减少国民消费需求</a:t>
            </a:r>
            <a:endParaRPr lang="en-CA" sz="2200" dirty="0" smtClean="0"/>
          </a:p>
          <a:p>
            <a:pPr lvl="1">
              <a:buFont typeface="Wingdings" pitchFamily="2" charset="2"/>
              <a:buChar char="§"/>
            </a:pPr>
            <a:r>
              <a:rPr lang="zh-CN" altLang="en-CA" sz="1700" dirty="0" smtClean="0">
                <a:ea typeface="宋体" pitchFamily="2" charset="-122"/>
              </a:rPr>
              <a:t>强化法律框架</a:t>
            </a:r>
            <a:endParaRPr lang="en-CA" sz="1700" dirty="0" smtClean="0"/>
          </a:p>
          <a:p>
            <a:pPr lvl="1">
              <a:buFont typeface="Wingdings" pitchFamily="2" charset="2"/>
              <a:buChar char="§"/>
            </a:pPr>
            <a:r>
              <a:rPr lang="zh-CN" altLang="en-CA" sz="1700" dirty="0" smtClean="0">
                <a:ea typeface="宋体" pitchFamily="2" charset="-122"/>
              </a:rPr>
              <a:t>国内宣传</a:t>
            </a:r>
            <a:endParaRPr lang="en-CA" sz="1700" dirty="0" smtClean="0"/>
          </a:p>
          <a:p>
            <a:pPr lvl="1">
              <a:buFont typeface="Wingdings" pitchFamily="2" charset="2"/>
              <a:buChar char="§"/>
            </a:pPr>
            <a:r>
              <a:rPr lang="zh-CN" altLang="en-CA" sz="1700" dirty="0" smtClean="0">
                <a:ea typeface="宋体" pitchFamily="2" charset="-122"/>
              </a:rPr>
              <a:t>传统医药行医人员</a:t>
            </a:r>
            <a:endParaRPr lang="en-CA" dirty="0" smtClean="0"/>
          </a:p>
          <a:p>
            <a:pPr>
              <a:buFont typeface="Wingdings 2" pitchFamily="18" charset="2"/>
              <a:buNone/>
            </a:pPr>
            <a:endParaRPr lang="en-CA" sz="1600" dirty="0" smtClean="0"/>
          </a:p>
          <a:p>
            <a:pPr>
              <a:buFont typeface="Wingdings" pitchFamily="2" charset="2"/>
              <a:buChar char="Ø"/>
            </a:pPr>
            <a:r>
              <a:rPr lang="zh-CN" altLang="en-CA" sz="2200" dirty="0" smtClean="0">
                <a:ea typeface="宋体" pitchFamily="2" charset="-122"/>
              </a:rPr>
              <a:t>加强执法能力</a:t>
            </a:r>
            <a:endParaRPr lang="en-CA" sz="2200" dirty="0" smtClean="0"/>
          </a:p>
          <a:p>
            <a:pPr>
              <a:buFont typeface="Wingdings" pitchFamily="2" charset="2"/>
              <a:buChar char="Ø"/>
            </a:pPr>
            <a:endParaRPr lang="en-CA" sz="1600" dirty="0" smtClean="0"/>
          </a:p>
          <a:p>
            <a:pPr>
              <a:buFont typeface="Wingdings" pitchFamily="2" charset="2"/>
              <a:buChar char="Ø"/>
            </a:pPr>
            <a:r>
              <a:rPr lang="zh-CN" altLang="en-CA" sz="2200" dirty="0" smtClean="0">
                <a:ea typeface="宋体" pitchFamily="2" charset="-122"/>
              </a:rPr>
              <a:t>加入地区和国际执法行动</a:t>
            </a:r>
            <a:r>
              <a:rPr lang="en-CA" sz="2200" dirty="0" smtClean="0"/>
              <a:t> </a:t>
            </a:r>
            <a:endParaRPr lang="en-CA" sz="2200" dirty="0" smtClean="0"/>
          </a:p>
        </p:txBody>
      </p:sp>
    </p:spTree>
    <p:extLst>
      <p:ext uri="{BB962C8B-B14F-4D97-AF65-F5344CB8AC3E}">
        <p14:creationId xmlns:p14="http://schemas.microsoft.com/office/powerpoint/2010/main" val="2074352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5848"/>
          </a:xfrm>
        </p:spPr>
        <p:txBody>
          <a:bodyPr>
            <a:normAutofit fontScale="90000"/>
          </a:bodyPr>
          <a:lstStyle/>
          <a:p>
            <a:pPr algn="l"/>
            <a:r>
              <a:rPr lang="en-CA" dirty="0" smtClean="0"/>
              <a:t>Opportunities for Future Action</a:t>
            </a:r>
            <a:br>
              <a:rPr lang="en-CA" dirty="0" smtClean="0"/>
            </a:br>
            <a:endParaRPr lang="en-CA" sz="900" dirty="0"/>
          </a:p>
        </p:txBody>
      </p:sp>
      <p:sp>
        <p:nvSpPr>
          <p:cNvPr id="3" name="Content Placeholder 2"/>
          <p:cNvSpPr>
            <a:spLocks noGrp="1"/>
          </p:cNvSpPr>
          <p:nvPr>
            <p:ph idx="1"/>
          </p:nvPr>
        </p:nvSpPr>
        <p:spPr>
          <a:xfrm>
            <a:off x="457200" y="1412777"/>
            <a:ext cx="8229600" cy="2808311"/>
          </a:xfrm>
        </p:spPr>
        <p:txBody>
          <a:bodyPr>
            <a:normAutofit fontScale="92500" lnSpcReduction="20000"/>
          </a:bodyPr>
          <a:lstStyle/>
          <a:p>
            <a:pPr>
              <a:buFont typeface="Wingdings" panose="05000000000000000000" pitchFamily="2" charset="2"/>
              <a:buChar char="Ø"/>
            </a:pPr>
            <a:r>
              <a:rPr lang="en-CA" sz="2200" dirty="0" smtClean="0"/>
              <a:t>Progress in China to tackle illicit wildlife trade, but opportunity to go further</a:t>
            </a:r>
          </a:p>
          <a:p>
            <a:pPr lvl="1">
              <a:buFont typeface="Wingdings" panose="05000000000000000000" pitchFamily="2" charset="2"/>
              <a:buChar char="§"/>
            </a:pPr>
            <a:r>
              <a:rPr lang="en-CA" sz="1700" dirty="0" smtClean="0"/>
              <a:t>Eradicate the market for illegal wildlife products</a:t>
            </a:r>
          </a:p>
          <a:p>
            <a:pPr lvl="1">
              <a:buFont typeface="Wingdings" panose="05000000000000000000" pitchFamily="2" charset="2"/>
              <a:buChar char="§"/>
            </a:pPr>
            <a:r>
              <a:rPr lang="en-CA" sz="1700" dirty="0" smtClean="0"/>
              <a:t>Ensure effective legal frameworks, deterrents and strengthening law enforcement </a:t>
            </a:r>
            <a:endParaRPr lang="en-CA" sz="1700" dirty="0"/>
          </a:p>
          <a:p>
            <a:pPr lvl="1">
              <a:buFont typeface="Wingdings" panose="05000000000000000000" pitchFamily="2" charset="2"/>
              <a:buChar char="§"/>
            </a:pPr>
            <a:r>
              <a:rPr lang="en-CA" sz="1700" dirty="0" smtClean="0"/>
              <a:t>Secure and support sustainable livelihoods and economic development</a:t>
            </a:r>
          </a:p>
          <a:p>
            <a:pPr marL="0" indent="0">
              <a:buNone/>
            </a:pPr>
            <a:endParaRPr lang="en-CA" sz="1800" dirty="0" smtClean="0"/>
          </a:p>
          <a:p>
            <a:pPr>
              <a:buFont typeface="Wingdings" panose="05000000000000000000" pitchFamily="2" charset="2"/>
              <a:buChar char="Ø"/>
            </a:pPr>
            <a:r>
              <a:rPr lang="en-CA" sz="2200" dirty="0" smtClean="0"/>
              <a:t>Harness current, high-level moment to advance meaningful national and international action</a:t>
            </a:r>
          </a:p>
          <a:p>
            <a:pPr lvl="1">
              <a:buFont typeface="Wingdings" panose="05000000000000000000" pitchFamily="2" charset="2"/>
              <a:buChar char="§"/>
            </a:pPr>
            <a:r>
              <a:rPr lang="en-CA" sz="1700" dirty="0"/>
              <a:t>Report progress at </a:t>
            </a:r>
            <a:r>
              <a:rPr lang="en-CA" sz="1700" dirty="0" smtClean="0"/>
              <a:t>the March </a:t>
            </a:r>
            <a:r>
              <a:rPr lang="en-CA" sz="1700" dirty="0"/>
              <a:t>2015 Botswana </a:t>
            </a:r>
            <a:r>
              <a:rPr lang="en-CA" sz="1700" dirty="0" smtClean="0"/>
              <a:t>Conference</a:t>
            </a:r>
          </a:p>
          <a:p>
            <a:pPr lvl="1">
              <a:buFont typeface="Wingdings" panose="05000000000000000000" pitchFamily="2" charset="2"/>
              <a:buChar char="§"/>
            </a:pPr>
            <a:r>
              <a:rPr lang="en-CA" sz="1700" dirty="0" smtClean="0"/>
              <a:t>Continue/advance cooperation within CITES and INTERPOL </a:t>
            </a:r>
            <a:endParaRPr lang="en-CA" sz="1700" dirty="0"/>
          </a:p>
        </p:txBody>
      </p:sp>
      <p:sp>
        <p:nvSpPr>
          <p:cNvPr id="4" name="Text Box 4"/>
          <p:cNvSpPr txBox="1">
            <a:spLocks noChangeArrowheads="1"/>
          </p:cNvSpPr>
          <p:nvPr/>
        </p:nvSpPr>
        <p:spPr bwMode="auto">
          <a:xfrm>
            <a:off x="611560" y="836712"/>
            <a:ext cx="6696075" cy="579437"/>
          </a:xfrm>
          <a:prstGeom prst="rect">
            <a:avLst/>
          </a:prstGeom>
          <a:noFill/>
          <a:ln w="9525">
            <a:noFill/>
            <a:miter lim="800000"/>
            <a:headEnd/>
            <a:tailEnd/>
          </a:ln>
        </p:spPr>
        <p:txBody>
          <a:bodyPr>
            <a:spAutoFit/>
          </a:bodyPr>
          <a:lstStyle/>
          <a:p>
            <a:pPr>
              <a:spcBef>
                <a:spcPct val="50000"/>
              </a:spcBef>
            </a:pPr>
            <a:r>
              <a:rPr lang="zh-CN" altLang="en-US" sz="3200" b="1" dirty="0">
                <a:solidFill>
                  <a:schemeClr val="accent5">
                    <a:lumMod val="60000"/>
                    <a:lumOff val="40000"/>
                  </a:schemeClr>
                </a:solidFill>
                <a:effectLst>
                  <a:outerShdw blurRad="38100" dist="38100" dir="2700000" algn="tl">
                    <a:srgbClr val="000000">
                      <a:alpha val="43137"/>
                    </a:srgbClr>
                  </a:outerShdw>
                </a:effectLst>
                <a:ea typeface="宋体" pitchFamily="2" charset="-122"/>
              </a:rPr>
              <a:t>未来行动的机会</a:t>
            </a:r>
          </a:p>
        </p:txBody>
      </p:sp>
      <p:sp>
        <p:nvSpPr>
          <p:cNvPr id="5" name="Content Placeholder 2"/>
          <p:cNvSpPr txBox="1">
            <a:spLocks/>
          </p:cNvSpPr>
          <p:nvPr/>
        </p:nvSpPr>
        <p:spPr>
          <a:xfrm>
            <a:off x="457200" y="4121795"/>
            <a:ext cx="8229600" cy="273620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Char char="Ø"/>
            </a:pPr>
            <a:r>
              <a:rPr lang="zh-CN" altLang="en-CA" sz="2200" smtClean="0">
                <a:ea typeface="宋体" pitchFamily="2" charset="-122"/>
              </a:rPr>
              <a:t>中国打击非法野生动物贸易取得进展，仍有机会进一步</a:t>
            </a:r>
            <a:r>
              <a:rPr lang="en-CA" sz="2200" smtClean="0"/>
              <a:t> </a:t>
            </a:r>
          </a:p>
          <a:p>
            <a:pPr lvl="1">
              <a:buFont typeface="Wingdings" pitchFamily="2" charset="2"/>
              <a:buChar char="§"/>
            </a:pPr>
            <a:r>
              <a:rPr lang="zh-CN" altLang="en-CA" sz="1700" smtClean="0">
                <a:ea typeface="宋体" pitchFamily="2" charset="-122"/>
              </a:rPr>
              <a:t>根除非法野生动物产品市场</a:t>
            </a:r>
            <a:endParaRPr lang="en-CA" sz="1700" smtClean="0"/>
          </a:p>
          <a:p>
            <a:pPr lvl="1">
              <a:buFont typeface="Wingdings" pitchFamily="2" charset="2"/>
              <a:buChar char="§"/>
            </a:pPr>
            <a:r>
              <a:rPr lang="zh-CN" altLang="en-CA" sz="1700" smtClean="0">
                <a:ea typeface="宋体" pitchFamily="2" charset="-122"/>
              </a:rPr>
              <a:t>确保有效法律框架与震慑力，加强执法</a:t>
            </a:r>
            <a:r>
              <a:rPr lang="en-CA" sz="1700" smtClean="0"/>
              <a:t> </a:t>
            </a:r>
          </a:p>
          <a:p>
            <a:pPr lvl="1">
              <a:buFont typeface="Wingdings" pitchFamily="2" charset="2"/>
              <a:buChar char="§"/>
            </a:pPr>
            <a:r>
              <a:rPr lang="zh-CN" altLang="en-CA" sz="1700" smtClean="0">
                <a:ea typeface="宋体" pitchFamily="2" charset="-122"/>
              </a:rPr>
              <a:t>保障和支持可持续生活来源和经济发展</a:t>
            </a:r>
            <a:endParaRPr lang="en-CA" sz="1700" smtClean="0"/>
          </a:p>
          <a:p>
            <a:pPr>
              <a:buFont typeface="Wingdings 2" pitchFamily="18" charset="2"/>
              <a:buNone/>
            </a:pPr>
            <a:endParaRPr lang="en-CA" sz="1800" smtClean="0"/>
          </a:p>
          <a:p>
            <a:pPr>
              <a:buFont typeface="Wingdings" pitchFamily="2" charset="2"/>
              <a:buChar char="Ø"/>
            </a:pPr>
            <a:r>
              <a:rPr lang="zh-CN" altLang="en-CA" sz="2200" smtClean="0">
                <a:ea typeface="宋体" pitchFamily="2" charset="-122"/>
              </a:rPr>
              <a:t>借目前高层活动推进有效的国内和国际行动</a:t>
            </a:r>
            <a:endParaRPr lang="en-CA" sz="2200" smtClean="0"/>
          </a:p>
          <a:p>
            <a:pPr lvl="1">
              <a:buFont typeface="Wingdings" pitchFamily="2" charset="2"/>
              <a:buChar char="§"/>
            </a:pPr>
            <a:r>
              <a:rPr lang="zh-CN" altLang="en-CA" sz="1700" smtClean="0">
                <a:ea typeface="宋体" pitchFamily="2" charset="-122"/>
              </a:rPr>
              <a:t>在</a:t>
            </a:r>
            <a:r>
              <a:rPr lang="en-CA" altLang="zh-CN" sz="1700" smtClean="0">
                <a:ea typeface="宋体" pitchFamily="2" charset="-122"/>
              </a:rPr>
              <a:t>2015</a:t>
            </a:r>
            <a:r>
              <a:rPr lang="zh-CN" altLang="en-CA" sz="1700" smtClean="0">
                <a:ea typeface="宋体" pitchFamily="2" charset="-122"/>
              </a:rPr>
              <a:t>年</a:t>
            </a:r>
            <a:r>
              <a:rPr lang="en-CA" altLang="zh-CN" sz="1700" smtClean="0">
                <a:ea typeface="宋体" pitchFamily="2" charset="-122"/>
              </a:rPr>
              <a:t>3</a:t>
            </a:r>
            <a:r>
              <a:rPr lang="zh-CN" altLang="en-CA" sz="1700" smtClean="0">
                <a:ea typeface="宋体" pitchFamily="2" charset="-122"/>
              </a:rPr>
              <a:t>月的博茨瓦纳大会上做进展报告</a:t>
            </a:r>
            <a:endParaRPr lang="en-CA" sz="1700" smtClean="0"/>
          </a:p>
          <a:p>
            <a:pPr lvl="1">
              <a:buFont typeface="Wingdings" pitchFamily="2" charset="2"/>
              <a:buChar char="§"/>
            </a:pPr>
            <a:r>
              <a:rPr lang="zh-CN" altLang="en-CA" sz="1700" smtClean="0">
                <a:ea typeface="宋体" pitchFamily="2" charset="-122"/>
              </a:rPr>
              <a:t>在</a:t>
            </a:r>
            <a:r>
              <a:rPr lang="en-CA" sz="1700" smtClean="0"/>
              <a:t>CITES </a:t>
            </a:r>
            <a:r>
              <a:rPr lang="zh-CN" altLang="en-CA" sz="1700" smtClean="0">
                <a:ea typeface="宋体" pitchFamily="2" charset="-122"/>
              </a:rPr>
              <a:t>和 </a:t>
            </a:r>
            <a:r>
              <a:rPr lang="en-CA" sz="1700" smtClean="0"/>
              <a:t>INTERPOL</a:t>
            </a:r>
            <a:r>
              <a:rPr lang="zh-CN" altLang="en-CA" sz="1700" smtClean="0">
                <a:ea typeface="宋体" pitchFamily="2" charset="-122"/>
              </a:rPr>
              <a:t>范围内继续并推进合作</a:t>
            </a:r>
            <a:endParaRPr lang="en-CA" sz="1700" dirty="0" smtClean="0"/>
          </a:p>
        </p:txBody>
      </p:sp>
    </p:spTree>
    <p:extLst>
      <p:ext uri="{BB962C8B-B14F-4D97-AF65-F5344CB8AC3E}">
        <p14:creationId xmlns:p14="http://schemas.microsoft.com/office/powerpoint/2010/main" val="2136478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1403</TotalTime>
  <Words>2356</Words>
  <Application>Microsoft Office PowerPoint</Application>
  <PresentationFormat>On-screen Show (4:3)</PresentationFormat>
  <Paragraphs>162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Protecting Wildlife by Combatting its Illegal Trade 保护野生动物，打击非法贸易</vt:lpstr>
      <vt:lpstr>Illicit Wildlife Trade on the Rise</vt:lpstr>
      <vt:lpstr>International Responses</vt:lpstr>
      <vt:lpstr>China’s Action to Combat Illegal Wildlife Trade</vt:lpstr>
      <vt:lpstr>Opportunities for Future Action </vt:lpstr>
    </vt:vector>
  </TitlesOfParts>
  <Company>Environment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Wildlife by Combatting its Illegal Trade</dc:title>
  <dc:creator>Bristow,Sarah [NCR]</dc:creator>
  <cp:lastModifiedBy>Guay-Arcand,Marion [NCR]</cp:lastModifiedBy>
  <cp:revision>101</cp:revision>
  <cp:lastPrinted>2014-10-29T16:59:07Z</cp:lastPrinted>
  <dcterms:created xsi:type="dcterms:W3CDTF">2014-10-09T13:17:46Z</dcterms:created>
  <dcterms:modified xsi:type="dcterms:W3CDTF">2014-11-14T17:01:26Z</dcterms:modified>
</cp:coreProperties>
</file>