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66" r:id="rId2"/>
    <p:sldId id="267" r:id="rId3"/>
    <p:sldId id="268" r:id="rId4"/>
    <p:sldId id="256" r:id="rId5"/>
    <p:sldId id="257" r:id="rId6"/>
    <p:sldId id="287" r:id="rId7"/>
    <p:sldId id="270" r:id="rId8"/>
    <p:sldId id="271" r:id="rId9"/>
    <p:sldId id="272" r:id="rId10"/>
    <p:sldId id="273" r:id="rId11"/>
    <p:sldId id="274" r:id="rId12"/>
    <p:sldId id="275" r:id="rId13"/>
    <p:sldId id="258" r:id="rId14"/>
    <p:sldId id="259" r:id="rId15"/>
    <p:sldId id="260" r:id="rId16"/>
    <p:sldId id="262" r:id="rId17"/>
    <p:sldId id="261" r:id="rId18"/>
    <p:sldId id="276" r:id="rId19"/>
    <p:sldId id="277" r:id="rId20"/>
    <p:sldId id="286" r:id="rId21"/>
    <p:sldId id="278" r:id="rId22"/>
    <p:sldId id="265" r:id="rId23"/>
    <p:sldId id="264" r:id="rId24"/>
    <p:sldId id="284" r:id="rId25"/>
    <p:sldId id="279" r:id="rId26"/>
    <p:sldId id="280" r:id="rId27"/>
    <p:sldId id="281" r:id="rId28"/>
    <p:sldId id="285" r:id="rId29"/>
    <p:sldId id="282" r:id="rId30"/>
    <p:sldId id="283" r:id="rId3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-464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/>
            <a:endParaRPr lang="zh-CN" alt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37212"/>
          <c:y val="0.0506533"/>
          <c:w val="0.838245"/>
          <c:h val="0.8642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Global Production</c:v>
                </c:pt>
              </c:strCache>
            </c:strRef>
          </c:tx>
          <c:spPr>
            <a:ln w="76200" cap="flat">
              <a:solidFill>
                <a:srgbClr val="325D6B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none"/>
          </c:marker>
          <c:cat>
            <c:strRef>
              <c:f>Sheet1!$B$1:$BF$1</c:f>
              <c:strCache>
                <c:ptCount val="57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</c:strCache>
            </c:strRef>
          </c:cat>
          <c:val>
            <c:numRef>
              <c:f>Sheet1!$B$2:$BF$2</c:f>
              <c:numCache>
                <c:formatCode>General</c:formatCode>
                <c:ptCount val="57"/>
                <c:pt idx="0">
                  <c:v>100.0</c:v>
                </c:pt>
                <c:pt idx="56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Global Trade</c:v>
                </c:pt>
              </c:strCache>
            </c:strRef>
          </c:tx>
          <c:spPr>
            <a:ln w="76200" cap="flat">
              <a:solidFill>
                <a:srgbClr val="A39D85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none"/>
          </c:marker>
          <c:cat>
            <c:strRef>
              <c:f>Sheet1!$B$1:$BF$1</c:f>
              <c:strCache>
                <c:ptCount val="57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</c:strCache>
            </c:strRef>
          </c:cat>
          <c:val>
            <c:numRef>
              <c:f>Sheet1!$B$3:$BF$3</c:f>
              <c:numCache>
                <c:formatCode>General</c:formatCode>
                <c:ptCount val="57"/>
                <c:pt idx="0">
                  <c:v>50.0</c:v>
                </c:pt>
                <c:pt idx="56">
                  <c:v>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China Import Share</c:v>
                </c:pt>
              </c:strCache>
            </c:strRef>
          </c:tx>
          <c:spPr>
            <a:ln w="76200" cap="flat">
              <a:solidFill>
                <a:srgbClr val="AD584F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none"/>
          </c:marker>
          <c:cat>
            <c:strRef>
              <c:f>Sheet1!$B$1:$BF$1</c:f>
              <c:strCache>
                <c:ptCount val="57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</c:strCache>
            </c:strRef>
          </c:cat>
          <c:val>
            <c:numRef>
              <c:f>Sheet1!$B$4:$BF$4</c:f>
              <c:numCache>
                <c:formatCode>General</c:formatCode>
                <c:ptCount val="57"/>
                <c:pt idx="0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0608408"/>
        <c:axId val="-2100605112"/>
      </c:lineChart>
      <c:catAx>
        <c:axId val="-21006084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100605112"/>
        <c:crosses val="autoZero"/>
        <c:auto val="1"/>
        <c:lblAlgn val="ctr"/>
        <c:lblOffset val="100"/>
        <c:tickLblSkip val="10"/>
        <c:noMultiLvlLbl val="1"/>
      </c:catAx>
      <c:valAx>
        <c:axId val="-210060511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A8B89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 lvl="0">
                  <a:defRPr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defRPr>
                </a:pPr>
                <a:r>
                  <a:rPr lang="en-US" altLang="zh-CN"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rPr>
                  <a:t>Status of stocks
</a:t>
                </a:r>
                <a:r>
                  <a:rPr lang="zh-CN" altLang="en-US"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rPr>
                  <a:t>渔业资源状态</a:t>
                </a:r>
              </a:p>
            </c:rich>
          </c:tx>
          <c:layout/>
          <c:overlay val="1"/>
        </c:title>
        <c:numFmt formatCode="#,##0&quot;%&quot;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100608408"/>
        <c:crosses val="autoZero"/>
        <c:crossBetween val="midCat"/>
        <c:majorUnit val="25.0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/>
            <a:endParaRPr lang="zh-CN" alt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0B24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4D2501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16.0</c:v>
                </c:pt>
                <c:pt idx="1">
                  <c:v>84.0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/>
            <a:endParaRPr lang="zh-CN" alt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238112"/>
          <c:y val="0.0534845"/>
          <c:w val="0.961082"/>
          <c:h val="0.7191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E7A13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&quot;%&quot;" sourceLinked="0"/>
            <c:txPr>
              <a:bodyPr/>
              <a:lstStyle/>
              <a:p>
                <a:pPr lvl="0">
                  <a:defRPr sz="2800" b="0" i="0" u="none" strike="noStrike">
                    <a:solidFill>
                      <a:srgbClr val="FFFFFF"/>
                    </a:solidFill>
                    <a:effectLst/>
                    <a:latin typeface="Helvetica Neue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Palm Oil
棕榈油</c:v>
                </c:pt>
                <c:pt idx="1">
                  <c:v>Tropical Timber 热带木材</c:v>
                </c:pt>
                <c:pt idx="2">
                  <c:v>Soy
大豆</c:v>
                </c:pt>
                <c:pt idx="3">
                  <c:v>Beef
牛肉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39.0</c:v>
                </c:pt>
                <c:pt idx="1">
                  <c:v>31.0</c:v>
                </c:pt>
                <c:pt idx="2">
                  <c:v>19.0</c:v>
                </c:pt>
                <c:pt idx="3">
                  <c:v>14.0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073197240"/>
        <c:axId val="-2071213304"/>
      </c:barChart>
      <c:catAx>
        <c:axId val="-207319724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2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71213304"/>
        <c:crosses val="autoZero"/>
        <c:auto val="1"/>
        <c:lblAlgn val="ctr"/>
        <c:lblOffset val="100"/>
        <c:noMultiLvlLbl val="1"/>
      </c:catAx>
      <c:valAx>
        <c:axId val="-2071213304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A8B89"/>
              </a:solidFill>
              <a:prstDash val="solid"/>
              <a:miter lim="400000"/>
            </a:ln>
          </c:spPr>
        </c:majorGridlines>
        <c:title>
          <c:tx>
            <c:rich>
              <a:bodyPr rot="0"/>
              <a:lstStyle/>
              <a:p>
                <a:pPr lvl="0">
                  <a:defRPr sz="2200" b="0" i="0" u="none" strike="noStrike">
                    <a:solidFill>
                      <a:srgbClr val="000000"/>
                    </a:solidFill>
                    <a:effectLst/>
                    <a:latin typeface="Helvetica Neue"/>
                  </a:defRPr>
                </a:pPr>
                <a:r>
                  <a:rPr lang="en-US" altLang="zh-CN" sz="2200" b="0" i="0" u="none" strike="noStrike" dirty="0">
                    <a:solidFill>
                      <a:srgbClr val="000000"/>
                    </a:solidFill>
                    <a:effectLst/>
                    <a:latin typeface="Helvetica Neue"/>
                  </a:rPr>
                  <a:t>Share of global exports from illegal deforestation (%)
</a:t>
                </a:r>
                <a:r>
                  <a:rPr lang="zh-CN" altLang="en-US" sz="2200" b="0" i="0" u="none" strike="noStrike" dirty="0">
                    <a:solidFill>
                      <a:srgbClr val="000000"/>
                    </a:solidFill>
                    <a:effectLst/>
                    <a:latin typeface="Helvetica Neue"/>
                  </a:rPr>
                  <a:t>全球出口量当中源自非法伐林之比例</a:t>
                </a:r>
              </a:p>
            </c:rich>
          </c:tx>
          <c:layout>
            <c:manualLayout>
              <c:xMode val="edge"/>
              <c:yMode val="edge"/>
              <c:x val="0.156886858191591"/>
              <c:y val="0.841970040649493"/>
            </c:manualLayout>
          </c:layout>
          <c:overlay val="1"/>
        </c:title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73197240"/>
        <c:crosses val="autoZero"/>
        <c:crossBetween val="between"/>
        <c:majorUnit val="10.0"/>
        <c:minorUnit val="5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905"/>
          <c:y val="0.0504654"/>
          <c:w val="0.865915"/>
          <c:h val="0.864717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Global Trade</c:v>
                </c:pt>
              </c:strCache>
            </c:strRef>
          </c:tx>
          <c:spPr>
            <a:solidFill>
              <a:srgbClr val="F0B24F"/>
            </a:solidFill>
            <a:ln w="38100" cap="flat">
              <a:noFill/>
              <a:miter lim="400000"/>
            </a:ln>
            <a:effectLst/>
          </c:spPr>
          <c:cat>
            <c:strRef>
              <c:f>Sheet1!$B$1:$AK$1</c:f>
              <c:strCache>
                <c:ptCount val="36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</c:strCache>
            </c:strRef>
          </c:cat>
          <c:val>
            <c:numRef>
              <c:f>Sheet1!$B$3:$AK$3</c:f>
              <c:numCache>
                <c:formatCode>General</c:formatCode>
                <c:ptCount val="36"/>
                <c:pt idx="0">
                  <c:v>8.102383</c:v>
                </c:pt>
                <c:pt idx="1">
                  <c:v>8.186179</c:v>
                </c:pt>
                <c:pt idx="2">
                  <c:v>8.830022999999998</c:v>
                </c:pt>
                <c:pt idx="3">
                  <c:v>9.889074</c:v>
                </c:pt>
                <c:pt idx="4">
                  <c:v>9.760912999999998</c:v>
                </c:pt>
                <c:pt idx="5">
                  <c:v>10.034316</c:v>
                </c:pt>
                <c:pt idx="6">
                  <c:v>10.901037</c:v>
                </c:pt>
                <c:pt idx="7">
                  <c:v>10.477757</c:v>
                </c:pt>
                <c:pt idx="8">
                  <c:v>11.38682</c:v>
                </c:pt>
                <c:pt idx="9">
                  <c:v>12.745321</c:v>
                </c:pt>
                <c:pt idx="10">
                  <c:v>13.465794</c:v>
                </c:pt>
                <c:pt idx="11">
                  <c:v>14.690905</c:v>
                </c:pt>
                <c:pt idx="12">
                  <c:v>15.63957</c:v>
                </c:pt>
                <c:pt idx="13">
                  <c:v>16.779534</c:v>
                </c:pt>
                <c:pt idx="14">
                  <c:v>16.858924</c:v>
                </c:pt>
                <c:pt idx="15">
                  <c:v>17.561741</c:v>
                </c:pt>
                <c:pt idx="16">
                  <c:v>17.759127</c:v>
                </c:pt>
                <c:pt idx="17">
                  <c:v>19.025701</c:v>
                </c:pt>
                <c:pt idx="18">
                  <c:v>21.950967</c:v>
                </c:pt>
                <c:pt idx="19">
                  <c:v>22.242112</c:v>
                </c:pt>
                <c:pt idx="20">
                  <c:v>22.59906</c:v>
                </c:pt>
                <c:pt idx="21">
                  <c:v>23.538395</c:v>
                </c:pt>
                <c:pt idx="22">
                  <c:v>22.481324</c:v>
                </c:pt>
                <c:pt idx="23">
                  <c:v>24.216023</c:v>
                </c:pt>
                <c:pt idx="24">
                  <c:v>26.497683</c:v>
                </c:pt>
                <c:pt idx="25">
                  <c:v>27.946157</c:v>
                </c:pt>
                <c:pt idx="26">
                  <c:v>28.136992</c:v>
                </c:pt>
                <c:pt idx="27">
                  <c:v>28.613809</c:v>
                </c:pt>
                <c:pt idx="28">
                  <c:v>30.325989</c:v>
                </c:pt>
                <c:pt idx="29">
                  <c:v>32.475129</c:v>
                </c:pt>
                <c:pt idx="30">
                  <c:v>32.688555</c:v>
                </c:pt>
                <c:pt idx="31">
                  <c:v>33.697782</c:v>
                </c:pt>
                <c:pt idx="32">
                  <c:v>33.713078</c:v>
                </c:pt>
                <c:pt idx="33">
                  <c:v>33.802556</c:v>
                </c:pt>
                <c:pt idx="34">
                  <c:v>34.985853</c:v>
                </c:pt>
                <c:pt idx="35">
                  <c:v>35.933811</c:v>
                </c:pt>
              </c:numCache>
            </c:numRef>
          </c:val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China Import</c:v>
                </c:pt>
              </c:strCache>
            </c:strRef>
          </c:tx>
          <c:spPr>
            <a:solidFill>
              <a:srgbClr val="4D2501"/>
            </a:solidFill>
            <a:ln w="38100" cap="flat">
              <a:noFill/>
              <a:miter lim="400000"/>
            </a:ln>
            <a:effectLst/>
          </c:spPr>
          <c:cat>
            <c:strRef>
              <c:f>Sheet1!$B$1:$AK$1</c:f>
              <c:strCache>
                <c:ptCount val="36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</c:strCache>
            </c:strRef>
          </c:cat>
          <c:val>
            <c:numRef>
              <c:f>Sheet1!$B$2:$AK$2</c:f>
              <c:numCache>
                <c:formatCode>General</c:formatCode>
                <c:ptCount val="3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0.154726</c:v>
                </c:pt>
                <c:pt idx="9">
                  <c:v>0.258562</c:v>
                </c:pt>
                <c:pt idx="10">
                  <c:v>0.277447</c:v>
                </c:pt>
                <c:pt idx="11">
                  <c:v>0.305676</c:v>
                </c:pt>
                <c:pt idx="12">
                  <c:v>0.575073</c:v>
                </c:pt>
                <c:pt idx="13">
                  <c:v>0.655915</c:v>
                </c:pt>
                <c:pt idx="14">
                  <c:v>0.365439</c:v>
                </c:pt>
                <c:pt idx="15">
                  <c:v>0.783703</c:v>
                </c:pt>
                <c:pt idx="16">
                  <c:v>1.032381</c:v>
                </c:pt>
                <c:pt idx="17">
                  <c:v>0.936371</c:v>
                </c:pt>
                <c:pt idx="18">
                  <c:v>1.265644</c:v>
                </c:pt>
                <c:pt idx="19">
                  <c:v>1.342461</c:v>
                </c:pt>
                <c:pt idx="20">
                  <c:v>1.386166</c:v>
                </c:pt>
                <c:pt idx="21">
                  <c:v>1.508914</c:v>
                </c:pt>
                <c:pt idx="22">
                  <c:v>1.137347</c:v>
                </c:pt>
                <c:pt idx="23">
                  <c:v>1.304828</c:v>
                </c:pt>
                <c:pt idx="24">
                  <c:v>2.514321</c:v>
                </c:pt>
                <c:pt idx="25">
                  <c:v>2.280412</c:v>
                </c:pt>
                <c:pt idx="26">
                  <c:v>2.483798</c:v>
                </c:pt>
                <c:pt idx="27">
                  <c:v>2.324492</c:v>
                </c:pt>
                <c:pt idx="28">
                  <c:v>2.97697</c:v>
                </c:pt>
                <c:pt idx="29">
                  <c:v>3.650577</c:v>
                </c:pt>
                <c:pt idx="30">
                  <c:v>3.313111</c:v>
                </c:pt>
                <c:pt idx="31">
                  <c:v>3.453182</c:v>
                </c:pt>
                <c:pt idx="32">
                  <c:v>3.873215</c:v>
                </c:pt>
                <c:pt idx="33">
                  <c:v>3.726985</c:v>
                </c:pt>
                <c:pt idx="34">
                  <c:v>3.805651</c:v>
                </c:pt>
                <c:pt idx="35">
                  <c:v>4.229668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4861992"/>
        <c:axId val="-2065559816"/>
      </c:areaChart>
      <c:catAx>
        <c:axId val="-2064861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65559816"/>
        <c:crosses val="autoZero"/>
        <c:auto val="1"/>
        <c:lblAlgn val="ctr"/>
        <c:lblOffset val="100"/>
        <c:tickLblSkip val="5"/>
        <c:noMultiLvlLbl val="1"/>
      </c:catAx>
      <c:valAx>
        <c:axId val="-206555981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A8B89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 lvl="0">
                  <a:defRPr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rPr>
                  <a:t>Import Quantity (million tonnes)
进口量(百万公吨)</a:t>
                </a:r>
              </a:p>
            </c:rich>
          </c:tx>
          <c:layout/>
          <c:overlay val="1"/>
        </c:title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64861992"/>
        <c:crosses val="autoZero"/>
        <c:crossBetween val="midCat"/>
        <c:majorUnit val="10.0"/>
        <c:minorUnit val="5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25116"/>
          <c:y val="0.0504654"/>
          <c:w val="0.8503"/>
          <c:h val="0.864717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Global Trade</c:v>
                </c:pt>
              </c:strCache>
            </c:strRef>
          </c:tx>
          <c:spPr>
            <a:solidFill>
              <a:srgbClr val="F0B24F"/>
            </a:solidFill>
            <a:ln w="38100" cap="flat">
              <a:noFill/>
              <a:miter lim="400000"/>
            </a:ln>
            <a:effectLst/>
          </c:spPr>
          <c:cat>
            <c:strRef>
              <c:f>Sheet1!$B$1:$AK$1</c:f>
              <c:strCache>
                <c:ptCount val="36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</c:strCache>
            </c:strRef>
          </c:cat>
          <c:val>
            <c:numRef>
              <c:f>Sheet1!$B$3:$AK$3</c:f>
              <c:numCache>
                <c:formatCode>General</c:formatCode>
                <c:ptCount val="36"/>
                <c:pt idx="0">
                  <c:v>5.277884999999999</c:v>
                </c:pt>
                <c:pt idx="1">
                  <c:v>6.144818999999999</c:v>
                </c:pt>
                <c:pt idx="2">
                  <c:v>6.453379</c:v>
                </c:pt>
                <c:pt idx="3">
                  <c:v>6.555899999999999</c:v>
                </c:pt>
                <c:pt idx="4">
                  <c:v>7.18932</c:v>
                </c:pt>
                <c:pt idx="5">
                  <c:v>7.633236</c:v>
                </c:pt>
                <c:pt idx="6">
                  <c:v>8.004318999999998</c:v>
                </c:pt>
                <c:pt idx="7">
                  <c:v>8.863887</c:v>
                </c:pt>
                <c:pt idx="8">
                  <c:v>9.921026999999998</c:v>
                </c:pt>
                <c:pt idx="9">
                  <c:v>11.061058</c:v>
                </c:pt>
                <c:pt idx="10">
                  <c:v>12.347408</c:v>
                </c:pt>
                <c:pt idx="11">
                  <c:v>13.62268</c:v>
                </c:pt>
                <c:pt idx="12">
                  <c:v>15.531105</c:v>
                </c:pt>
                <c:pt idx="13">
                  <c:v>16.48294199999999</c:v>
                </c:pt>
                <c:pt idx="14">
                  <c:v>16.840105</c:v>
                </c:pt>
                <c:pt idx="15">
                  <c:v>18.305024</c:v>
                </c:pt>
                <c:pt idx="16">
                  <c:v>21.211484</c:v>
                </c:pt>
                <c:pt idx="17">
                  <c:v>24.47088</c:v>
                </c:pt>
                <c:pt idx="18">
                  <c:v>27.798554</c:v>
                </c:pt>
                <c:pt idx="19">
                  <c:v>31.232311</c:v>
                </c:pt>
                <c:pt idx="20">
                  <c:v>33.842616</c:v>
                </c:pt>
                <c:pt idx="21">
                  <c:v>34.296332</c:v>
                </c:pt>
                <c:pt idx="22">
                  <c:v>36.460929</c:v>
                </c:pt>
                <c:pt idx="23">
                  <c:v>39.603307</c:v>
                </c:pt>
                <c:pt idx="24">
                  <c:v>41.724624</c:v>
                </c:pt>
                <c:pt idx="25">
                  <c:v>44.329772</c:v>
                </c:pt>
                <c:pt idx="26">
                  <c:v>47.38486399999999</c:v>
                </c:pt>
                <c:pt idx="27">
                  <c:v>50.31946199999999</c:v>
                </c:pt>
                <c:pt idx="28">
                  <c:v>54.588261</c:v>
                </c:pt>
                <c:pt idx="29">
                  <c:v>57.835398</c:v>
                </c:pt>
                <c:pt idx="30">
                  <c:v>61.40168</c:v>
                </c:pt>
                <c:pt idx="31">
                  <c:v>64.956991</c:v>
                </c:pt>
                <c:pt idx="32">
                  <c:v>68.85330799999998</c:v>
                </c:pt>
                <c:pt idx="33">
                  <c:v>73.095241</c:v>
                </c:pt>
                <c:pt idx="34">
                  <c:v>78.110453</c:v>
                </c:pt>
                <c:pt idx="35">
                  <c:v>83.044109</c:v>
                </c:pt>
              </c:numCache>
            </c:numRef>
          </c:val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China Import</c:v>
                </c:pt>
              </c:strCache>
            </c:strRef>
          </c:tx>
          <c:spPr>
            <a:solidFill>
              <a:srgbClr val="4D2501"/>
            </a:solidFill>
            <a:ln w="38100" cap="flat">
              <a:noFill/>
              <a:miter lim="400000"/>
            </a:ln>
            <a:effectLst/>
          </c:spPr>
          <c:cat>
            <c:strRef>
              <c:f>Sheet1!$B$1:$AK$1</c:f>
              <c:strCache>
                <c:ptCount val="36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</c:strCache>
            </c:strRef>
          </c:cat>
          <c:val>
            <c:numRef>
              <c:f>Sheet1!$B$2:$AK$2</c:f>
              <c:numCache>
                <c:formatCode>General</c:formatCode>
                <c:ptCount val="36"/>
                <c:pt idx="0">
                  <c:v>1.841375</c:v>
                </c:pt>
                <c:pt idx="1">
                  <c:v>2.396952999999999</c:v>
                </c:pt>
                <c:pt idx="2">
                  <c:v>2.544849</c:v>
                </c:pt>
                <c:pt idx="3">
                  <c:v>2.478985</c:v>
                </c:pt>
                <c:pt idx="4">
                  <c:v>2.660226</c:v>
                </c:pt>
                <c:pt idx="5">
                  <c:v>2.647423</c:v>
                </c:pt>
                <c:pt idx="6">
                  <c:v>2.872641999999999</c:v>
                </c:pt>
                <c:pt idx="7">
                  <c:v>3.250408</c:v>
                </c:pt>
                <c:pt idx="8">
                  <c:v>3.830077</c:v>
                </c:pt>
                <c:pt idx="9">
                  <c:v>4.579259</c:v>
                </c:pt>
                <c:pt idx="10">
                  <c:v>5.248178</c:v>
                </c:pt>
                <c:pt idx="11">
                  <c:v>6.011103</c:v>
                </c:pt>
                <c:pt idx="12">
                  <c:v>6.995409</c:v>
                </c:pt>
                <c:pt idx="13">
                  <c:v>7.617561999999999</c:v>
                </c:pt>
                <c:pt idx="14">
                  <c:v>7.952632</c:v>
                </c:pt>
                <c:pt idx="15">
                  <c:v>9.067388</c:v>
                </c:pt>
                <c:pt idx="16">
                  <c:v>11.315492</c:v>
                </c:pt>
                <c:pt idx="17">
                  <c:v>14.162453</c:v>
                </c:pt>
                <c:pt idx="18">
                  <c:v>17.09792</c:v>
                </c:pt>
                <c:pt idx="19">
                  <c:v>20.018273</c:v>
                </c:pt>
                <c:pt idx="20">
                  <c:v>22.208495</c:v>
                </c:pt>
                <c:pt idx="21">
                  <c:v>22.44995</c:v>
                </c:pt>
                <c:pt idx="22">
                  <c:v>24.407571</c:v>
                </c:pt>
                <c:pt idx="23">
                  <c:v>26.599065</c:v>
                </c:pt>
                <c:pt idx="24">
                  <c:v>28.46019</c:v>
                </c:pt>
                <c:pt idx="25">
                  <c:v>29.86924</c:v>
                </c:pt>
                <c:pt idx="26">
                  <c:v>31.862187</c:v>
                </c:pt>
                <c:pt idx="27">
                  <c:v>33.663593</c:v>
                </c:pt>
                <c:pt idx="28">
                  <c:v>35.941524</c:v>
                </c:pt>
                <c:pt idx="29">
                  <c:v>37.615311</c:v>
                </c:pt>
                <c:pt idx="30">
                  <c:v>39.359274</c:v>
                </c:pt>
                <c:pt idx="31">
                  <c:v>41.173051</c:v>
                </c:pt>
                <c:pt idx="32">
                  <c:v>42.668845</c:v>
                </c:pt>
                <c:pt idx="33">
                  <c:v>45.279173</c:v>
                </c:pt>
                <c:pt idx="34">
                  <c:v>47.82961</c:v>
                </c:pt>
                <c:pt idx="35">
                  <c:v>50.173139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5540200"/>
        <c:axId val="-2064808456"/>
      </c:areaChart>
      <c:catAx>
        <c:axId val="-2065540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64808456"/>
        <c:crosses val="autoZero"/>
        <c:auto val="1"/>
        <c:lblAlgn val="ctr"/>
        <c:lblOffset val="100"/>
        <c:tickLblSkip val="5"/>
        <c:noMultiLvlLbl val="1"/>
      </c:catAx>
      <c:valAx>
        <c:axId val="-206480845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A8B89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 lvl="0">
                  <a:defRPr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rPr>
                  <a:t>Production Quantity (million tonnes)
生产量(百万公吨)</a:t>
                </a:r>
              </a:p>
            </c:rich>
          </c:tx>
          <c:layout/>
          <c:overlay val="1"/>
        </c:title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65540200"/>
        <c:crosses val="autoZero"/>
        <c:crossBetween val="midCat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905"/>
          <c:y val="0.0504654"/>
          <c:w val="0.865915"/>
          <c:h val="0.864717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Global Trade</c:v>
                </c:pt>
              </c:strCache>
            </c:strRef>
          </c:tx>
          <c:spPr>
            <a:solidFill>
              <a:srgbClr val="F0B24F"/>
            </a:solidFill>
            <a:ln w="38100" cap="flat">
              <a:noFill/>
              <a:miter lim="400000"/>
            </a:ln>
            <a:effectLst/>
          </c:spPr>
          <c:cat>
            <c:strRef>
              <c:f>Sheet1!$B$1:$AZ$1</c:f>
              <c:strCache>
                <c:ptCount val="5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</c:strCache>
            </c:strRef>
          </c:cat>
          <c:val>
            <c:numRef>
              <c:f>Sheet1!$B$3:$AZ$3</c:f>
              <c:numCache>
                <c:formatCode>General</c:formatCode>
                <c:ptCount val="51"/>
                <c:pt idx="0">
                  <c:v>0.64559</c:v>
                </c:pt>
                <c:pt idx="1">
                  <c:v>0.538119</c:v>
                </c:pt>
                <c:pt idx="2">
                  <c:v>0.586693</c:v>
                </c:pt>
                <c:pt idx="3">
                  <c:v>0.608845</c:v>
                </c:pt>
                <c:pt idx="4">
                  <c:v>0.584367</c:v>
                </c:pt>
                <c:pt idx="5">
                  <c:v>0.682355</c:v>
                </c:pt>
                <c:pt idx="6">
                  <c:v>0.626372</c:v>
                </c:pt>
                <c:pt idx="7">
                  <c:v>0.67292</c:v>
                </c:pt>
                <c:pt idx="8">
                  <c:v>0.856682</c:v>
                </c:pt>
                <c:pt idx="9">
                  <c:v>0.923372</c:v>
                </c:pt>
                <c:pt idx="10">
                  <c:v>1.209928</c:v>
                </c:pt>
                <c:pt idx="11">
                  <c:v>1.371772</c:v>
                </c:pt>
                <c:pt idx="12">
                  <c:v>1.549575</c:v>
                </c:pt>
                <c:pt idx="13">
                  <c:v>1.559779</c:v>
                </c:pt>
                <c:pt idx="14">
                  <c:v>1.883359</c:v>
                </c:pt>
                <c:pt idx="15">
                  <c:v>2.019271</c:v>
                </c:pt>
                <c:pt idx="16">
                  <c:v>2.471179</c:v>
                </c:pt>
                <c:pt idx="17">
                  <c:v>2.319666999999999</c:v>
                </c:pt>
                <c:pt idx="18">
                  <c:v>2.703016</c:v>
                </c:pt>
                <c:pt idx="19">
                  <c:v>3.411586</c:v>
                </c:pt>
                <c:pt idx="20">
                  <c:v>3.223574</c:v>
                </c:pt>
                <c:pt idx="21">
                  <c:v>3.688055</c:v>
                </c:pt>
                <c:pt idx="22">
                  <c:v>3.918362</c:v>
                </c:pt>
                <c:pt idx="23">
                  <c:v>3.902161</c:v>
                </c:pt>
                <c:pt idx="24">
                  <c:v>4.874999</c:v>
                </c:pt>
                <c:pt idx="25">
                  <c:v>6.004805999999999</c:v>
                </c:pt>
                <c:pt idx="26">
                  <c:v>5.804379</c:v>
                </c:pt>
                <c:pt idx="27">
                  <c:v>5.739452</c:v>
                </c:pt>
                <c:pt idx="28">
                  <c:v>6.64765</c:v>
                </c:pt>
                <c:pt idx="29">
                  <c:v>7.847016999999999</c:v>
                </c:pt>
                <c:pt idx="30">
                  <c:v>7.730471</c:v>
                </c:pt>
                <c:pt idx="31">
                  <c:v>7.722586999999999</c:v>
                </c:pt>
                <c:pt idx="32">
                  <c:v>8.338059999999998</c:v>
                </c:pt>
                <c:pt idx="33">
                  <c:v>9.71323</c:v>
                </c:pt>
                <c:pt idx="34">
                  <c:v>9.619174</c:v>
                </c:pt>
                <c:pt idx="35">
                  <c:v>9.699994</c:v>
                </c:pt>
                <c:pt idx="36">
                  <c:v>9.906528</c:v>
                </c:pt>
                <c:pt idx="37">
                  <c:v>10.356906</c:v>
                </c:pt>
                <c:pt idx="38">
                  <c:v>11.935889</c:v>
                </c:pt>
                <c:pt idx="39">
                  <c:v>13.35778</c:v>
                </c:pt>
                <c:pt idx="40">
                  <c:v>15.347143</c:v>
                </c:pt>
                <c:pt idx="41">
                  <c:v>17.4328</c:v>
                </c:pt>
                <c:pt idx="42">
                  <c:v>20.46823699999999</c:v>
                </c:pt>
                <c:pt idx="43">
                  <c:v>23.396365</c:v>
                </c:pt>
                <c:pt idx="44">
                  <c:v>25.203784</c:v>
                </c:pt>
                <c:pt idx="45">
                  <c:v>28.856544</c:v>
                </c:pt>
                <c:pt idx="46">
                  <c:v>27.118117</c:v>
                </c:pt>
                <c:pt idx="47">
                  <c:v>32.748988</c:v>
                </c:pt>
                <c:pt idx="48">
                  <c:v>34.905412</c:v>
                </c:pt>
                <c:pt idx="49">
                  <c:v>34.606576</c:v>
                </c:pt>
                <c:pt idx="50">
                  <c:v>36.589672</c:v>
                </c:pt>
              </c:numCache>
            </c:numRef>
          </c:val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China Import</c:v>
                </c:pt>
              </c:strCache>
            </c:strRef>
          </c:tx>
          <c:spPr>
            <a:solidFill>
              <a:srgbClr val="4D2501"/>
            </a:solidFill>
            <a:ln w="38100" cap="flat">
              <a:noFill/>
              <a:miter lim="400000"/>
            </a:ln>
            <a:effectLst/>
          </c:spPr>
          <c:cat>
            <c:strRef>
              <c:f>Sheet1!$B$1:$AZ$1</c:f>
              <c:strCache>
                <c:ptCount val="5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</c:strCache>
            </c:strRef>
          </c:cat>
          <c:val>
            <c:numRef>
              <c:f>Sheet1!$B$2:$AZ$2</c:f>
              <c:numCache>
                <c:formatCode>General</c:formatCode>
                <c:ptCount val="51"/>
                <c:pt idx="0">
                  <c:v>0.0</c:v>
                </c:pt>
                <c:pt idx="1">
                  <c:v>0.00014</c:v>
                </c:pt>
                <c:pt idx="2">
                  <c:v>0.0</c:v>
                </c:pt>
                <c:pt idx="3">
                  <c:v>0.0</c:v>
                </c:pt>
                <c:pt idx="4">
                  <c:v>0.000484</c:v>
                </c:pt>
                <c:pt idx="5">
                  <c:v>0.000124</c:v>
                </c:pt>
                <c:pt idx="6">
                  <c:v>0.001016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0.0076</c:v>
                </c:pt>
                <c:pt idx="12">
                  <c:v>0.0051</c:v>
                </c:pt>
                <c:pt idx="13">
                  <c:v>0.0081</c:v>
                </c:pt>
                <c:pt idx="14">
                  <c:v>0.008</c:v>
                </c:pt>
                <c:pt idx="15">
                  <c:v>0.0</c:v>
                </c:pt>
                <c:pt idx="16">
                  <c:v>0.0251</c:v>
                </c:pt>
                <c:pt idx="17">
                  <c:v>0.011</c:v>
                </c:pt>
                <c:pt idx="18">
                  <c:v>0.0424</c:v>
                </c:pt>
                <c:pt idx="19">
                  <c:v>0.058</c:v>
                </c:pt>
                <c:pt idx="20">
                  <c:v>0.021</c:v>
                </c:pt>
                <c:pt idx="21">
                  <c:v>0.019</c:v>
                </c:pt>
                <c:pt idx="22">
                  <c:v>0.016373</c:v>
                </c:pt>
                <c:pt idx="23">
                  <c:v>0.01773</c:v>
                </c:pt>
                <c:pt idx="24">
                  <c:v>0.056803</c:v>
                </c:pt>
                <c:pt idx="25">
                  <c:v>0.193915</c:v>
                </c:pt>
                <c:pt idx="26">
                  <c:v>0.254632</c:v>
                </c:pt>
                <c:pt idx="27">
                  <c:v>0.39862</c:v>
                </c:pt>
                <c:pt idx="28">
                  <c:v>0.734058</c:v>
                </c:pt>
                <c:pt idx="29">
                  <c:v>1.133421</c:v>
                </c:pt>
                <c:pt idx="30">
                  <c:v>1.007152</c:v>
                </c:pt>
                <c:pt idx="31">
                  <c:v>0.582593</c:v>
                </c:pt>
                <c:pt idx="32">
                  <c:v>0.792518</c:v>
                </c:pt>
                <c:pt idx="33">
                  <c:v>1.456671</c:v>
                </c:pt>
                <c:pt idx="34">
                  <c:v>1.396839</c:v>
                </c:pt>
                <c:pt idx="35">
                  <c:v>1.009184</c:v>
                </c:pt>
                <c:pt idx="36">
                  <c:v>1.156455</c:v>
                </c:pt>
                <c:pt idx="37">
                  <c:v>0.929908</c:v>
                </c:pt>
                <c:pt idx="38">
                  <c:v>1.19351</c:v>
                </c:pt>
                <c:pt idx="39">
                  <c:v>1.390701</c:v>
                </c:pt>
                <c:pt idx="40">
                  <c:v>1.517352</c:v>
                </c:pt>
                <c:pt idx="41">
                  <c:v>2.220617</c:v>
                </c:pt>
                <c:pt idx="42">
                  <c:v>3.324757</c:v>
                </c:pt>
                <c:pt idx="43">
                  <c:v>3.857223</c:v>
                </c:pt>
                <c:pt idx="44">
                  <c:v>4.330056</c:v>
                </c:pt>
                <c:pt idx="45">
                  <c:v>5.068792</c:v>
                </c:pt>
                <c:pt idx="46">
                  <c:v>5.094752</c:v>
                </c:pt>
                <c:pt idx="47">
                  <c:v>5.28207</c:v>
                </c:pt>
                <c:pt idx="48">
                  <c:v>6.441284</c:v>
                </c:pt>
                <c:pt idx="49">
                  <c:v>5.695938999999999</c:v>
                </c:pt>
                <c:pt idx="50">
                  <c:v>5.912052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5465672"/>
        <c:axId val="-2122723608"/>
      </c:areaChart>
      <c:catAx>
        <c:axId val="-2065465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122723608"/>
        <c:crosses val="autoZero"/>
        <c:auto val="1"/>
        <c:lblAlgn val="ctr"/>
        <c:lblOffset val="100"/>
        <c:tickLblSkip val="10"/>
        <c:noMultiLvlLbl val="1"/>
      </c:catAx>
      <c:valAx>
        <c:axId val="-212272360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A8B89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 lvl="0">
                  <a:defRPr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rPr>
                  <a:t>Import Quantity (million tonnes)
进口量(百万公吨)</a:t>
                </a:r>
              </a:p>
            </c:rich>
          </c:tx>
          <c:layout/>
          <c:overlay val="1"/>
        </c:title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65465672"/>
        <c:crosses val="autoZero"/>
        <c:crossBetween val="midCat"/>
        <c:majorUnit val="10.0"/>
        <c:minorUnit val="5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19825"/>
          <c:y val="0.0505732"/>
          <c:w val="0.855442"/>
          <c:h val="0.864455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Global Trade</c:v>
                </c:pt>
              </c:strCache>
            </c:strRef>
          </c:tx>
          <c:spPr>
            <a:solidFill>
              <a:srgbClr val="F0B24F"/>
            </a:solidFill>
            <a:ln w="38100" cap="flat">
              <a:noFill/>
              <a:miter lim="400000"/>
            </a:ln>
            <a:effectLst/>
          </c:spPr>
          <c:cat>
            <c:strRef>
              <c:f>Sheet1!$B$1:$BB$1</c:f>
              <c:strCache>
                <c:ptCount val="53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</c:strCache>
            </c:strRef>
          </c:cat>
          <c:val>
            <c:numRef>
              <c:f>Sheet1!$B$3:$BB$3</c:f>
              <c:numCache>
                <c:formatCode>General</c:formatCode>
                <c:ptCount val="53"/>
                <c:pt idx="0">
                  <c:v>37.9985</c:v>
                </c:pt>
                <c:pt idx="1">
                  <c:v>39.1486</c:v>
                </c:pt>
                <c:pt idx="2">
                  <c:v>41.327202</c:v>
                </c:pt>
                <c:pt idx="3">
                  <c:v>45.2258</c:v>
                </c:pt>
                <c:pt idx="4">
                  <c:v>49.0342</c:v>
                </c:pt>
                <c:pt idx="5">
                  <c:v>54.0125</c:v>
                </c:pt>
                <c:pt idx="6">
                  <c:v>59.0425</c:v>
                </c:pt>
                <c:pt idx="7">
                  <c:v>67.2217</c:v>
                </c:pt>
                <c:pt idx="8">
                  <c:v>72.590808</c:v>
                </c:pt>
                <c:pt idx="9">
                  <c:v>83.073116</c:v>
                </c:pt>
                <c:pt idx="10">
                  <c:v>81.121504</c:v>
                </c:pt>
                <c:pt idx="11">
                  <c:v>86.011704</c:v>
                </c:pt>
                <c:pt idx="12">
                  <c:v>99.252608</c:v>
                </c:pt>
                <c:pt idx="13">
                  <c:v>96.755616</c:v>
                </c:pt>
                <c:pt idx="14">
                  <c:v>82.7344</c:v>
                </c:pt>
                <c:pt idx="15">
                  <c:v>93.236518</c:v>
                </c:pt>
                <c:pt idx="16">
                  <c:v>96.433466</c:v>
                </c:pt>
                <c:pt idx="17">
                  <c:v>98.341308</c:v>
                </c:pt>
                <c:pt idx="18">
                  <c:v>103.145712</c:v>
                </c:pt>
                <c:pt idx="19">
                  <c:v>95.400712</c:v>
                </c:pt>
                <c:pt idx="20">
                  <c:v>84.65549999999999</c:v>
                </c:pt>
                <c:pt idx="21">
                  <c:v>81.4568</c:v>
                </c:pt>
                <c:pt idx="22">
                  <c:v>86.2772</c:v>
                </c:pt>
                <c:pt idx="23">
                  <c:v>87.1711</c:v>
                </c:pt>
                <c:pt idx="24">
                  <c:v>89.9025</c:v>
                </c:pt>
                <c:pt idx="25">
                  <c:v>90.016073</c:v>
                </c:pt>
                <c:pt idx="26">
                  <c:v>99.042276</c:v>
                </c:pt>
                <c:pt idx="27">
                  <c:v>100.235153</c:v>
                </c:pt>
                <c:pt idx="28">
                  <c:v>97.880813</c:v>
                </c:pt>
                <c:pt idx="29">
                  <c:v>82.59202</c:v>
                </c:pt>
                <c:pt idx="30">
                  <c:v>84.310629</c:v>
                </c:pt>
                <c:pt idx="31">
                  <c:v>83.587693</c:v>
                </c:pt>
                <c:pt idx="32">
                  <c:v>76.246615</c:v>
                </c:pt>
                <c:pt idx="33">
                  <c:v>87.943592</c:v>
                </c:pt>
                <c:pt idx="34">
                  <c:v>94.932445</c:v>
                </c:pt>
                <c:pt idx="35">
                  <c:v>82.900275</c:v>
                </c:pt>
                <c:pt idx="36">
                  <c:v>91.24270199999999</c:v>
                </c:pt>
                <c:pt idx="37">
                  <c:v>91.60588599999998</c:v>
                </c:pt>
                <c:pt idx="38">
                  <c:v>105.636024</c:v>
                </c:pt>
                <c:pt idx="39">
                  <c:v>115.260159</c:v>
                </c:pt>
                <c:pt idx="40">
                  <c:v>117.406427</c:v>
                </c:pt>
                <c:pt idx="41">
                  <c:v>117.993259</c:v>
                </c:pt>
                <c:pt idx="42">
                  <c:v>121.134828</c:v>
                </c:pt>
                <c:pt idx="43">
                  <c:v>124.466532</c:v>
                </c:pt>
                <c:pt idx="44">
                  <c:v>133.147145</c:v>
                </c:pt>
                <c:pt idx="45">
                  <c:v>131.871787</c:v>
                </c:pt>
                <c:pt idx="46">
                  <c:v>139.003868</c:v>
                </c:pt>
                <c:pt idx="47">
                  <c:v>119.391773</c:v>
                </c:pt>
                <c:pt idx="48">
                  <c:v>90.912093</c:v>
                </c:pt>
                <c:pt idx="49">
                  <c:v>110.241765</c:v>
                </c:pt>
                <c:pt idx="50">
                  <c:v>120.938799</c:v>
                </c:pt>
                <c:pt idx="51">
                  <c:v>112.859975</c:v>
                </c:pt>
                <c:pt idx="52">
                  <c:v>126.998577</c:v>
                </c:pt>
              </c:numCache>
            </c:numRef>
          </c:val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China Import</c:v>
                </c:pt>
              </c:strCache>
            </c:strRef>
          </c:tx>
          <c:spPr>
            <a:solidFill>
              <a:srgbClr val="4D2501"/>
            </a:solidFill>
            <a:ln w="38100" cap="flat">
              <a:noFill/>
              <a:miter lim="400000"/>
            </a:ln>
            <a:effectLst/>
          </c:spPr>
          <c:cat>
            <c:strRef>
              <c:f>Sheet1!$B$1:$BB$1</c:f>
              <c:strCache>
                <c:ptCount val="53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</c:strCache>
            </c:strRef>
          </c:cat>
          <c:val>
            <c:numRef>
              <c:f>Sheet1!$B$2:$BB$2</c:f>
              <c:numCache>
                <c:formatCode>General</c:formatCode>
                <c:ptCount val="53"/>
                <c:pt idx="0">
                  <c:v>0.166</c:v>
                </c:pt>
                <c:pt idx="1">
                  <c:v>0.2939</c:v>
                </c:pt>
                <c:pt idx="2">
                  <c:v>0.5215</c:v>
                </c:pt>
                <c:pt idx="3">
                  <c:v>0.5373</c:v>
                </c:pt>
                <c:pt idx="4">
                  <c:v>1.5728</c:v>
                </c:pt>
                <c:pt idx="5">
                  <c:v>1.4928</c:v>
                </c:pt>
                <c:pt idx="6">
                  <c:v>0.041</c:v>
                </c:pt>
                <c:pt idx="7">
                  <c:v>0.078</c:v>
                </c:pt>
                <c:pt idx="8">
                  <c:v>0.056</c:v>
                </c:pt>
                <c:pt idx="9">
                  <c:v>0.06</c:v>
                </c:pt>
                <c:pt idx="10">
                  <c:v>0.032</c:v>
                </c:pt>
                <c:pt idx="11">
                  <c:v>0.201</c:v>
                </c:pt>
                <c:pt idx="12">
                  <c:v>0.605</c:v>
                </c:pt>
                <c:pt idx="13">
                  <c:v>0.84</c:v>
                </c:pt>
                <c:pt idx="14">
                  <c:v>0.84</c:v>
                </c:pt>
                <c:pt idx="15">
                  <c:v>1.0942</c:v>
                </c:pt>
                <c:pt idx="16">
                  <c:v>0.8757</c:v>
                </c:pt>
                <c:pt idx="17">
                  <c:v>0.8244</c:v>
                </c:pt>
                <c:pt idx="18">
                  <c:v>0.8244</c:v>
                </c:pt>
                <c:pt idx="19">
                  <c:v>1.8286</c:v>
                </c:pt>
                <c:pt idx="20">
                  <c:v>1.3084</c:v>
                </c:pt>
                <c:pt idx="21">
                  <c:v>3.713</c:v>
                </c:pt>
                <c:pt idx="22">
                  <c:v>6.0</c:v>
                </c:pt>
                <c:pt idx="23">
                  <c:v>7.2</c:v>
                </c:pt>
                <c:pt idx="24">
                  <c:v>8.38</c:v>
                </c:pt>
                <c:pt idx="25">
                  <c:v>6.5</c:v>
                </c:pt>
                <c:pt idx="26">
                  <c:v>6.2</c:v>
                </c:pt>
                <c:pt idx="27">
                  <c:v>7.951</c:v>
                </c:pt>
                <c:pt idx="28">
                  <c:v>6.4444</c:v>
                </c:pt>
                <c:pt idx="29">
                  <c:v>3.865</c:v>
                </c:pt>
                <c:pt idx="30">
                  <c:v>4.181805</c:v>
                </c:pt>
                <c:pt idx="31">
                  <c:v>4.393071</c:v>
                </c:pt>
                <c:pt idx="32">
                  <c:v>3.632522</c:v>
                </c:pt>
                <c:pt idx="33">
                  <c:v>3.72527</c:v>
                </c:pt>
                <c:pt idx="34">
                  <c:v>3.597006</c:v>
                </c:pt>
                <c:pt idx="35">
                  <c:v>3.1855</c:v>
                </c:pt>
                <c:pt idx="36">
                  <c:v>4.667199999999999</c:v>
                </c:pt>
                <c:pt idx="37">
                  <c:v>5.1322</c:v>
                </c:pt>
                <c:pt idx="38">
                  <c:v>10.1265</c:v>
                </c:pt>
                <c:pt idx="39">
                  <c:v>13.6142</c:v>
                </c:pt>
                <c:pt idx="40">
                  <c:v>16.8634</c:v>
                </c:pt>
                <c:pt idx="41">
                  <c:v>24.331</c:v>
                </c:pt>
                <c:pt idx="42">
                  <c:v>25.41</c:v>
                </c:pt>
                <c:pt idx="43">
                  <c:v>26.073028</c:v>
                </c:pt>
                <c:pt idx="44">
                  <c:v>29.368</c:v>
                </c:pt>
                <c:pt idx="45">
                  <c:v>32.143</c:v>
                </c:pt>
                <c:pt idx="46">
                  <c:v>37.1</c:v>
                </c:pt>
                <c:pt idx="47">
                  <c:v>32.092098</c:v>
                </c:pt>
                <c:pt idx="48">
                  <c:v>28.054023</c:v>
                </c:pt>
                <c:pt idx="49">
                  <c:v>34.33991</c:v>
                </c:pt>
                <c:pt idx="50">
                  <c:v>42.302926</c:v>
                </c:pt>
                <c:pt idx="51">
                  <c:v>37.809698</c:v>
                </c:pt>
                <c:pt idx="52">
                  <c:v>44.927545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5405784"/>
        <c:axId val="-2123039256"/>
      </c:areaChart>
      <c:catAx>
        <c:axId val="-2065405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123039256"/>
        <c:crosses val="autoZero"/>
        <c:auto val="1"/>
        <c:lblAlgn val="ctr"/>
        <c:lblOffset val="100"/>
        <c:tickLblSkip val="13"/>
        <c:noMultiLvlLbl val="1"/>
      </c:catAx>
      <c:valAx>
        <c:axId val="-212303925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A8B89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 lvl="0">
                  <a:defRPr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rPr>
                  <a:t>Import Quantity (million tonnes)
进口量(百万公吨)</a:t>
                </a:r>
              </a:p>
            </c:rich>
          </c:tx>
          <c:layout/>
          <c:overlay val="1"/>
        </c:title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65405784"/>
        <c:crosses val="autoZero"/>
        <c:crossBetween val="midCat"/>
        <c:majorUnit val="35.0"/>
        <c:minorUnit val="1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19825"/>
          <c:y val="0.0504654"/>
          <c:w val="0.855442"/>
          <c:h val="0.864717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Global Trade</c:v>
                </c:pt>
              </c:strCache>
            </c:strRef>
          </c:tx>
          <c:spPr>
            <a:solidFill>
              <a:srgbClr val="F0B24F"/>
            </a:solidFill>
            <a:ln w="38100" cap="flat">
              <a:noFill/>
              <a:miter lim="400000"/>
            </a:ln>
            <a:effectLst/>
          </c:spPr>
          <c:cat>
            <c:strRef>
              <c:f>Sheet1!$B$1:$AZ$1</c:f>
              <c:strCache>
                <c:ptCount val="5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</c:strCache>
            </c:strRef>
          </c:cat>
          <c:val>
            <c:numRef>
              <c:f>Sheet1!$B$3:$AZ$3</c:f>
              <c:numCache>
                <c:formatCode>General</c:formatCode>
                <c:ptCount val="51"/>
                <c:pt idx="0">
                  <c:v>4.089979</c:v>
                </c:pt>
                <c:pt idx="1">
                  <c:v>4.953358</c:v>
                </c:pt>
                <c:pt idx="2">
                  <c:v>5.267086999999999</c:v>
                </c:pt>
                <c:pt idx="3">
                  <c:v>6.196348</c:v>
                </c:pt>
                <c:pt idx="4">
                  <c:v>6.665273</c:v>
                </c:pt>
                <c:pt idx="5">
                  <c:v>7.681508</c:v>
                </c:pt>
                <c:pt idx="6">
                  <c:v>8.275665</c:v>
                </c:pt>
                <c:pt idx="7">
                  <c:v>8.346401</c:v>
                </c:pt>
                <c:pt idx="8">
                  <c:v>9.378026</c:v>
                </c:pt>
                <c:pt idx="9">
                  <c:v>12.294595</c:v>
                </c:pt>
                <c:pt idx="10">
                  <c:v>12.701382</c:v>
                </c:pt>
                <c:pt idx="11">
                  <c:v>13.845892</c:v>
                </c:pt>
                <c:pt idx="12">
                  <c:v>14.676001</c:v>
                </c:pt>
                <c:pt idx="13">
                  <c:v>17.514102</c:v>
                </c:pt>
                <c:pt idx="14">
                  <c:v>16.311432</c:v>
                </c:pt>
                <c:pt idx="15">
                  <c:v>19.978679</c:v>
                </c:pt>
                <c:pt idx="16">
                  <c:v>19.622289</c:v>
                </c:pt>
                <c:pt idx="17">
                  <c:v>23.407314</c:v>
                </c:pt>
                <c:pt idx="18">
                  <c:v>26.115098</c:v>
                </c:pt>
                <c:pt idx="19">
                  <c:v>27.037175</c:v>
                </c:pt>
                <c:pt idx="20">
                  <c:v>26.275857</c:v>
                </c:pt>
                <c:pt idx="21">
                  <c:v>28.675864</c:v>
                </c:pt>
                <c:pt idx="22">
                  <c:v>26.845734</c:v>
                </c:pt>
                <c:pt idx="23">
                  <c:v>25.641999</c:v>
                </c:pt>
                <c:pt idx="24">
                  <c:v>25.836969</c:v>
                </c:pt>
                <c:pt idx="25">
                  <c:v>27.087842</c:v>
                </c:pt>
                <c:pt idx="26">
                  <c:v>29.401658</c:v>
                </c:pt>
                <c:pt idx="27">
                  <c:v>26.555486</c:v>
                </c:pt>
                <c:pt idx="28">
                  <c:v>23.734223</c:v>
                </c:pt>
                <c:pt idx="29">
                  <c:v>26.32996</c:v>
                </c:pt>
                <c:pt idx="30">
                  <c:v>26.468231</c:v>
                </c:pt>
                <c:pt idx="31">
                  <c:v>29.921887</c:v>
                </c:pt>
                <c:pt idx="32">
                  <c:v>28.139039</c:v>
                </c:pt>
                <c:pt idx="33">
                  <c:v>29.612823</c:v>
                </c:pt>
                <c:pt idx="34">
                  <c:v>33.321159</c:v>
                </c:pt>
                <c:pt idx="35">
                  <c:v>32.872991</c:v>
                </c:pt>
                <c:pt idx="36">
                  <c:v>39.011233</c:v>
                </c:pt>
                <c:pt idx="37">
                  <c:v>38.532034</c:v>
                </c:pt>
                <c:pt idx="38">
                  <c:v>41.807813</c:v>
                </c:pt>
                <c:pt idx="39">
                  <c:v>48.482446</c:v>
                </c:pt>
                <c:pt idx="40">
                  <c:v>57.367057</c:v>
                </c:pt>
                <c:pt idx="41">
                  <c:v>56.810587</c:v>
                </c:pt>
                <c:pt idx="42">
                  <c:v>65.798063</c:v>
                </c:pt>
                <c:pt idx="43">
                  <c:v>58.411077</c:v>
                </c:pt>
                <c:pt idx="44">
                  <c:v>66.86943199999999</c:v>
                </c:pt>
                <c:pt idx="45">
                  <c:v>66.356159</c:v>
                </c:pt>
                <c:pt idx="46">
                  <c:v>74.463682</c:v>
                </c:pt>
                <c:pt idx="47">
                  <c:v>79.101269</c:v>
                </c:pt>
                <c:pt idx="48">
                  <c:v>79.941901</c:v>
                </c:pt>
                <c:pt idx="49">
                  <c:v>95.949975</c:v>
                </c:pt>
                <c:pt idx="50">
                  <c:v>90.81397699999999</c:v>
                </c:pt>
              </c:numCache>
            </c:numRef>
          </c:val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China Import</c:v>
                </c:pt>
              </c:strCache>
            </c:strRef>
          </c:tx>
          <c:spPr>
            <a:solidFill>
              <a:srgbClr val="4D2501"/>
            </a:solidFill>
            <a:ln w="38100" cap="flat">
              <a:noFill/>
              <a:miter lim="400000"/>
            </a:ln>
            <a:effectLst/>
          </c:spPr>
          <c:cat>
            <c:strRef>
              <c:f>Sheet1!$B$1:$AZ$1</c:f>
              <c:strCache>
                <c:ptCount val="5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</c:strCache>
            </c:strRef>
          </c:cat>
          <c:val>
            <c:numRef>
              <c:f>Sheet1!$B$2:$AZ$2</c:f>
              <c:numCache>
                <c:formatCode>General</c:formatCode>
                <c:ptCount val="5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0.13</c:v>
                </c:pt>
                <c:pt idx="13">
                  <c:v>0.65</c:v>
                </c:pt>
                <c:pt idx="14">
                  <c:v>0.027</c:v>
                </c:pt>
                <c:pt idx="15">
                  <c:v>0.0295</c:v>
                </c:pt>
                <c:pt idx="16">
                  <c:v>0.33</c:v>
                </c:pt>
                <c:pt idx="17">
                  <c:v>0.19</c:v>
                </c:pt>
                <c:pt idx="18">
                  <c:v>0.579</c:v>
                </c:pt>
                <c:pt idx="19">
                  <c:v>0.576</c:v>
                </c:pt>
                <c:pt idx="20">
                  <c:v>0.5683</c:v>
                </c:pt>
                <c:pt idx="21">
                  <c:v>0.362133</c:v>
                </c:pt>
                <c:pt idx="22">
                  <c:v>0.002</c:v>
                </c:pt>
                <c:pt idx="23">
                  <c:v>2.4E-5</c:v>
                </c:pt>
                <c:pt idx="24">
                  <c:v>0.000562</c:v>
                </c:pt>
                <c:pt idx="25">
                  <c:v>0.290925</c:v>
                </c:pt>
                <c:pt idx="26">
                  <c:v>0.27312</c:v>
                </c:pt>
                <c:pt idx="27">
                  <c:v>0.151847</c:v>
                </c:pt>
                <c:pt idx="28">
                  <c:v>0.000818</c:v>
                </c:pt>
                <c:pt idx="29">
                  <c:v>0.000907</c:v>
                </c:pt>
                <c:pt idx="30">
                  <c:v>0.000801</c:v>
                </c:pt>
                <c:pt idx="31">
                  <c:v>0.120688</c:v>
                </c:pt>
                <c:pt idx="32">
                  <c:v>0.098587</c:v>
                </c:pt>
                <c:pt idx="33">
                  <c:v>0.051589</c:v>
                </c:pt>
                <c:pt idx="34">
                  <c:v>0.293938</c:v>
                </c:pt>
                <c:pt idx="35">
                  <c:v>1.107539</c:v>
                </c:pt>
                <c:pt idx="36">
                  <c:v>2.875907</c:v>
                </c:pt>
                <c:pt idx="37">
                  <c:v>3.19249</c:v>
                </c:pt>
                <c:pt idx="38">
                  <c:v>4.318633999999999</c:v>
                </c:pt>
                <c:pt idx="39">
                  <c:v>10.41906</c:v>
                </c:pt>
                <c:pt idx="40">
                  <c:v>13.93948</c:v>
                </c:pt>
                <c:pt idx="41">
                  <c:v>11.314372</c:v>
                </c:pt>
                <c:pt idx="42">
                  <c:v>20.741007</c:v>
                </c:pt>
                <c:pt idx="43">
                  <c:v>20.229967</c:v>
                </c:pt>
                <c:pt idx="44">
                  <c:v>26.589958</c:v>
                </c:pt>
                <c:pt idx="45">
                  <c:v>28.27</c:v>
                </c:pt>
                <c:pt idx="46">
                  <c:v>30.817238</c:v>
                </c:pt>
                <c:pt idx="47">
                  <c:v>37.436264</c:v>
                </c:pt>
                <c:pt idx="48">
                  <c:v>42.551651</c:v>
                </c:pt>
                <c:pt idx="49">
                  <c:v>54.797753</c:v>
                </c:pt>
                <c:pt idx="50">
                  <c:v>52.452852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5522792"/>
        <c:axId val="-2064933160"/>
      </c:areaChart>
      <c:catAx>
        <c:axId val="-2065522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64933160"/>
        <c:crosses val="autoZero"/>
        <c:auto val="1"/>
        <c:lblAlgn val="ctr"/>
        <c:lblOffset val="100"/>
        <c:tickLblSkip val="10"/>
        <c:noMultiLvlLbl val="1"/>
      </c:catAx>
      <c:valAx>
        <c:axId val="-206493316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A8B89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 lvl="0">
                  <a:defRPr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effectLst/>
                    <a:latin typeface="Helvetica Neue"/>
                  </a:rPr>
                  <a:t>Import Quantity (million tonnes)
进口量(百万公吨)</a:t>
                </a:r>
              </a:p>
            </c:rich>
          </c:tx>
          <c:layout/>
          <c:overlay val="1"/>
        </c:title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65522792"/>
        <c:crosses val="autoZero"/>
        <c:crossBetween val="midCat"/>
        <c:majorUnit val="25.0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/>
            <a:endParaRPr lang="zh-CN" alt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0B24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4D2501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10.0</c:v>
                </c:pt>
                <c:pt idx="1">
                  <c:v>90.0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/>
            <a:endParaRPr lang="zh-CN" alt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0B24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4D2501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16.7</c:v>
                </c:pt>
                <c:pt idx="1">
                  <c:v>83.3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9036335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Picture of Roraima state in Amazon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Chinese Logos: Jilin Forestry Group, Wanke, Yihua Timber, An-Xin Floors.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Modeled after fishing fleet size data.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Modeled after fishing fleet size data.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Based on waterGAP model. Water stress in river basins around the year 2000, as described by the ratio of annual water withdrawals to renewable water resources.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Picture of Roraima state in Amazon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Picture of Sabah, Borneo, Malaysia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Picture of Roraima state in Amazon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Picture of Roraima state in Amazon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48733" lvl="0" indent="-448733">
              <a:buSzPct val="100000"/>
              <a:buAutoNum type="arabicPeriod"/>
              <a:defRPr sz="1800"/>
            </a:pPr>
            <a:r>
              <a:rPr sz="2400"/>
              <a:t>Label placement on product</a:t>
            </a:r>
          </a:p>
          <a:p>
            <a:pPr marL="448733" lvl="0" indent="-448733">
              <a:buSzPct val="100000"/>
              <a:buAutoNum type="arabicPeriod"/>
              <a:defRPr sz="1800"/>
            </a:pPr>
            <a:r>
              <a:rPr sz="2400"/>
              <a:t>Tracing number</a:t>
            </a:r>
          </a:p>
          <a:p>
            <a:pPr marL="448733" lvl="0" indent="-448733">
              <a:buSzPct val="100000"/>
              <a:buAutoNum type="arabicPeriod"/>
              <a:defRPr sz="1800"/>
            </a:pPr>
            <a:r>
              <a:rPr sz="2400"/>
              <a:t>QR code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571500" y="1308228"/>
            <a:ext cx="11861800" cy="3175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pic>
        <p:nvPicPr>
          <p:cNvPr id="1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pic>
        <p:nvPicPr>
          <p:cNvPr id="1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pic>
        <p:nvPicPr>
          <p:cNvPr id="2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pic>
        <p:nvPicPr>
          <p:cNvPr id="2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04800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pic>
        <p:nvPicPr>
          <p:cNvPr id="2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571500" y="5715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pic>
        <p:nvPicPr>
          <p:cNvPr id="3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10th anniversary logo_4-color-0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93500" y="8475865"/>
            <a:ext cx="1022729" cy="1022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pic>
        <p:nvPicPr>
          <p:cNvPr id="4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pic>
        <p:nvPicPr>
          <p:cNvPr id="4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5588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pic>
        <p:nvPicPr>
          <p:cNvPr id="5" name="pasted-image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0" y="0"/>
            <a:ext cx="13004800" cy="4064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CMYK-EPS-woods_logo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362589" y="1000243"/>
            <a:ext cx="2062933" cy="71438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chart" Target="../charts/chart9.xml"/><Relationship Id="rId5" Type="http://schemas.openxmlformats.org/officeDocument/2006/relationships/image" Target="../media/image20.png"/><Relationship Id="rId6" Type="http://schemas.openxmlformats.org/officeDocument/2006/relationships/chart" Target="../charts/chart10.xml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29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29.png"/><Relationship Id="rId7" Type="http://schemas.openxmlformats.org/officeDocument/2006/relationships/image" Target="../media/image47.png"/><Relationship Id="rId8" Type="http://schemas.openxmlformats.org/officeDocument/2006/relationships/image" Target="../media/image35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lide Cov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1686"/>
            <a:ext cx="13004800" cy="7192914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877623" y="7785100"/>
            <a:ext cx="6323277" cy="1701800"/>
          </a:xfrm>
          <a:prstGeom prst="rect">
            <a:avLst/>
          </a:prstGeom>
        </p:spPr>
        <p:txBody>
          <a:bodyPr/>
          <a:lstStyle/>
          <a:p>
            <a:pPr lvl="0" defTabSz="528319">
              <a:defRPr sz="1800"/>
            </a:pPr>
            <a:r>
              <a:rPr sz="2880"/>
              <a:t>China and Global Green Market Supply Chains for Renewable Resources</a:t>
            </a:r>
          </a:p>
          <a:p>
            <a:pPr lvl="0" defTabSz="528319">
              <a:spcBef>
                <a:spcPts val="800"/>
              </a:spcBef>
              <a:defRPr sz="1800"/>
            </a:pPr>
            <a:r>
              <a:rPr sz="2240"/>
              <a:t>中国与全球可再生资源市场的绿色供应链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7848600" y="8024628"/>
            <a:ext cx="4582535" cy="1382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82550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Jim Leape 吉姆．利普</a:t>
            </a:r>
          </a:p>
          <a:p>
            <a:pPr lvl="0" defTabSz="8255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747474"/>
                </a:solidFill>
              </a:rPr>
              <a:t>Consulting Professor</a:t>
            </a:r>
          </a:p>
          <a:p>
            <a:pPr lvl="0" defTabSz="82550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747474"/>
                </a:solidFill>
              </a:rPr>
              <a:t>Woods Institute for the Environment, Stanford University</a:t>
            </a:r>
          </a:p>
          <a:p>
            <a:pPr lvl="0" defTabSz="457200">
              <a:lnSpc>
                <a:spcPct val="110000"/>
              </a:lnSpc>
              <a:spcBef>
                <a:spcPts val="6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747474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斯坦福大学伍兹环境研究院</a:t>
            </a:r>
          </a:p>
          <a:p>
            <a:pPr lvl="0" defTabSz="457200">
              <a:lnSpc>
                <a:spcPct val="11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747474"/>
                </a:solidFill>
              </a:rPr>
              <a:t>客座教授</a:t>
            </a:r>
          </a:p>
        </p:txBody>
      </p:sp>
      <p:pic>
        <p:nvPicPr>
          <p:cNvPr id="59" name="white-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40354" y="6476374"/>
            <a:ext cx="2127082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 rot="16200000">
            <a:off x="12123267" y="1080030"/>
            <a:ext cx="1382066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 lvl="0">
              <a:defRPr sz="1800"/>
            </a:pPr>
            <a:r>
              <a:rPr sz="800"/>
              <a:t>Photo: © 2014 Vincent Chen</a:t>
            </a:r>
          </a:p>
        </p:txBody>
      </p:sp>
    </p:spTree>
    <p:extLst>
      <p:ext uri="{BB962C8B-B14F-4D97-AF65-F5344CB8AC3E}">
        <p14:creationId xmlns:p14="http://schemas.microsoft.com/office/powerpoint/2010/main" val="20862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Illegal Deforestation</a:t>
            </a:r>
          </a:p>
          <a:p>
            <a:pPr lvl="0">
              <a:defRPr sz="1800"/>
            </a:pPr>
            <a:r>
              <a:rPr sz="4200"/>
              <a:t>非法伐林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10</a:t>
            </a:fld>
            <a:endParaRPr sz="1400"/>
          </a:p>
        </p:txBody>
      </p:sp>
      <p:graphicFrame>
        <p:nvGraphicFramePr>
          <p:cNvPr id="78" name="Chart 78"/>
          <p:cNvGraphicFramePr/>
          <p:nvPr>
            <p:extLst>
              <p:ext uri="{D42A27DB-BD31-4B8C-83A1-F6EECF244321}">
                <p14:modId xmlns:p14="http://schemas.microsoft.com/office/powerpoint/2010/main" val="3162898261"/>
              </p:ext>
            </p:extLst>
          </p:nvPr>
        </p:nvGraphicFramePr>
        <p:xfrm>
          <a:off x="2535307" y="3240161"/>
          <a:ext cx="9768511" cy="556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9" name="Shape 79"/>
          <p:cNvSpPr/>
          <p:nvPr/>
        </p:nvSpPr>
        <p:spPr>
          <a:xfrm>
            <a:off x="587866" y="3654115"/>
            <a:ext cx="2031264" cy="3776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>
              <a:defRPr sz="1800"/>
            </a:pPr>
            <a:r>
              <a:rPr sz="2200"/>
              <a:t>Palm Oil</a:t>
            </a:r>
          </a:p>
          <a:p>
            <a:pPr lvl="0" algn="r" defTabSz="457200"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棕榈油</a:t>
            </a:r>
          </a:p>
          <a:p>
            <a:pPr lvl="0" algn="r">
              <a:spcBef>
                <a:spcPts val="3000"/>
              </a:spcBef>
              <a:defRPr sz="1800"/>
            </a:pPr>
            <a:r>
              <a:rPr sz="2200"/>
              <a:t>Tropical Timber</a:t>
            </a:r>
          </a:p>
          <a:p>
            <a:pPr lvl="0" algn="r" defTabSz="457200"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热带木材</a:t>
            </a:r>
          </a:p>
          <a:p>
            <a:pPr lvl="0" algn="r">
              <a:spcBef>
                <a:spcPts val="3000"/>
              </a:spcBef>
              <a:defRPr sz="1800"/>
            </a:pPr>
            <a:r>
              <a:rPr sz="2200"/>
              <a:t>Soy</a:t>
            </a:r>
          </a:p>
          <a:p>
            <a:pPr lvl="0" algn="r">
              <a:defRPr sz="1800"/>
            </a:pPr>
            <a:r>
              <a:rPr sz="2200"/>
              <a:t>大豆</a:t>
            </a:r>
          </a:p>
          <a:p>
            <a:pPr lvl="0" algn="r">
              <a:spcBef>
                <a:spcPts val="3000"/>
              </a:spcBef>
              <a:defRPr sz="1800"/>
            </a:pPr>
            <a:r>
              <a:rPr sz="2200"/>
              <a:t>Beef</a:t>
            </a:r>
          </a:p>
          <a:p>
            <a:pPr lvl="0" algn="r">
              <a:defRPr sz="1800"/>
            </a:pPr>
            <a:r>
              <a:rPr sz="2200"/>
              <a:t>牛肉</a:t>
            </a:r>
          </a:p>
        </p:txBody>
      </p:sp>
      <p:sp>
        <p:nvSpPr>
          <p:cNvPr id="80" name="Shape 80"/>
          <p:cNvSpPr/>
          <p:nvPr/>
        </p:nvSpPr>
        <p:spPr>
          <a:xfrm>
            <a:off x="582723" y="9200871"/>
            <a:ext cx="11596727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Forest Trends (2014). Consumer Goods and Deforestation: An Analysis of the Extent and Nature of Illegality in Forest Conversion for Agriculture and Timber Plantations.</a:t>
            </a:r>
          </a:p>
        </p:txBody>
      </p:sp>
      <p:sp>
        <p:nvSpPr>
          <p:cNvPr id="81" name="Shape 81"/>
          <p:cNvSpPr/>
          <p:nvPr/>
        </p:nvSpPr>
        <p:spPr>
          <a:xfrm>
            <a:off x="2828005" y="2333854"/>
            <a:ext cx="7348790" cy="987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Proportion of global exports of select commodities originating from illegal forest conversion</a:t>
            </a:r>
          </a:p>
          <a:p>
            <a:pPr lvl="0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全球初级产品生产来自违法林地变更之比例</a:t>
            </a:r>
          </a:p>
        </p:txBody>
      </p:sp>
    </p:spTree>
    <p:extLst>
      <p:ext uri="{BB962C8B-B14F-4D97-AF65-F5344CB8AC3E}">
        <p14:creationId xmlns:p14="http://schemas.microsoft.com/office/powerpoint/2010/main" val="32190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China’s Footprint</a:t>
            </a:r>
          </a:p>
          <a:p>
            <a:pPr lvl="0">
              <a:defRPr sz="1800"/>
            </a:pPr>
            <a:r>
              <a:rPr sz="4200"/>
              <a:t>中国的影响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11</a:t>
            </a:fld>
            <a:endParaRPr sz="1400"/>
          </a:p>
        </p:txBody>
      </p:sp>
      <p:pic>
        <p:nvPicPr>
          <p:cNvPr id="16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2164" y="2108200"/>
            <a:ext cx="9700472" cy="71355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1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11-24 at 4.33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00" y="3045559"/>
            <a:ext cx="10847680" cy="5944655"/>
          </a:xfrm>
          <a:prstGeom prst="rect">
            <a:avLst/>
          </a:prstGeom>
        </p:spPr>
      </p:pic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China’s Footprint</a:t>
            </a:r>
          </a:p>
          <a:p>
            <a:pPr lvl="0">
              <a:defRPr sz="1800"/>
            </a:pPr>
            <a:r>
              <a:rPr sz="4200"/>
              <a:t>中国的影响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12</a:t>
            </a:fld>
            <a:endParaRPr sz="1400"/>
          </a:p>
        </p:txBody>
      </p:sp>
      <p:sp>
        <p:nvSpPr>
          <p:cNvPr id="178" name="Shape 178"/>
          <p:cNvSpPr/>
          <p:nvPr/>
        </p:nvSpPr>
        <p:spPr>
          <a:xfrm>
            <a:off x="2315649" y="2332996"/>
            <a:ext cx="8373502" cy="71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Global proportion of China’s footprint, 1961-2008</a:t>
            </a:r>
          </a:p>
          <a:p>
            <a:pPr lvl="0" defTabSz="457200">
              <a:lnSpc>
                <a:spcPct val="8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1961-2008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年间中国生态足迹占国际比例</a:t>
            </a:r>
          </a:p>
        </p:txBody>
      </p:sp>
      <p:sp>
        <p:nvSpPr>
          <p:cNvPr id="180" name="Shape 180"/>
          <p:cNvSpPr/>
          <p:nvPr/>
        </p:nvSpPr>
        <p:spPr>
          <a:xfrm>
            <a:off x="582723" y="9200871"/>
            <a:ext cx="2765604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Global Footprint Network (2011)</a:t>
            </a:r>
          </a:p>
        </p:txBody>
      </p:sp>
      <p:sp>
        <p:nvSpPr>
          <p:cNvPr id="181" name="Shape 181"/>
          <p:cNvSpPr/>
          <p:nvPr/>
        </p:nvSpPr>
        <p:spPr>
          <a:xfrm>
            <a:off x="8764943" y="7485072"/>
            <a:ext cx="2692452" cy="945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500"/>
              </a:spcBef>
              <a:defRPr sz="1800"/>
            </a:pPr>
            <a:r>
              <a:t>占世界人口百分比</a:t>
            </a:r>
          </a:p>
          <a:p>
            <a:pPr lvl="0" algn="l">
              <a:spcBef>
                <a:spcPts val="500"/>
              </a:spcBef>
              <a:defRPr sz="1800"/>
            </a:pPr>
            <a:r>
              <a:t>占世界生態承載量百分比</a:t>
            </a:r>
          </a:p>
          <a:p>
            <a:pPr lvl="0" algn="l">
              <a:spcBef>
                <a:spcPts val="500"/>
              </a:spcBef>
              <a:defRPr sz="1800"/>
            </a:pPr>
            <a:r>
              <a:t>占世界生態足跡百分比</a:t>
            </a:r>
          </a:p>
        </p:txBody>
      </p:sp>
      <p:pic>
        <p:nvPicPr>
          <p:cNvPr id="3" name="Picture 2" descr="Screen Shot 2014-11-24 at 4.3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492" y="7175010"/>
            <a:ext cx="3307279" cy="125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Chart 76"/>
          <p:cNvGraphicFramePr/>
          <p:nvPr/>
        </p:nvGraphicFramePr>
        <p:xfrm>
          <a:off x="582289" y="2886658"/>
          <a:ext cx="11535423" cy="589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Global Commodities Market</a:t>
            </a:r>
          </a:p>
          <a:p>
            <a:pPr lvl="0">
              <a:defRPr sz="1800"/>
            </a:pPr>
            <a:r>
              <a:rPr sz="4200"/>
              <a:t>全球初级产品市场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13</a:t>
            </a:fld>
            <a:endParaRPr sz="1400"/>
          </a:p>
        </p:txBody>
      </p:sp>
      <p:sp>
        <p:nvSpPr>
          <p:cNvPr id="79" name="Shape 79"/>
          <p:cNvSpPr/>
          <p:nvPr/>
        </p:nvSpPr>
        <p:spPr>
          <a:xfrm>
            <a:off x="582723" y="9200871"/>
            <a:ext cx="3343962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FAO Fisheries &amp; Aquaculture Department</a:t>
            </a:r>
          </a:p>
        </p:txBody>
      </p:sp>
      <p:sp>
        <p:nvSpPr>
          <p:cNvPr id="80" name="Shape 80"/>
          <p:cNvSpPr/>
          <p:nvPr/>
        </p:nvSpPr>
        <p:spPr>
          <a:xfrm>
            <a:off x="2193564" y="3403576"/>
            <a:ext cx="2100790" cy="879554"/>
          </a:xfrm>
          <a:prstGeom prst="roundRect">
            <a:avLst>
              <a:gd name="adj" fmla="val 18291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Fish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5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渔产</a:t>
            </a:r>
          </a:p>
        </p:txBody>
      </p:sp>
      <p:sp>
        <p:nvSpPr>
          <p:cNvPr id="81" name="Shape 81"/>
          <p:cNvSpPr/>
          <p:nvPr/>
        </p:nvSpPr>
        <p:spPr>
          <a:xfrm>
            <a:off x="2403050" y="2298007"/>
            <a:ext cx="8198700" cy="763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Trends in the global and Chinese fisheries imports, 1976-2011</a:t>
            </a:r>
          </a:p>
          <a:p>
            <a:pPr lvl="0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1976-2011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年间全球及中国渔产进口量趋势</a:t>
            </a:r>
          </a:p>
        </p:txBody>
      </p:sp>
      <p:sp>
        <p:nvSpPr>
          <p:cNvPr id="82" name="Shape 82"/>
          <p:cNvSpPr/>
          <p:nvPr/>
        </p:nvSpPr>
        <p:spPr>
          <a:xfrm>
            <a:off x="11834126" y="7589387"/>
            <a:ext cx="65074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D250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D2501"/>
                </a:solidFill>
              </a:rPr>
              <a:t>12%</a:t>
            </a:r>
          </a:p>
        </p:txBody>
      </p:sp>
      <p:sp>
        <p:nvSpPr>
          <p:cNvPr id="83" name="Shape 83"/>
          <p:cNvSpPr/>
          <p:nvPr/>
        </p:nvSpPr>
        <p:spPr>
          <a:xfrm>
            <a:off x="8319319" y="3669140"/>
            <a:ext cx="1855558" cy="406401"/>
          </a:xfrm>
          <a:prstGeom prst="roundRect">
            <a:avLst>
              <a:gd name="adj" fmla="val 46875"/>
            </a:avLst>
          </a:prstGeom>
          <a:solidFill>
            <a:srgbClr val="F0B24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Global 全球</a:t>
            </a:r>
          </a:p>
        </p:txBody>
      </p:sp>
      <p:sp>
        <p:nvSpPr>
          <p:cNvPr id="84" name="Shape 84"/>
          <p:cNvSpPr/>
          <p:nvPr/>
        </p:nvSpPr>
        <p:spPr>
          <a:xfrm>
            <a:off x="9746273" y="7338280"/>
            <a:ext cx="1855558" cy="406401"/>
          </a:xfrm>
          <a:prstGeom prst="roundRect">
            <a:avLst>
              <a:gd name="adj" fmla="val 46875"/>
            </a:avLst>
          </a:prstGeom>
          <a:solidFill>
            <a:srgbClr val="4D25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China 中国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" name="Chart 86"/>
          <p:cNvGraphicFramePr/>
          <p:nvPr/>
        </p:nvGraphicFramePr>
        <p:xfrm>
          <a:off x="370453" y="2886658"/>
          <a:ext cx="11747259" cy="589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Global Commodities Market</a:t>
            </a:r>
          </a:p>
          <a:p>
            <a:pPr lvl="0">
              <a:defRPr sz="1800"/>
            </a:pPr>
            <a:r>
              <a:rPr sz="4200"/>
              <a:t>全球初级产品市场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14</a:t>
            </a:fld>
            <a:endParaRPr sz="1400"/>
          </a:p>
        </p:txBody>
      </p:sp>
      <p:sp>
        <p:nvSpPr>
          <p:cNvPr id="89" name="Shape 89"/>
          <p:cNvSpPr/>
          <p:nvPr/>
        </p:nvSpPr>
        <p:spPr>
          <a:xfrm>
            <a:off x="582723" y="9200871"/>
            <a:ext cx="3343962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FAO Fisheries &amp; Aquaculture Department</a:t>
            </a:r>
          </a:p>
        </p:txBody>
      </p:sp>
      <p:sp>
        <p:nvSpPr>
          <p:cNvPr id="90" name="Shape 90"/>
          <p:cNvSpPr/>
          <p:nvPr/>
        </p:nvSpPr>
        <p:spPr>
          <a:xfrm>
            <a:off x="2193564" y="3403576"/>
            <a:ext cx="2100790" cy="879554"/>
          </a:xfrm>
          <a:prstGeom prst="roundRect">
            <a:avLst>
              <a:gd name="adj" fmla="val 18291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Aquaculture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5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养殖水产</a:t>
            </a:r>
          </a:p>
        </p:txBody>
      </p:sp>
      <p:sp>
        <p:nvSpPr>
          <p:cNvPr id="91" name="Shape 91"/>
          <p:cNvSpPr/>
          <p:nvPr/>
        </p:nvSpPr>
        <p:spPr>
          <a:xfrm>
            <a:off x="2145379" y="2326258"/>
            <a:ext cx="8714042" cy="70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lnSpc>
                <a:spcPct val="80000"/>
              </a:lnSpc>
              <a:defRPr sz="1800"/>
            </a:pPr>
            <a:r>
              <a:rPr sz="2200" dirty="0">
                <a:latin typeface="Helvetica Neue"/>
                <a:ea typeface="Helvetica Neue"/>
                <a:cs typeface="Helvetica Neue"/>
                <a:sym typeface="Helvetica Neue"/>
              </a:rPr>
              <a:t>Trends in the global and Chinese </a:t>
            </a:r>
            <a:r>
              <a:rPr lang="en-US" sz="2200" dirty="0" smtClean="0">
                <a:latin typeface="Helvetica Neue"/>
                <a:ea typeface="Helvetica Neue"/>
                <a:cs typeface="Helvetica Neue"/>
                <a:sym typeface="Helvetica Neue"/>
              </a:rPr>
              <a:t>aquaculture </a:t>
            </a:r>
            <a:r>
              <a:rPr sz="2200" dirty="0" smtClean="0">
                <a:latin typeface="Helvetica Neue"/>
                <a:ea typeface="Helvetica Neue"/>
                <a:cs typeface="Helvetica Neue"/>
                <a:sym typeface="Helvetica Neue"/>
              </a:rPr>
              <a:t>production</a:t>
            </a:r>
            <a:r>
              <a:rPr sz="2200" dirty="0">
                <a:latin typeface="Helvetica Neue"/>
                <a:ea typeface="Helvetica Neue"/>
                <a:cs typeface="Helvetica Neue"/>
                <a:sym typeface="Helvetica Neue"/>
              </a:rPr>
              <a:t>, 1976-2011</a:t>
            </a:r>
          </a:p>
          <a:p>
            <a:pPr lvl="0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 dirty="0">
                <a:latin typeface="Helvetica Neue"/>
                <a:ea typeface="Helvetica Neue"/>
                <a:cs typeface="Helvetica Neue"/>
                <a:sym typeface="Helvetica Neue"/>
              </a:rPr>
              <a:t>1976-2011</a:t>
            </a:r>
            <a:r>
              <a:rPr sz="2200" dirty="0">
                <a:latin typeface="Heiti TC Light"/>
                <a:ea typeface="Heiti TC Light"/>
                <a:cs typeface="Heiti TC Light"/>
                <a:sym typeface="Heiti TC Light"/>
              </a:rPr>
              <a:t>年间全球及中国养殖水产生产量趋势</a:t>
            </a:r>
          </a:p>
        </p:txBody>
      </p:sp>
      <p:sp>
        <p:nvSpPr>
          <p:cNvPr id="92" name="Shape 92"/>
          <p:cNvSpPr/>
          <p:nvPr/>
        </p:nvSpPr>
        <p:spPr>
          <a:xfrm>
            <a:off x="7489586" y="4920424"/>
            <a:ext cx="1855558" cy="406401"/>
          </a:xfrm>
          <a:prstGeom prst="roundRect">
            <a:avLst>
              <a:gd name="adj" fmla="val 46875"/>
            </a:avLst>
          </a:prstGeom>
          <a:solidFill>
            <a:srgbClr val="F0B24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Global 全球</a:t>
            </a:r>
          </a:p>
        </p:txBody>
      </p:sp>
      <p:sp>
        <p:nvSpPr>
          <p:cNvPr id="93" name="Shape 93"/>
          <p:cNvSpPr/>
          <p:nvPr/>
        </p:nvSpPr>
        <p:spPr>
          <a:xfrm>
            <a:off x="9204406" y="7185880"/>
            <a:ext cx="1855559" cy="406401"/>
          </a:xfrm>
          <a:prstGeom prst="roundRect">
            <a:avLst>
              <a:gd name="adj" fmla="val 46875"/>
            </a:avLst>
          </a:prstGeom>
          <a:solidFill>
            <a:srgbClr val="4D25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China 中国</a:t>
            </a:r>
          </a:p>
        </p:txBody>
      </p:sp>
      <p:sp>
        <p:nvSpPr>
          <p:cNvPr id="94" name="Shape 94"/>
          <p:cNvSpPr/>
          <p:nvPr/>
        </p:nvSpPr>
        <p:spPr>
          <a:xfrm>
            <a:off x="11834126" y="5255070"/>
            <a:ext cx="65074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D250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D2501"/>
                </a:solidFill>
              </a:rPr>
              <a:t>60%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Chart 96"/>
          <p:cNvGraphicFramePr/>
          <p:nvPr/>
        </p:nvGraphicFramePr>
        <p:xfrm>
          <a:off x="582289" y="2886658"/>
          <a:ext cx="11535423" cy="589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Global Commodities Market</a:t>
            </a:r>
          </a:p>
          <a:p>
            <a:pPr lvl="0">
              <a:defRPr sz="1800"/>
            </a:pPr>
            <a:r>
              <a:rPr sz="4200"/>
              <a:t>全球初级产品市场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15</a:t>
            </a:fld>
            <a:endParaRPr sz="1400"/>
          </a:p>
        </p:txBody>
      </p:sp>
      <p:sp>
        <p:nvSpPr>
          <p:cNvPr id="99" name="Shape 99"/>
          <p:cNvSpPr/>
          <p:nvPr/>
        </p:nvSpPr>
        <p:spPr>
          <a:xfrm>
            <a:off x="582723" y="9200871"/>
            <a:ext cx="1288238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FAOSTAT</a:t>
            </a:r>
          </a:p>
        </p:txBody>
      </p:sp>
      <p:sp>
        <p:nvSpPr>
          <p:cNvPr id="100" name="Shape 100"/>
          <p:cNvSpPr/>
          <p:nvPr/>
        </p:nvSpPr>
        <p:spPr>
          <a:xfrm>
            <a:off x="2193564" y="3403576"/>
            <a:ext cx="2100790" cy="879554"/>
          </a:xfrm>
          <a:prstGeom prst="roundRect">
            <a:avLst>
              <a:gd name="adj" fmla="val 18291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Palm Oil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5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棕榈油</a:t>
            </a:r>
          </a:p>
        </p:txBody>
      </p:sp>
      <p:sp>
        <p:nvSpPr>
          <p:cNvPr id="101" name="Shape 101"/>
          <p:cNvSpPr/>
          <p:nvPr/>
        </p:nvSpPr>
        <p:spPr>
          <a:xfrm>
            <a:off x="11834126" y="7322687"/>
            <a:ext cx="65074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D250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D2501"/>
                </a:solidFill>
              </a:rPr>
              <a:t>16%</a:t>
            </a:r>
          </a:p>
        </p:txBody>
      </p:sp>
      <p:sp>
        <p:nvSpPr>
          <p:cNvPr id="102" name="Shape 102"/>
          <p:cNvSpPr/>
          <p:nvPr/>
        </p:nvSpPr>
        <p:spPr>
          <a:xfrm>
            <a:off x="8623440" y="4456370"/>
            <a:ext cx="1855558" cy="406401"/>
          </a:xfrm>
          <a:prstGeom prst="roundRect">
            <a:avLst>
              <a:gd name="adj" fmla="val 46875"/>
            </a:avLst>
          </a:prstGeom>
          <a:solidFill>
            <a:srgbClr val="F0B24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Global 全球</a:t>
            </a:r>
          </a:p>
        </p:txBody>
      </p:sp>
      <p:sp>
        <p:nvSpPr>
          <p:cNvPr id="103" name="Shape 103"/>
          <p:cNvSpPr/>
          <p:nvPr/>
        </p:nvSpPr>
        <p:spPr>
          <a:xfrm>
            <a:off x="9905575" y="6903822"/>
            <a:ext cx="1855558" cy="406400"/>
          </a:xfrm>
          <a:prstGeom prst="roundRect">
            <a:avLst>
              <a:gd name="adj" fmla="val 46875"/>
            </a:avLst>
          </a:prstGeom>
          <a:solidFill>
            <a:srgbClr val="4D25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China 中国</a:t>
            </a:r>
          </a:p>
        </p:txBody>
      </p:sp>
      <p:sp>
        <p:nvSpPr>
          <p:cNvPr id="104" name="Shape 104"/>
          <p:cNvSpPr/>
          <p:nvPr/>
        </p:nvSpPr>
        <p:spPr>
          <a:xfrm>
            <a:off x="2403050" y="2306417"/>
            <a:ext cx="8198700" cy="76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Trends in the global and Chinese palm oil imports, 1961-2011</a:t>
            </a:r>
          </a:p>
          <a:p>
            <a:pPr lvl="0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1950-2006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年间全球及中国棕榈油进口量趋势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Chart 116"/>
          <p:cNvGraphicFramePr/>
          <p:nvPr/>
        </p:nvGraphicFramePr>
        <p:xfrm>
          <a:off x="441065" y="2899233"/>
          <a:ext cx="11676647" cy="588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Global Commodities Market</a:t>
            </a:r>
          </a:p>
          <a:p>
            <a:pPr lvl="0">
              <a:defRPr sz="1800"/>
            </a:pPr>
            <a:r>
              <a:rPr sz="4200"/>
              <a:t>全球初级产品市场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16</a:t>
            </a:fld>
            <a:endParaRPr sz="1400"/>
          </a:p>
        </p:txBody>
      </p:sp>
      <p:sp>
        <p:nvSpPr>
          <p:cNvPr id="119" name="Shape 119"/>
          <p:cNvSpPr/>
          <p:nvPr/>
        </p:nvSpPr>
        <p:spPr>
          <a:xfrm>
            <a:off x="582723" y="9200871"/>
            <a:ext cx="1288238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FAOSTAT</a:t>
            </a:r>
          </a:p>
        </p:txBody>
      </p:sp>
      <p:sp>
        <p:nvSpPr>
          <p:cNvPr id="120" name="Shape 120"/>
          <p:cNvSpPr/>
          <p:nvPr/>
        </p:nvSpPr>
        <p:spPr>
          <a:xfrm>
            <a:off x="2193564" y="3403576"/>
            <a:ext cx="2100790" cy="879554"/>
          </a:xfrm>
          <a:prstGeom prst="roundRect">
            <a:avLst>
              <a:gd name="adj" fmla="val 18291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Roundwood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5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圆木</a:t>
            </a:r>
          </a:p>
        </p:txBody>
      </p:sp>
      <p:sp>
        <p:nvSpPr>
          <p:cNvPr id="121" name="Shape 121"/>
          <p:cNvSpPr/>
          <p:nvPr/>
        </p:nvSpPr>
        <p:spPr>
          <a:xfrm>
            <a:off x="7262135" y="3804682"/>
            <a:ext cx="1855559" cy="406401"/>
          </a:xfrm>
          <a:prstGeom prst="roundRect">
            <a:avLst>
              <a:gd name="adj" fmla="val 46875"/>
            </a:avLst>
          </a:prstGeom>
          <a:solidFill>
            <a:srgbClr val="F0B24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Global 全球</a:t>
            </a:r>
          </a:p>
        </p:txBody>
      </p:sp>
      <p:sp>
        <p:nvSpPr>
          <p:cNvPr id="122" name="Shape 122"/>
          <p:cNvSpPr/>
          <p:nvPr/>
        </p:nvSpPr>
        <p:spPr>
          <a:xfrm>
            <a:off x="8529789" y="6715556"/>
            <a:ext cx="1855559" cy="406401"/>
          </a:xfrm>
          <a:prstGeom prst="roundRect">
            <a:avLst>
              <a:gd name="adj" fmla="val 46875"/>
            </a:avLst>
          </a:prstGeom>
          <a:solidFill>
            <a:srgbClr val="4D25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China 中国</a:t>
            </a:r>
          </a:p>
        </p:txBody>
      </p:sp>
      <p:sp>
        <p:nvSpPr>
          <p:cNvPr id="123" name="Shape 123"/>
          <p:cNvSpPr/>
          <p:nvPr/>
        </p:nvSpPr>
        <p:spPr>
          <a:xfrm>
            <a:off x="2315649" y="2307596"/>
            <a:ext cx="8373502" cy="76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Trends in the global and Chinese roundwood imports, 1961-2013</a:t>
            </a:r>
          </a:p>
          <a:p>
            <a:pPr lvl="0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1961-2013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年间全球及中国圆木进口量趋势</a:t>
            </a:r>
          </a:p>
        </p:txBody>
      </p:sp>
      <p:sp>
        <p:nvSpPr>
          <p:cNvPr id="124" name="Shape 124"/>
          <p:cNvSpPr/>
          <p:nvPr/>
        </p:nvSpPr>
        <p:spPr>
          <a:xfrm>
            <a:off x="11834126" y="6522587"/>
            <a:ext cx="65074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D250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D2501"/>
                </a:solidFill>
              </a:rPr>
              <a:t>35%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" name="Chart 106"/>
          <p:cNvGraphicFramePr/>
          <p:nvPr/>
        </p:nvGraphicFramePr>
        <p:xfrm>
          <a:off x="441065" y="2886659"/>
          <a:ext cx="11676647" cy="5898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Global Commodities Market</a:t>
            </a:r>
          </a:p>
          <a:p>
            <a:pPr lvl="0">
              <a:defRPr sz="1800"/>
            </a:pPr>
            <a:r>
              <a:rPr sz="4200"/>
              <a:t>全球初级产品市场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17</a:t>
            </a:fld>
            <a:endParaRPr sz="1400"/>
          </a:p>
        </p:txBody>
      </p:sp>
      <p:sp>
        <p:nvSpPr>
          <p:cNvPr id="109" name="Shape 109"/>
          <p:cNvSpPr/>
          <p:nvPr/>
        </p:nvSpPr>
        <p:spPr>
          <a:xfrm>
            <a:off x="582723" y="9200871"/>
            <a:ext cx="1288238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FAOSTAT</a:t>
            </a:r>
          </a:p>
        </p:txBody>
      </p:sp>
      <p:sp>
        <p:nvSpPr>
          <p:cNvPr id="110" name="Shape 110"/>
          <p:cNvSpPr/>
          <p:nvPr/>
        </p:nvSpPr>
        <p:spPr>
          <a:xfrm>
            <a:off x="2193564" y="3403576"/>
            <a:ext cx="2100790" cy="879554"/>
          </a:xfrm>
          <a:prstGeom prst="roundRect">
            <a:avLst>
              <a:gd name="adj" fmla="val 18291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Soy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5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大豆</a:t>
            </a:r>
          </a:p>
        </p:txBody>
      </p:sp>
      <p:sp>
        <p:nvSpPr>
          <p:cNvPr id="111" name="Shape 111"/>
          <p:cNvSpPr/>
          <p:nvPr/>
        </p:nvSpPr>
        <p:spPr>
          <a:xfrm>
            <a:off x="4771239" y="6324543"/>
            <a:ext cx="1855558" cy="406401"/>
          </a:xfrm>
          <a:prstGeom prst="roundRect">
            <a:avLst>
              <a:gd name="adj" fmla="val 46875"/>
            </a:avLst>
          </a:prstGeom>
          <a:solidFill>
            <a:srgbClr val="F0B24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Global 全球</a:t>
            </a:r>
          </a:p>
        </p:txBody>
      </p:sp>
      <p:sp>
        <p:nvSpPr>
          <p:cNvPr id="112" name="Shape 112"/>
          <p:cNvSpPr/>
          <p:nvPr/>
        </p:nvSpPr>
        <p:spPr>
          <a:xfrm>
            <a:off x="7414678" y="7613438"/>
            <a:ext cx="1855559" cy="406401"/>
          </a:xfrm>
          <a:prstGeom prst="roundRect">
            <a:avLst>
              <a:gd name="adj" fmla="val 46875"/>
            </a:avLst>
          </a:prstGeom>
          <a:solidFill>
            <a:srgbClr val="4D25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China 中国</a:t>
            </a:r>
          </a:p>
        </p:txBody>
      </p:sp>
      <p:sp>
        <p:nvSpPr>
          <p:cNvPr id="113" name="Shape 113"/>
          <p:cNvSpPr/>
          <p:nvPr/>
        </p:nvSpPr>
        <p:spPr>
          <a:xfrm>
            <a:off x="2403050" y="2306417"/>
            <a:ext cx="8198700" cy="76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Trends in the global and Chinese soy imports, 1961-2011</a:t>
            </a:r>
          </a:p>
          <a:p>
            <a:pPr lvl="0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1950-2006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年间全球及中国大豆进口量趋势</a:t>
            </a:r>
          </a:p>
        </p:txBody>
      </p:sp>
      <p:sp>
        <p:nvSpPr>
          <p:cNvPr id="114" name="Shape 114"/>
          <p:cNvSpPr/>
          <p:nvPr/>
        </p:nvSpPr>
        <p:spPr>
          <a:xfrm>
            <a:off x="11834126" y="5443087"/>
            <a:ext cx="65074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D250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D2501"/>
                </a:solidFill>
              </a:rPr>
              <a:t>58%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image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96500"/>
            <a:ext cx="13004800" cy="93571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 rot="16200000">
            <a:off x="10884937" y="7598109"/>
            <a:ext cx="3731726" cy="3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>
              <a:defRPr sz="1800"/>
            </a:pPr>
            <a:endParaRPr sz="800">
              <a:solidFill>
                <a:srgbClr val="FFFFFF"/>
              </a:solidFill>
            </a:endParaRPr>
          </a:p>
          <a:p>
            <a:pPr lvl="0" algn="l">
              <a:defRPr sz="1800"/>
            </a:pPr>
            <a:r>
              <a:rPr sz="800">
                <a:solidFill>
                  <a:srgbClr val="FFFFFF"/>
                </a:solidFill>
              </a:rPr>
              <a:t>Photo: © WWF</a:t>
            </a:r>
          </a:p>
        </p:txBody>
      </p:sp>
    </p:spTree>
    <p:extLst>
      <p:ext uri="{BB962C8B-B14F-4D97-AF65-F5344CB8AC3E}">
        <p14:creationId xmlns:p14="http://schemas.microsoft.com/office/powerpoint/2010/main" val="1148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sted-image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96500"/>
            <a:ext cx="13004800" cy="93571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 rot="16200000">
            <a:off x="10884937" y="7598109"/>
            <a:ext cx="3731726" cy="3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>
              <a:defRPr sz="1800"/>
            </a:pPr>
            <a:endParaRPr sz="800">
              <a:solidFill>
                <a:srgbClr val="FFFFFF"/>
              </a:solidFill>
            </a:endParaRPr>
          </a:p>
          <a:p>
            <a:pPr lvl="0" algn="l">
              <a:defRPr sz="1800"/>
            </a:pPr>
            <a:r>
              <a:rPr sz="800">
                <a:solidFill>
                  <a:srgbClr val="FFFFFF"/>
                </a:solidFill>
              </a:rPr>
              <a:t>Photo: © WWF</a:t>
            </a:r>
          </a:p>
        </p:txBody>
      </p:sp>
    </p:spTree>
    <p:extLst>
      <p:ext uri="{BB962C8B-B14F-4D97-AF65-F5344CB8AC3E}">
        <p14:creationId xmlns:p14="http://schemas.microsoft.com/office/powerpoint/2010/main" val="859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512"/>
            <a:ext cx="130048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565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Current Certification Landscape</a:t>
            </a:r>
          </a:p>
          <a:p>
            <a:pPr lvl="0">
              <a:defRPr sz="1800"/>
            </a:pPr>
            <a:r>
              <a:rPr sz="4200"/>
              <a:t>当前认证标章市场占有率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20</a:t>
            </a:fld>
            <a:endParaRPr sz="1400"/>
          </a:p>
        </p:txBody>
      </p:sp>
      <p:grpSp>
        <p:nvGrpSpPr>
          <p:cNvPr id="132" name="Group 132"/>
          <p:cNvGrpSpPr/>
          <p:nvPr/>
        </p:nvGrpSpPr>
        <p:grpSpPr>
          <a:xfrm>
            <a:off x="4910463" y="3000015"/>
            <a:ext cx="3186613" cy="5201644"/>
            <a:chOff x="0" y="0"/>
            <a:chExt cx="3186612" cy="5201642"/>
          </a:xfrm>
        </p:grpSpPr>
        <p:graphicFrame>
          <p:nvGraphicFramePr>
            <p:cNvPr id="128" name="Chart 128"/>
            <p:cNvGraphicFramePr/>
            <p:nvPr/>
          </p:nvGraphicFramePr>
          <p:xfrm>
            <a:off x="0" y="0"/>
            <a:ext cx="3183874" cy="31838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9" name="Shape 129"/>
            <p:cNvSpPr/>
            <p:nvPr/>
          </p:nvSpPr>
          <p:spPr>
            <a:xfrm>
              <a:off x="584765" y="584765"/>
              <a:ext cx="2014343" cy="2014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30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25394" y="868036"/>
              <a:ext cx="1133086" cy="152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Shape 131"/>
            <p:cNvSpPr/>
            <p:nvPr/>
          </p:nvSpPr>
          <p:spPr>
            <a:xfrm>
              <a:off x="65714" y="3359483"/>
              <a:ext cx="3120899" cy="1842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4000"/>
                <a:t>10%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000"/>
                <a:t>of global annual harvest of 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000"/>
                <a:t>wild capture fisheries</a:t>
              </a:r>
            </a:p>
            <a:p>
              <a:pPr lvl="0">
                <a:spcBef>
                  <a:spcPts val="500"/>
                </a:spcBef>
                <a:defRPr sz="1800"/>
              </a:pPr>
              <a:r>
                <a:rPr sz="2000"/>
                <a:t>全球野生漁獲量</a:t>
              </a:r>
            </a:p>
            <a:p>
              <a:pPr lvl="0">
                <a:defRPr sz="1800"/>
              </a:pPr>
              <a:r>
                <a:rPr sz="2000"/>
                <a:t>(2013)</a:t>
              </a:r>
            </a:p>
          </p:txBody>
        </p:sp>
      </p:grpSp>
      <p:grpSp>
        <p:nvGrpSpPr>
          <p:cNvPr id="137" name="Group 137"/>
          <p:cNvGrpSpPr/>
          <p:nvPr/>
        </p:nvGrpSpPr>
        <p:grpSpPr>
          <a:xfrm>
            <a:off x="1218590" y="3019065"/>
            <a:ext cx="3183875" cy="5201644"/>
            <a:chOff x="0" y="0"/>
            <a:chExt cx="3183873" cy="5201642"/>
          </a:xfrm>
        </p:grpSpPr>
        <p:graphicFrame>
          <p:nvGraphicFramePr>
            <p:cNvPr id="133" name="Chart 133"/>
            <p:cNvGraphicFramePr/>
            <p:nvPr/>
          </p:nvGraphicFramePr>
          <p:xfrm>
            <a:off x="0" y="0"/>
            <a:ext cx="3183874" cy="31838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4" name="Shape 134"/>
            <p:cNvSpPr/>
            <p:nvPr/>
          </p:nvSpPr>
          <p:spPr>
            <a:xfrm>
              <a:off x="584765" y="584766"/>
              <a:ext cx="2014343" cy="2014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35" name="pasted-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323" y="817236"/>
              <a:ext cx="1272481" cy="152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Shape 136"/>
            <p:cNvSpPr/>
            <p:nvPr/>
          </p:nvSpPr>
          <p:spPr>
            <a:xfrm>
              <a:off x="408995" y="3359483"/>
              <a:ext cx="2434337" cy="1842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4000"/>
                <a:t>17%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000"/>
                <a:t>of total forested area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000"/>
                <a:t>worldwide certified</a:t>
              </a:r>
            </a:p>
            <a:p>
              <a:pPr lvl="0">
                <a:spcBef>
                  <a:spcPts val="500"/>
                </a:spcBef>
                <a:defRPr sz="1800"/>
              </a:pPr>
              <a:r>
                <a:rPr sz="2000"/>
                <a:t>全球森林面積</a:t>
              </a:r>
            </a:p>
            <a:p>
              <a:pPr lvl="0">
                <a:defRPr sz="1800"/>
              </a:pPr>
              <a:r>
                <a:rPr sz="2000"/>
                <a:t>(2013)</a:t>
              </a:r>
            </a:p>
          </p:txBody>
        </p:sp>
      </p:grpSp>
      <p:sp>
        <p:nvSpPr>
          <p:cNvPr id="138" name="Shape 138"/>
          <p:cNvSpPr/>
          <p:nvPr/>
        </p:nvSpPr>
        <p:spPr>
          <a:xfrm>
            <a:off x="582723" y="9200871"/>
            <a:ext cx="4997349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RSPO, MSC Annual Report 2013-2014, FSC 2013 Annual Review</a:t>
            </a:r>
          </a:p>
        </p:txBody>
      </p:sp>
      <p:grpSp>
        <p:nvGrpSpPr>
          <p:cNvPr id="143" name="Group 143"/>
          <p:cNvGrpSpPr/>
          <p:nvPr/>
        </p:nvGrpSpPr>
        <p:grpSpPr>
          <a:xfrm>
            <a:off x="8605074" y="3038115"/>
            <a:ext cx="3183875" cy="5163544"/>
            <a:chOff x="0" y="0"/>
            <a:chExt cx="3183873" cy="5163542"/>
          </a:xfrm>
        </p:grpSpPr>
        <p:graphicFrame>
          <p:nvGraphicFramePr>
            <p:cNvPr id="139" name="Chart 139"/>
            <p:cNvGraphicFramePr/>
            <p:nvPr/>
          </p:nvGraphicFramePr>
          <p:xfrm>
            <a:off x="0" y="0"/>
            <a:ext cx="3183874" cy="31838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40" name="Shape 140"/>
            <p:cNvSpPr/>
            <p:nvPr/>
          </p:nvSpPr>
          <p:spPr>
            <a:xfrm>
              <a:off x="584765" y="584765"/>
              <a:ext cx="2014343" cy="2014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41" name="pasted-image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02391" y="893436"/>
              <a:ext cx="1379091" cy="139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" name="Shape 142"/>
            <p:cNvSpPr/>
            <p:nvPr/>
          </p:nvSpPr>
          <p:spPr>
            <a:xfrm>
              <a:off x="442142" y="3321383"/>
              <a:ext cx="2368043" cy="1842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4000"/>
                <a:t>16%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000"/>
                <a:t>of worldwide annual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000"/>
                <a:t>palm oil production</a:t>
              </a:r>
            </a:p>
            <a:p>
              <a:pPr lvl="0">
                <a:spcBef>
                  <a:spcPts val="500"/>
                </a:spcBef>
                <a:defRPr sz="1800"/>
              </a:pPr>
              <a:r>
                <a:rPr sz="2000"/>
                <a:t>全球棕榈油年产量</a:t>
              </a:r>
            </a:p>
            <a:p>
              <a:pPr lvl="0">
                <a:defRPr sz="1800"/>
              </a:pPr>
              <a:r>
                <a:rPr sz="2000"/>
                <a:t>(2014)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678695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Key Players in Sustainable Commodities</a:t>
            </a:r>
          </a:p>
          <a:p>
            <a:pPr lvl="0">
              <a:defRPr sz="1800"/>
            </a:pPr>
            <a:r>
              <a:rPr sz="4200"/>
              <a:t>可持续生产重要伙伴</a:t>
            </a:r>
          </a:p>
        </p:txBody>
      </p:sp>
      <p:sp>
        <p:nvSpPr>
          <p:cNvPr id="270" name="Shape 2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21</a:t>
            </a:fld>
            <a:endParaRPr sz="1400"/>
          </a:p>
        </p:txBody>
      </p:sp>
      <p:sp>
        <p:nvSpPr>
          <p:cNvPr id="271" name="Shape 271"/>
          <p:cNvSpPr/>
          <p:nvPr/>
        </p:nvSpPr>
        <p:spPr>
          <a:xfrm>
            <a:off x="1049489" y="2734400"/>
            <a:ext cx="2100790" cy="879554"/>
          </a:xfrm>
          <a:prstGeom prst="roundRect">
            <a:avLst>
              <a:gd name="adj" fmla="val 18291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Seafood</a:t>
            </a:r>
          </a:p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海产</a:t>
            </a:r>
          </a:p>
        </p:txBody>
      </p:sp>
      <p:pic>
        <p:nvPicPr>
          <p:cNvPr id="272" name="New_Walmart_Logo.pd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22" y="5366157"/>
            <a:ext cx="3196857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90086" y="5112157"/>
            <a:ext cx="22225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Carrefour_logo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358" y="3396842"/>
            <a:ext cx="1581459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McDonald's_Golden_Arches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93283" y="3371442"/>
            <a:ext cx="1586162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Sodexo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21521" y="7017972"/>
            <a:ext cx="2329133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40013" y="5366157"/>
            <a:ext cx="2540001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75114" y="6869955"/>
            <a:ext cx="2222501" cy="10580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7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Key Players in Sustainable Commodities</a:t>
            </a:r>
          </a:p>
          <a:p>
            <a:pPr lvl="0">
              <a:defRPr sz="1800"/>
            </a:pPr>
            <a:r>
              <a:rPr sz="4200"/>
              <a:t>可持续生产重要伙伴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22</a:t>
            </a:fld>
            <a:endParaRPr sz="1400"/>
          </a:p>
        </p:txBody>
      </p:sp>
      <p:sp>
        <p:nvSpPr>
          <p:cNvPr id="163" name="Shape 163"/>
          <p:cNvSpPr/>
          <p:nvPr/>
        </p:nvSpPr>
        <p:spPr>
          <a:xfrm>
            <a:off x="1049489" y="2734400"/>
            <a:ext cx="2100790" cy="879554"/>
          </a:xfrm>
          <a:prstGeom prst="roundRect">
            <a:avLst>
              <a:gd name="adj" fmla="val 18291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Soy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5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大豆</a:t>
            </a:r>
          </a:p>
        </p:txBody>
      </p:sp>
      <p:pic>
        <p:nvPicPr>
          <p:cNvPr id="164" name="Cargill_logo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88210" y="4161867"/>
            <a:ext cx="1951509" cy="87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Unilever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7384" y="5608230"/>
            <a:ext cx="1142036" cy="125835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5151244" y="4292205"/>
            <a:ext cx="2838451" cy="92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600">
                <a:latin typeface="Heiti TC Light"/>
                <a:ea typeface="Heiti TC Light"/>
                <a:cs typeface="Heiti TC Light"/>
                <a:sym typeface="Heiti TC Light"/>
              </a:rPr>
              <a:t>中国大豆产业协会</a:t>
            </a:r>
          </a:p>
          <a:p>
            <a:pPr lvl="0"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>
                <a:latin typeface="Heiti TC Light"/>
                <a:ea typeface="Heiti TC Light"/>
                <a:cs typeface="Heiti TC Light"/>
                <a:sym typeface="Heiti TC Light"/>
              </a:rPr>
              <a:t>China Soybean</a:t>
            </a:r>
          </a:p>
          <a:p>
            <a:pPr lvl="0"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>
                <a:latin typeface="Heiti TC Light"/>
                <a:ea typeface="Heiti TC Light"/>
                <a:cs typeface="Heiti TC Light"/>
                <a:sym typeface="Heiti TC Light"/>
              </a:rPr>
              <a:t>Industry Association</a:t>
            </a:r>
          </a:p>
        </p:txBody>
      </p:sp>
      <p:pic>
        <p:nvPicPr>
          <p:cNvPr id="167" name="Carrefour_logo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8869" y="4117326"/>
            <a:ext cx="1581460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McDonald's_Golden_Arches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7884" y="5602406"/>
            <a:ext cx="158616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Nestlé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8710" y="5840357"/>
            <a:ext cx="2742806" cy="794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Tesco_Logo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10322" y="5894506"/>
            <a:ext cx="2552701" cy="68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Key Players in Sustainable Palm Oil</a:t>
            </a:r>
          </a:p>
          <a:p>
            <a:pPr lvl="0">
              <a:defRPr sz="1800"/>
            </a:pPr>
            <a:r>
              <a:rPr sz="3600"/>
              <a:t>当前可持续棕榈油生产重要伙伴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23</a:t>
            </a:fld>
            <a:endParaRPr sz="1400"/>
          </a:p>
        </p:txBody>
      </p:sp>
      <p:pic>
        <p:nvPicPr>
          <p:cNvPr id="147" name="Wilmar_International_Logo.pdf"/>
          <p:cNvPicPr/>
          <p:nvPr/>
        </p:nvPicPr>
        <p:blipFill>
          <a:blip r:embed="rId2">
            <a:extLst/>
          </a:blip>
          <a:srcRect l="37498" t="35001" r="37498" b="59823"/>
          <a:stretch>
            <a:fillRect/>
          </a:stretch>
        </p:blipFill>
        <p:spPr>
          <a:xfrm>
            <a:off x="9427433" y="2976637"/>
            <a:ext cx="1999139" cy="584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5410" y="4319809"/>
            <a:ext cx="1999140" cy="54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Cargill_logo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7546" y="4141908"/>
            <a:ext cx="1999140" cy="90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Bunge_Limited_Logo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27393" y="5477245"/>
            <a:ext cx="1999139" cy="464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1699" y="7623566"/>
            <a:ext cx="1558336" cy="678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General_Mills_logo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12533" y="6323375"/>
            <a:ext cx="720546" cy="94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Colgate_palmolive_logo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5804" y="5509804"/>
            <a:ext cx="3070126" cy="399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kea_logo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684345" y="5370035"/>
            <a:ext cx="1999140" cy="678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Unilever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228378" y="6312527"/>
            <a:ext cx="1057475" cy="1165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'Oréal_logo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684345" y="7781722"/>
            <a:ext cx="1999140" cy="362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616373" y="2822978"/>
            <a:ext cx="4135084" cy="814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Nestlé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254930" y="7623566"/>
            <a:ext cx="2344067" cy="67865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1049489" y="2734400"/>
            <a:ext cx="2100790" cy="879554"/>
          </a:xfrm>
          <a:prstGeom prst="roundRect">
            <a:avLst>
              <a:gd name="adj" fmla="val 18291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Palm Oil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5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棕榈油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roup 236"/>
          <p:cNvGrpSpPr/>
          <p:nvPr/>
        </p:nvGrpSpPr>
        <p:grpSpPr>
          <a:xfrm>
            <a:off x="705175" y="3831387"/>
            <a:ext cx="11600819" cy="1241305"/>
            <a:chOff x="0" y="0"/>
            <a:chExt cx="11600818" cy="1241304"/>
          </a:xfrm>
        </p:grpSpPr>
        <p:pic>
          <p:nvPicPr>
            <p:cNvPr id="233" name="Wilmar_International_Logo.pdf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4043"/>
              <a:ext cx="2085523" cy="610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Flag_of_Singapore.pdf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304" y="733304"/>
              <a:ext cx="762001" cy="508001"/>
            </a:xfrm>
            <a:prstGeom prst="rect">
              <a:avLst/>
            </a:prstGeom>
            <a:ln w="12700" cap="flat">
              <a:solidFill>
                <a:srgbClr val="9A9A9A"/>
              </a:solidFill>
              <a:prstDash val="solid"/>
              <a:miter lim="400000"/>
            </a:ln>
            <a:effectLst/>
          </p:spPr>
        </p:pic>
        <p:sp>
          <p:nvSpPr>
            <p:cNvPr id="235" name="Shape 235"/>
            <p:cNvSpPr/>
            <p:nvPr/>
          </p:nvSpPr>
          <p:spPr>
            <a:xfrm>
              <a:off x="2423861" y="0"/>
              <a:ext cx="9176958" cy="1184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2500"/>
                <a:t>Adopted across commodities in Dec. 2013. (45% market share)</a:t>
              </a:r>
            </a:p>
            <a:p>
              <a:pPr lvl="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2500">
                  <a:latin typeface="Heiti TC Light"/>
                  <a:ea typeface="Heiti TC Light"/>
                  <a:cs typeface="Heiti TC Light"/>
                  <a:sym typeface="Heiti TC Light"/>
                </a:rPr>
                <a:t>新加坡丰益国际集团（市占约</a:t>
              </a:r>
              <a:r>
                <a:rPr sz="2500"/>
                <a:t>45%</a:t>
              </a:r>
              <a:r>
                <a:rPr sz="2500">
                  <a:latin typeface="Heiti TC Light"/>
                  <a:ea typeface="Heiti TC Light"/>
                  <a:cs typeface="Heiti TC Light"/>
                  <a:sym typeface="Heiti TC Light"/>
                </a:rPr>
                <a:t>）于</a:t>
              </a:r>
              <a:r>
                <a:rPr sz="2500"/>
                <a:t>2013</a:t>
              </a:r>
              <a:r>
                <a:rPr sz="2500">
                  <a:latin typeface="Heiti TC Light"/>
                  <a:ea typeface="Heiti TC Light"/>
                  <a:cs typeface="Heiti TC Light"/>
                  <a:sym typeface="Heiti TC Light"/>
                </a:rPr>
                <a:t>年十二月起停止全数初级产品伐林。</a:t>
              </a:r>
            </a:p>
          </p:txBody>
        </p:sp>
      </p:grpSp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Key Players in Sustainable Palm Oil</a:t>
            </a:r>
          </a:p>
          <a:p>
            <a:pPr lvl="0">
              <a:defRPr sz="1800"/>
            </a:pPr>
            <a:r>
              <a:rPr sz="3600"/>
              <a:t>当前可持续棕榈油生产重要伙伴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24</a:t>
            </a:fld>
            <a:endParaRPr sz="1400"/>
          </a:p>
        </p:txBody>
      </p:sp>
      <p:pic>
        <p:nvPicPr>
          <p:cNvPr id="239" name="pasted-image.png"/>
          <p:cNvPicPr/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923" y="2320605"/>
            <a:ext cx="11816759" cy="914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asted-imag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923" y="2320605"/>
            <a:ext cx="7080518" cy="9148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" name="Group 243"/>
          <p:cNvGrpSpPr/>
          <p:nvPr/>
        </p:nvGrpSpPr>
        <p:grpSpPr>
          <a:xfrm>
            <a:off x="7710667" y="2320605"/>
            <a:ext cx="3645374" cy="932240"/>
            <a:chOff x="0" y="0"/>
            <a:chExt cx="3645373" cy="932238"/>
          </a:xfrm>
        </p:grpSpPr>
        <p:sp>
          <p:nvSpPr>
            <p:cNvPr id="241" name="Shape 241"/>
            <p:cNvSpPr/>
            <p:nvPr/>
          </p:nvSpPr>
          <p:spPr>
            <a:xfrm>
              <a:off x="0" y="0"/>
              <a:ext cx="1511999" cy="932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/>
              </a:lvl1pPr>
            </a:lstStyle>
            <a:p>
              <a:pPr lvl="0">
                <a:defRPr sz="1800"/>
              </a:pPr>
              <a:r>
                <a:rPr sz="5500"/>
                <a:t>60%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1446495" y="16873"/>
              <a:ext cx="2198879" cy="881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l">
                <a:lnSpc>
                  <a:spcPct val="70000"/>
                </a:lnSpc>
                <a:defRPr sz="1800"/>
              </a:pPr>
              <a:r>
                <a:rPr sz="2000"/>
                <a:t>Zero Deforestation</a:t>
              </a:r>
            </a:p>
            <a:p>
              <a:pPr lvl="0" algn="l">
                <a:defRPr sz="1800"/>
              </a:pPr>
              <a:r>
                <a:rPr sz="2000"/>
                <a:t>Commitments</a:t>
              </a:r>
            </a:p>
            <a:p>
              <a:pPr lvl="0" algn="l">
                <a:defRPr sz="1800"/>
              </a:pPr>
              <a:r>
                <a:rPr sz="2000"/>
                <a:t>零伐林承诺</a:t>
              </a: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734535" y="7454575"/>
            <a:ext cx="11746261" cy="1258036"/>
            <a:chOff x="0" y="0"/>
            <a:chExt cx="11746259" cy="1258034"/>
          </a:xfrm>
        </p:grpSpPr>
        <p:pic>
          <p:nvPicPr>
            <p:cNvPr id="244" name="Cargill_logo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690688" cy="76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Screen Shot 2014-11-20 at 2.07.01 PM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64343" y="833873"/>
              <a:ext cx="762001" cy="424162"/>
            </a:xfrm>
            <a:prstGeom prst="rect">
              <a:avLst/>
            </a:prstGeom>
            <a:ln w="12700" cap="flat">
              <a:solidFill>
                <a:srgbClr val="9A9A9A"/>
              </a:solidFill>
              <a:prstDash val="solid"/>
              <a:miter lim="400000"/>
            </a:ln>
            <a:effectLst/>
          </p:spPr>
        </p:pic>
        <p:sp>
          <p:nvSpPr>
            <p:cNvPr id="246" name="Shape 246"/>
            <p:cNvSpPr/>
            <p:nvPr/>
          </p:nvSpPr>
          <p:spPr>
            <a:xfrm>
              <a:off x="2394501" y="379191"/>
              <a:ext cx="9351759" cy="829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2400"/>
                <a:t>Adopted for palm oil production in Aug. 2014. (~10% market share)</a:t>
              </a:r>
            </a:p>
            <a:p>
              <a:pPr lvl="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2400">
                  <a:latin typeface="Heiti TC Light"/>
                  <a:ea typeface="Heiti TC Light"/>
                  <a:cs typeface="Heiti TC Light"/>
                  <a:sym typeface="Heiti TC Light"/>
                </a:rPr>
                <a:t>美国嘉吉集团（市占约</a:t>
              </a:r>
              <a:r>
                <a:rPr sz="2400"/>
                <a:t>10%</a:t>
              </a:r>
              <a:r>
                <a:rPr sz="2400">
                  <a:latin typeface="Heiti TC Light"/>
                  <a:ea typeface="Heiti TC Light"/>
                  <a:cs typeface="Heiti TC Light"/>
                  <a:sym typeface="Heiti TC Light"/>
                </a:rPr>
                <a:t>）于</a:t>
              </a:r>
              <a:r>
                <a:rPr sz="2400"/>
                <a:t>2014</a:t>
              </a:r>
              <a:r>
                <a:rPr sz="2400">
                  <a:latin typeface="Heiti TC Light"/>
                  <a:ea typeface="Heiti TC Light"/>
                  <a:cs typeface="Heiti TC Light"/>
                  <a:sym typeface="Heiti TC Light"/>
                </a:rPr>
                <a:t>年八月起停止棕榈油生产伐林。</a:t>
              </a:r>
            </a:p>
          </p:txBody>
        </p:sp>
      </p:grpSp>
      <p:grpSp>
        <p:nvGrpSpPr>
          <p:cNvPr id="251" name="Group 251"/>
          <p:cNvGrpSpPr/>
          <p:nvPr/>
        </p:nvGrpSpPr>
        <p:grpSpPr>
          <a:xfrm>
            <a:off x="679775" y="5527712"/>
            <a:ext cx="11626219" cy="1616706"/>
            <a:chOff x="0" y="0"/>
            <a:chExt cx="11626218" cy="1616705"/>
          </a:xfrm>
        </p:grpSpPr>
        <p:pic>
          <p:nvPicPr>
            <p:cNvPr id="248" name="pasted-image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58657"/>
              <a:ext cx="2295759" cy="626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Flag_of_Indonesia.pdf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51" y="845160"/>
              <a:ext cx="762001" cy="508001"/>
            </a:xfrm>
            <a:prstGeom prst="rect">
              <a:avLst/>
            </a:prstGeom>
            <a:ln w="12700" cap="flat">
              <a:solidFill>
                <a:srgbClr val="9A9A9A"/>
              </a:solidFill>
              <a:prstDash val="solid"/>
              <a:miter lim="400000"/>
            </a:ln>
            <a:effectLst/>
          </p:spPr>
        </p:pic>
        <p:sp>
          <p:nvSpPr>
            <p:cNvPr id="250" name="Shape 250"/>
            <p:cNvSpPr/>
            <p:nvPr/>
          </p:nvSpPr>
          <p:spPr>
            <a:xfrm>
              <a:off x="2449261" y="0"/>
              <a:ext cx="9176958" cy="16167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2500"/>
                <a:t>Adopted for palm oil production in 2011, applied to all third-party suppliers in Feb. 2014. (~5% market share)</a:t>
              </a:r>
            </a:p>
            <a:p>
              <a:pPr lvl="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2500">
                  <a:latin typeface="Heiti TC Light"/>
                  <a:ea typeface="Heiti TC Light"/>
                  <a:cs typeface="Heiti TC Light"/>
                  <a:sym typeface="Heiti TC Light"/>
                </a:rPr>
                <a:t>印尼金光农业资源集团（市占约</a:t>
              </a:r>
              <a:r>
                <a:rPr sz="2500"/>
                <a:t>5%</a:t>
              </a:r>
              <a:r>
                <a:rPr sz="2500">
                  <a:latin typeface="Heiti TC Light"/>
                  <a:ea typeface="Heiti TC Light"/>
                  <a:cs typeface="Heiti TC Light"/>
                  <a:sym typeface="Heiti TC Light"/>
                </a:rPr>
                <a:t>）于</a:t>
              </a:r>
              <a:r>
                <a:rPr sz="2500"/>
                <a:t>2011</a:t>
              </a:r>
              <a:r>
                <a:rPr sz="2500">
                  <a:latin typeface="Heiti TC Light"/>
                  <a:ea typeface="Heiti TC Light"/>
                  <a:cs typeface="Heiti TC Light"/>
                  <a:sym typeface="Heiti TC Light"/>
                </a:rPr>
                <a:t>年停止棕榈油生产伐林。</a:t>
              </a:r>
              <a:r>
                <a:rPr sz="2500"/>
                <a:t>2013</a:t>
              </a:r>
              <a:r>
                <a:rPr sz="2500">
                  <a:latin typeface="Heiti TC Light"/>
                  <a:ea typeface="Heiti TC Light"/>
                  <a:cs typeface="Heiti TC Light"/>
                  <a:sym typeface="Heiti TC Light"/>
                </a:rPr>
                <a:t>年二月扩及所有第三方供应商。</a:t>
              </a:r>
            </a:p>
          </p:txBody>
        </p:sp>
      </p:grpSp>
      <p:sp>
        <p:nvSpPr>
          <p:cNvPr id="252" name="Shape 252"/>
          <p:cNvSpPr/>
          <p:nvPr/>
        </p:nvSpPr>
        <p:spPr>
          <a:xfrm>
            <a:off x="582723" y="9200871"/>
            <a:ext cx="4569410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2014 UN Climate Summit. New York Declaration on Forests</a:t>
            </a:r>
          </a:p>
        </p:txBody>
      </p:sp>
      <p:sp>
        <p:nvSpPr>
          <p:cNvPr id="253" name="Shape 253"/>
          <p:cNvSpPr/>
          <p:nvPr/>
        </p:nvSpPr>
        <p:spPr>
          <a:xfrm>
            <a:off x="11007398" y="2999060"/>
            <a:ext cx="1387146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 lvl="0">
              <a:defRPr sz="1800"/>
            </a:pPr>
            <a:r>
              <a:rPr sz="800"/>
              <a:t>Photo: Martin H. / CC-BY-SA</a:t>
            </a:r>
          </a:p>
        </p:txBody>
      </p:sp>
    </p:spTree>
    <p:extLst>
      <p:ext uri="{BB962C8B-B14F-4D97-AF65-F5344CB8AC3E}">
        <p14:creationId xmlns:p14="http://schemas.microsoft.com/office/powerpoint/2010/main" val="27176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 advAuto="0"/>
      <p:bldP spid="240" grpId="0" animBg="1" advAuto="0"/>
      <p:bldP spid="243" grpId="0" animBg="1" advAuto="0"/>
      <p:bldP spid="247" grpId="0" animBg="1" advAuto="0"/>
      <p:bldP spid="251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Key Players in Sustainable Commodities</a:t>
            </a:r>
          </a:p>
          <a:p>
            <a:pPr lvl="0">
              <a:defRPr sz="1800"/>
            </a:pPr>
            <a:r>
              <a:rPr sz="4200"/>
              <a:t>可持续生产重要伙伴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25</a:t>
            </a:fld>
            <a:endParaRPr sz="1400"/>
          </a:p>
        </p:txBody>
      </p:sp>
      <p:pic>
        <p:nvPicPr>
          <p:cNvPr id="28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0939" y="2492873"/>
            <a:ext cx="1642951" cy="1397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" name="Group 299"/>
          <p:cNvGrpSpPr/>
          <p:nvPr/>
        </p:nvGrpSpPr>
        <p:grpSpPr>
          <a:xfrm>
            <a:off x="1058484" y="2383597"/>
            <a:ext cx="10887832" cy="6434206"/>
            <a:chOff x="0" y="0"/>
            <a:chExt cx="10887830" cy="6434205"/>
          </a:xfrm>
        </p:grpSpPr>
        <p:sp>
          <p:nvSpPr>
            <p:cNvPr id="283" name="Shape 283"/>
            <p:cNvSpPr/>
            <p:nvPr/>
          </p:nvSpPr>
          <p:spPr>
            <a:xfrm>
              <a:off x="0" y="1668083"/>
              <a:ext cx="10887831" cy="4766123"/>
            </a:xfrm>
            <a:prstGeom prst="rect">
              <a:avLst/>
            </a:prstGeom>
            <a:noFill/>
            <a:ln w="50800" cap="flat">
              <a:solidFill>
                <a:srgbClr val="D2C29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84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39053" y="3880201"/>
              <a:ext cx="3009725" cy="580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Standard_Chartered.pdf"/>
            <p:cNvPicPr/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677340" y="528241"/>
              <a:ext cx="1965954" cy="751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pasted-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04892" y="3120594"/>
              <a:ext cx="2590801" cy="58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Shape 287"/>
            <p:cNvSpPr/>
            <p:nvPr/>
          </p:nvSpPr>
          <p:spPr>
            <a:xfrm>
              <a:off x="5147006" y="0"/>
              <a:ext cx="5739355" cy="1654472"/>
            </a:xfrm>
            <a:prstGeom prst="rect">
              <a:avLst/>
            </a:prstGeom>
            <a:noFill/>
            <a:ln w="50800" cap="flat">
              <a:solidFill>
                <a:srgbClr val="D2C29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5170795" y="1573513"/>
              <a:ext cx="5691777" cy="2420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9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89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868008" y="2274697"/>
              <a:ext cx="2602075" cy="443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China_Construction_Bank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591223" y="2117507"/>
              <a:ext cx="3705385" cy="675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Westpac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705624" y="4140586"/>
              <a:ext cx="2333366" cy="443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Sumitomo_Mitsui_Banking_Logo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30042" y="3816880"/>
              <a:ext cx="2981129" cy="824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Banco_Santander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002362" y="625786"/>
              <a:ext cx="2333366" cy="653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ldman_Sachs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106196" y="1881957"/>
              <a:ext cx="1228821" cy="1228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pasted-image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083350" y="5000467"/>
              <a:ext cx="2082801" cy="671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BNY_Mellon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421101" y="2860244"/>
              <a:ext cx="2082801" cy="110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pasted-image.pdf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479442" y="4943446"/>
              <a:ext cx="1966120" cy="882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" name="Shape 298"/>
            <p:cNvSpPr/>
            <p:nvPr/>
          </p:nvSpPr>
          <p:spPr>
            <a:xfrm>
              <a:off x="7469534" y="5777917"/>
              <a:ext cx="3399022" cy="640462"/>
            </a:xfrm>
            <a:prstGeom prst="rect">
              <a:avLst/>
            </a:prstGeom>
            <a:solidFill>
              <a:srgbClr val="D2C29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1900">
                  <a:latin typeface="Helvetica Neue"/>
                  <a:ea typeface="Helvetica Neue"/>
                  <a:cs typeface="Helvetica Neue"/>
                  <a:sym typeface="Helvetica Neue"/>
                </a:rPr>
                <a:t>Banking Environment Initiative</a:t>
              </a:r>
            </a:p>
            <a:p>
              <a:pPr lvl="0">
                <a:defRPr sz="1800"/>
              </a:pPr>
              <a:r>
                <a:rPr sz="1900">
                  <a:latin typeface="Helvetica Neue"/>
                  <a:ea typeface="Helvetica Neue"/>
                  <a:cs typeface="Helvetica Neue"/>
                  <a:sym typeface="Helvetica Neue"/>
                </a:rPr>
                <a:t>银行业环境倡议</a:t>
              </a:r>
            </a:p>
          </p:txBody>
        </p:sp>
      </p:grpSp>
      <p:sp>
        <p:nvSpPr>
          <p:cNvPr id="300" name="Shape 300"/>
          <p:cNvSpPr/>
          <p:nvPr/>
        </p:nvSpPr>
        <p:spPr>
          <a:xfrm>
            <a:off x="1049489" y="2734400"/>
            <a:ext cx="2100790" cy="879554"/>
          </a:xfrm>
          <a:prstGeom prst="roundRect">
            <a:avLst>
              <a:gd name="adj" fmla="val 18291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500">
                <a:solidFill>
                  <a:srgbClr val="FFFFFF"/>
                </a:solidFill>
              </a:rPr>
              <a:t>Finance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5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金融</a:t>
            </a:r>
          </a:p>
        </p:txBody>
      </p:sp>
    </p:spTree>
    <p:extLst>
      <p:ext uri="{BB962C8B-B14F-4D97-AF65-F5344CB8AC3E}">
        <p14:creationId xmlns:p14="http://schemas.microsoft.com/office/powerpoint/2010/main" val="40245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China’s Progress</a:t>
            </a:r>
          </a:p>
          <a:p>
            <a:pPr lvl="0">
              <a:defRPr sz="1800"/>
            </a:pPr>
            <a:r>
              <a:rPr sz="4200"/>
              <a:t>当前中国国内发展趋势</a:t>
            </a:r>
          </a:p>
        </p:txBody>
      </p:sp>
      <p:sp>
        <p:nvSpPr>
          <p:cNvPr id="303" name="Shape 3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26</a:t>
            </a:fld>
            <a:endParaRPr sz="1400"/>
          </a:p>
        </p:txBody>
      </p:sp>
      <p:grpSp>
        <p:nvGrpSpPr>
          <p:cNvPr id="306" name="Group 306"/>
          <p:cNvGrpSpPr/>
          <p:nvPr/>
        </p:nvGrpSpPr>
        <p:grpSpPr>
          <a:xfrm>
            <a:off x="2298382" y="2872233"/>
            <a:ext cx="2821106" cy="5043085"/>
            <a:chOff x="0" y="0"/>
            <a:chExt cx="2821104" cy="5043083"/>
          </a:xfrm>
        </p:grpSpPr>
        <p:pic>
          <p:nvPicPr>
            <p:cNvPr id="304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208" y="0"/>
              <a:ext cx="2596689" cy="3196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pasted-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244629"/>
              <a:ext cx="2821105" cy="17984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7" name="pasted-imag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2272" y="2517179"/>
            <a:ext cx="4231405" cy="6090898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8068657" y="6300020"/>
            <a:ext cx="891038" cy="797318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9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FSC in China</a:t>
            </a:r>
          </a:p>
          <a:p>
            <a:pPr lvl="0">
              <a:defRPr sz="1800"/>
            </a:pPr>
            <a:r>
              <a:rPr sz="4200"/>
              <a:t>森林管理委员会在中国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2845140"/>
          </a:xfrm>
          <a:prstGeom prst="rect">
            <a:avLst/>
          </a:prstGeom>
        </p:spPr>
        <p:txBody>
          <a:bodyPr/>
          <a:lstStyle/>
          <a:p>
            <a:pPr marL="330200" lvl="0" indent="-330200">
              <a:spcBef>
                <a:spcPts val="300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3000" dirty="0"/>
              <a:t>2007</a:t>
            </a:r>
          </a:p>
          <a:p>
            <a:pPr marL="0" lv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en-US" sz="3000" dirty="0" smtClean="0"/>
              <a:t>   </a:t>
            </a:r>
            <a:r>
              <a:rPr sz="3000" dirty="0" smtClean="0"/>
              <a:t>Multi</a:t>
            </a:r>
            <a:r>
              <a:rPr sz="3000" dirty="0"/>
              <a:t>-stakeholder China FSC national FSC initiative established a </a:t>
            </a:r>
            <a:endParaRPr lang="en-US" sz="3000" dirty="0"/>
          </a:p>
          <a:p>
            <a:pPr marL="0" lv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en-US" sz="3000" dirty="0" smtClean="0"/>
              <a:t>   </a:t>
            </a:r>
            <a:r>
              <a:rPr sz="3000" dirty="0" smtClean="0"/>
              <a:t>localized</a:t>
            </a:r>
            <a:r>
              <a:rPr sz="3000" dirty="0"/>
              <a:t>, but internationally recognized standard</a:t>
            </a:r>
            <a:r>
              <a:rPr sz="3000" dirty="0" smtClean="0"/>
              <a:t>.</a:t>
            </a:r>
            <a:endParaRPr sz="3000" dirty="0"/>
          </a:p>
          <a:p>
            <a:pPr marL="0" lv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en-US" sz="3000" dirty="0" smtClean="0"/>
              <a:t>   </a:t>
            </a:r>
            <a:r>
              <a:rPr sz="3000" dirty="0" err="1" smtClean="0"/>
              <a:t>政府</a:t>
            </a:r>
            <a:r>
              <a:rPr sz="3000" dirty="0" err="1"/>
              <a:t>以及非政府组织共同组成FSC中国森林认证工作组，量身打造</a:t>
            </a:r>
            <a:r>
              <a:rPr sz="3000" dirty="0" err="1" smtClean="0"/>
              <a:t>适</a:t>
            </a:r>
            <a:endParaRPr lang="en-US" sz="3000" dirty="0" smtClean="0"/>
          </a:p>
          <a:p>
            <a:pPr marL="0" lv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en-US" sz="3000" dirty="0"/>
              <a:t> </a:t>
            </a:r>
            <a:r>
              <a:rPr lang="en-US" sz="3000" dirty="0" smtClean="0"/>
              <a:t>  </a:t>
            </a:r>
            <a:r>
              <a:rPr sz="3000" dirty="0" smtClean="0"/>
              <a:t>用于</a:t>
            </a:r>
            <a:r>
              <a:rPr sz="3000" dirty="0"/>
              <a:t>中国且符合国际标准的森林管理规范。</a:t>
            </a:r>
          </a:p>
        </p:txBody>
      </p:sp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27</a:t>
            </a:fld>
            <a:endParaRPr sz="1400"/>
          </a:p>
        </p:txBody>
      </p:sp>
      <p:grpSp>
        <p:nvGrpSpPr>
          <p:cNvPr id="325" name="Group 325"/>
          <p:cNvGrpSpPr/>
          <p:nvPr/>
        </p:nvGrpSpPr>
        <p:grpSpPr>
          <a:xfrm>
            <a:off x="571500" y="4767789"/>
            <a:ext cx="11861800" cy="4013364"/>
            <a:chOff x="0" y="0"/>
            <a:chExt cx="11861800" cy="4013363"/>
          </a:xfrm>
        </p:grpSpPr>
        <p:pic>
          <p:nvPicPr>
            <p:cNvPr id="315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30265" y="2242610"/>
              <a:ext cx="1244387" cy="139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pasted-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37056" y="2072492"/>
              <a:ext cx="1870779" cy="152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pasted-image.png"/>
            <p:cNvPicPr/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805636" y="2417632"/>
              <a:ext cx="1724022" cy="1046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688841" y="2548742"/>
              <a:ext cx="1562101" cy="571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9" name="Shape 319"/>
            <p:cNvSpPr/>
            <p:nvPr/>
          </p:nvSpPr>
          <p:spPr>
            <a:xfrm>
              <a:off x="0" y="0"/>
              <a:ext cx="11861800" cy="20902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marL="330200" lvl="0" indent="-330200" algn="l">
                <a:spcBef>
                  <a:spcPts val="3000"/>
                </a:spcBef>
                <a:buSzPct val="75000"/>
                <a:buChar char="•"/>
                <a:defRPr sz="1800"/>
              </a:pPr>
              <a:r>
                <a:rPr sz="3000" dirty="0"/>
                <a:t>Sep. 2014</a:t>
              </a:r>
            </a:p>
            <a:p>
              <a:pPr lvl="0" algn="l">
                <a:defRPr sz="1800"/>
              </a:pPr>
              <a:r>
                <a:rPr lang="en-US" sz="3000" dirty="0" smtClean="0"/>
                <a:t>   </a:t>
              </a:r>
              <a:r>
                <a:rPr sz="3000" dirty="0" smtClean="0"/>
                <a:t>3.4 </a:t>
              </a:r>
              <a:r>
                <a:rPr sz="3000" dirty="0"/>
                <a:t>million hectares and 3,627 businesses in China certified.</a:t>
              </a:r>
            </a:p>
            <a:p>
              <a:pPr lvl="0" algn="l" defTabSz="457200">
                <a:buFont typeface="Helvetica Neue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lang="en-US" sz="3000" dirty="0" smtClean="0">
                  <a:latin typeface="Heiti TC Light"/>
                  <a:ea typeface="Heiti TC Light"/>
                  <a:cs typeface="Heiti TC Light"/>
                  <a:sym typeface="Heiti TC Light"/>
                </a:rPr>
                <a:t>   </a:t>
              </a:r>
              <a:r>
                <a:rPr sz="3000" dirty="0" smtClean="0">
                  <a:latin typeface="Heiti TC Light"/>
                  <a:ea typeface="Heiti TC Light"/>
                  <a:cs typeface="Heiti TC Light"/>
                  <a:sym typeface="Heiti TC Light"/>
                </a:rPr>
                <a:t>中国</a:t>
              </a:r>
              <a:r>
                <a:rPr sz="3000" dirty="0">
                  <a:latin typeface="Heiti TC Light"/>
                  <a:ea typeface="Heiti TC Light"/>
                  <a:cs typeface="Heiti TC Light"/>
                  <a:sym typeface="Heiti TC Light"/>
                </a:rPr>
                <a:t>超过</a:t>
              </a:r>
              <a:r>
                <a:rPr sz="3000" dirty="0"/>
                <a:t>340</a:t>
              </a:r>
              <a:r>
                <a:rPr sz="3000" dirty="0">
                  <a:latin typeface="Heiti TC Light"/>
                  <a:ea typeface="Heiti TC Light"/>
                  <a:cs typeface="Heiti TC Light"/>
                  <a:sym typeface="Heiti TC Light"/>
                </a:rPr>
                <a:t>万公顷的森林以及</a:t>
              </a:r>
              <a:r>
                <a:rPr sz="3000" dirty="0"/>
                <a:t>3627</a:t>
              </a:r>
              <a:r>
                <a:rPr sz="3000" dirty="0">
                  <a:latin typeface="Heiti TC Light"/>
                  <a:ea typeface="Heiti TC Light"/>
                  <a:cs typeface="Heiti TC Light"/>
                  <a:sym typeface="Heiti TC Light"/>
                </a:rPr>
                <a:t>家企业已经获得</a:t>
              </a:r>
              <a:r>
                <a:rPr sz="3000" dirty="0"/>
                <a:t>FSC</a:t>
              </a:r>
              <a:r>
                <a:rPr sz="3000" dirty="0">
                  <a:latin typeface="Heiti TC Light"/>
                  <a:ea typeface="Heiti TC Light"/>
                  <a:cs typeface="Heiti TC Light"/>
                  <a:sym typeface="Heiti TC Light"/>
                </a:rPr>
                <a:t>认证。</a:t>
              </a:r>
            </a:p>
          </p:txBody>
        </p:sp>
        <p:pic>
          <p:nvPicPr>
            <p:cNvPr id="320" name="pasted-image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2796" y="2243166"/>
              <a:ext cx="1106485" cy="120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Shape 321"/>
            <p:cNvSpPr/>
            <p:nvPr/>
          </p:nvSpPr>
          <p:spPr>
            <a:xfrm>
              <a:off x="1396967" y="2437491"/>
              <a:ext cx="2232833" cy="1007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2300">
                  <a:latin typeface="Heiti TC Light"/>
                  <a:ea typeface="Heiti TC Light"/>
                  <a:cs typeface="Heiti TC Light"/>
                  <a:sym typeface="Heiti TC Light"/>
                </a:rPr>
                <a:t>国家林业局</a:t>
              </a:r>
            </a:p>
            <a:p>
              <a:pPr lvl="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2300">
                  <a:latin typeface="Heiti TC Light"/>
                  <a:ea typeface="Heiti TC Light"/>
                  <a:cs typeface="Heiti TC Light"/>
                  <a:sym typeface="Heiti TC Light"/>
                </a:rPr>
                <a:t>State Forestry Administration</a:t>
              </a:r>
            </a:p>
          </p:txBody>
        </p:sp>
        <p:sp>
          <p:nvSpPr>
            <p:cNvPr id="322" name="Shape 322"/>
            <p:cNvSpPr/>
            <p:nvPr/>
          </p:nvSpPr>
          <p:spPr>
            <a:xfrm>
              <a:off x="3544675" y="3638994"/>
              <a:ext cx="2015567" cy="374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 lvl="0"/>
              <a:r>
                <a:t>Jilin Forestry Group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5773118" y="3017778"/>
              <a:ext cx="1393546" cy="374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 lvl="0"/>
              <a:r>
                <a:t>Vanke Group</a:t>
              </a:r>
            </a:p>
          </p:txBody>
        </p:sp>
        <p:sp>
          <p:nvSpPr>
            <p:cNvPr id="324" name="Shape 324"/>
            <p:cNvSpPr/>
            <p:nvPr/>
          </p:nvSpPr>
          <p:spPr>
            <a:xfrm>
              <a:off x="10253745" y="3481700"/>
              <a:ext cx="1342111" cy="374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 lvl="0"/>
              <a:r>
                <a:t>AnXin Floors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004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Key Players in Sustainable Palm Oil</a:t>
            </a:r>
          </a:p>
          <a:p>
            <a:pPr lvl="0">
              <a:defRPr sz="1800"/>
            </a:pPr>
            <a:r>
              <a:rPr sz="3600"/>
              <a:t>当前可持续棕榈油生产重要伙伴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28</a:t>
            </a:fld>
            <a:endParaRPr sz="1400"/>
          </a:p>
        </p:txBody>
      </p:sp>
      <p:pic>
        <p:nvPicPr>
          <p:cNvPr id="25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1788" y="2893225"/>
            <a:ext cx="5581224" cy="124230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>
            <a:spLocks noGrp="1"/>
          </p:cNvSpPr>
          <p:nvPr>
            <p:ph type="body" idx="1"/>
          </p:nvPr>
        </p:nvSpPr>
        <p:spPr>
          <a:xfrm>
            <a:off x="749073" y="4554406"/>
            <a:ext cx="11506653" cy="3751762"/>
          </a:xfrm>
          <a:prstGeom prst="rect">
            <a:avLst/>
          </a:prstGeom>
        </p:spPr>
        <p:txBody>
          <a:bodyPr/>
          <a:lstStyle/>
          <a:p>
            <a:pPr marL="0" lvl="0" indent="0" defTabSz="429768">
              <a:spcBef>
                <a:spcPts val="22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632"/>
              <a:t>“For Chinese enterprises involved with palm oil, the coming five years will be a critical period for the development of a robust sustainability approach that will offer better guarantees for the future stability of the palm oil sector and its contributions to food security, economic prosperity and global environmental improvement.”</a:t>
            </a:r>
          </a:p>
          <a:p>
            <a:pPr marL="0" lvl="0" indent="0" defTabSz="429768">
              <a:spcBef>
                <a:spcPts val="22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632"/>
              <a:t>「对于中国棕榈油企业来说，未来五年将是取得可持续发展重大成效的关键时期，这将为棕榈油行业未来的稳定发展、粮食安全、经济繁荣以及全球环境的改善提供更好地保障。若要实现该目标，企业就需要提高自身的经济实力。」</a:t>
            </a:r>
          </a:p>
        </p:txBody>
      </p:sp>
      <p:sp>
        <p:nvSpPr>
          <p:cNvPr id="259" name="Shape 259"/>
          <p:cNvSpPr/>
          <p:nvPr/>
        </p:nvSpPr>
        <p:spPr>
          <a:xfrm>
            <a:off x="582723" y="9200871"/>
            <a:ext cx="5546294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CFNA (2012). Prospects and Challenges of Sustainable Palm Oil for China.</a:t>
            </a:r>
          </a:p>
        </p:txBody>
      </p:sp>
    </p:spTree>
    <p:extLst>
      <p:ext uri="{BB962C8B-B14F-4D97-AF65-F5344CB8AC3E}">
        <p14:creationId xmlns:p14="http://schemas.microsoft.com/office/powerpoint/2010/main" val="32816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Recommendations for Action</a:t>
            </a:r>
          </a:p>
          <a:p>
            <a:pPr lvl="0">
              <a:defRPr sz="1800"/>
            </a:pPr>
            <a:r>
              <a:rPr sz="3600"/>
              <a:t>未来行动建议</a:t>
            </a:r>
          </a:p>
        </p:txBody>
      </p:sp>
      <p:sp>
        <p:nvSpPr>
          <p:cNvPr id="330" name="Shape 330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4736676" cy="1240952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 dirty="0"/>
              <a:t>Government</a:t>
            </a:r>
          </a:p>
          <a:p>
            <a:pPr marL="0" lv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 dirty="0"/>
              <a:t>政府部门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29</a:t>
            </a:fld>
            <a:endParaRPr sz="1400"/>
          </a:p>
        </p:txBody>
      </p:sp>
      <p:sp>
        <p:nvSpPr>
          <p:cNvPr id="332" name="Shape 332"/>
          <p:cNvSpPr/>
          <p:nvPr/>
        </p:nvSpPr>
        <p:spPr>
          <a:xfrm>
            <a:off x="572875" y="3475603"/>
            <a:ext cx="419345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Issue a clear mandate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制定</a:t>
            </a:r>
            <a:r>
              <a:rPr sz="3000" dirty="0"/>
              <a:t>明确的规范</a:t>
            </a:r>
          </a:p>
        </p:txBody>
      </p:sp>
      <p:sp>
        <p:nvSpPr>
          <p:cNvPr id="333" name="Shape 333"/>
          <p:cNvSpPr/>
          <p:nvPr/>
        </p:nvSpPr>
        <p:spPr>
          <a:xfrm>
            <a:off x="570335" y="4597333"/>
            <a:ext cx="373179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Control illegal trade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控</a:t>
            </a:r>
            <a:r>
              <a:rPr sz="3000" dirty="0"/>
              <a:t>管非法贸易</a:t>
            </a:r>
          </a:p>
        </p:txBody>
      </p:sp>
      <p:sp>
        <p:nvSpPr>
          <p:cNvPr id="334" name="Shape 334"/>
          <p:cNvSpPr/>
          <p:nvPr/>
        </p:nvSpPr>
        <p:spPr>
          <a:xfrm>
            <a:off x="565699" y="5719062"/>
            <a:ext cx="397544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Ensure transparency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确保</a:t>
            </a:r>
            <a:r>
              <a:rPr sz="3000" dirty="0"/>
              <a:t>制度透明化</a:t>
            </a:r>
          </a:p>
        </p:txBody>
      </p:sp>
      <p:sp>
        <p:nvSpPr>
          <p:cNvPr id="335" name="Shape 335"/>
          <p:cNvSpPr/>
          <p:nvPr/>
        </p:nvSpPr>
        <p:spPr>
          <a:xfrm>
            <a:off x="575562" y="6828091"/>
            <a:ext cx="48346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Create financial incentives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创造</a:t>
            </a:r>
            <a:r>
              <a:rPr sz="3000" dirty="0"/>
              <a:t>商业诱因</a:t>
            </a:r>
          </a:p>
        </p:txBody>
      </p:sp>
      <p:sp>
        <p:nvSpPr>
          <p:cNvPr id="336" name="Shape 336"/>
          <p:cNvSpPr/>
          <p:nvPr/>
        </p:nvSpPr>
        <p:spPr>
          <a:xfrm>
            <a:off x="6234158" y="3467149"/>
            <a:ext cx="6487691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Use development assistance to build capacity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善用</a:t>
            </a:r>
            <a:r>
              <a:rPr sz="3000" dirty="0"/>
              <a:t>开发援助进行能力建设</a:t>
            </a:r>
          </a:p>
        </p:txBody>
      </p:sp>
      <p:sp>
        <p:nvSpPr>
          <p:cNvPr id="337" name="Shape 337"/>
          <p:cNvSpPr/>
          <p:nvPr/>
        </p:nvSpPr>
        <p:spPr>
          <a:xfrm>
            <a:off x="6235746" y="5055989"/>
            <a:ext cx="310341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Provide training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提供</a:t>
            </a:r>
            <a:r>
              <a:rPr sz="3000" dirty="0"/>
              <a:t>人力培训</a:t>
            </a:r>
          </a:p>
        </p:txBody>
      </p:sp>
      <p:sp>
        <p:nvSpPr>
          <p:cNvPr id="338" name="Shape 338"/>
          <p:cNvSpPr/>
          <p:nvPr/>
        </p:nvSpPr>
        <p:spPr>
          <a:xfrm>
            <a:off x="6240945" y="6170547"/>
            <a:ext cx="351378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Shift procurement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转换</a:t>
            </a:r>
            <a:r>
              <a:rPr sz="3000" dirty="0"/>
              <a:t>公部门采购</a:t>
            </a:r>
          </a:p>
        </p:txBody>
      </p:sp>
      <p:sp>
        <p:nvSpPr>
          <p:cNvPr id="339" name="Shape 339"/>
          <p:cNvSpPr/>
          <p:nvPr/>
        </p:nvSpPr>
        <p:spPr>
          <a:xfrm>
            <a:off x="6241267" y="7279577"/>
            <a:ext cx="462947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Start with pilot programs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由</a:t>
            </a:r>
            <a:r>
              <a:rPr sz="3000" dirty="0"/>
              <a:t>推动试点计划开始</a:t>
            </a:r>
          </a:p>
        </p:txBody>
      </p:sp>
    </p:spTree>
    <p:extLst>
      <p:ext uri="{BB962C8B-B14F-4D97-AF65-F5344CB8AC3E}">
        <p14:creationId xmlns:p14="http://schemas.microsoft.com/office/powerpoint/2010/main" val="36672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dustrial fish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8003" y="393989"/>
            <a:ext cx="7189273" cy="9326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Recommendations for Action</a:t>
            </a:r>
          </a:p>
          <a:p>
            <a:pPr lvl="0">
              <a:defRPr sz="1800"/>
            </a:pPr>
            <a:r>
              <a:rPr sz="3600"/>
              <a:t>未来行动建议</a:t>
            </a:r>
          </a:p>
        </p:txBody>
      </p:sp>
      <p:sp>
        <p:nvSpPr>
          <p:cNvPr id="342" name="Shape 342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4736676" cy="1240952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 dirty="0"/>
              <a:t>Business</a:t>
            </a:r>
          </a:p>
          <a:p>
            <a:pPr marL="0" lv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 dirty="0"/>
              <a:t>企业</a:t>
            </a:r>
          </a:p>
        </p:txBody>
      </p:sp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30</a:t>
            </a:fld>
            <a:endParaRPr sz="1400"/>
          </a:p>
        </p:txBody>
      </p:sp>
      <p:sp>
        <p:nvSpPr>
          <p:cNvPr id="344" name="Shape 344"/>
          <p:cNvSpPr/>
          <p:nvPr/>
        </p:nvSpPr>
        <p:spPr>
          <a:xfrm>
            <a:off x="572875" y="3475603"/>
            <a:ext cx="256480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Keep it legal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遵守</a:t>
            </a:r>
            <a:r>
              <a:rPr sz="3000" dirty="0"/>
              <a:t>法律</a:t>
            </a:r>
          </a:p>
        </p:txBody>
      </p:sp>
      <p:sp>
        <p:nvSpPr>
          <p:cNvPr id="345" name="Shape 345"/>
          <p:cNvSpPr/>
          <p:nvPr/>
        </p:nvSpPr>
        <p:spPr>
          <a:xfrm>
            <a:off x="570335" y="4597333"/>
            <a:ext cx="314188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Get transparent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产销</a:t>
            </a:r>
            <a:r>
              <a:rPr sz="3000" dirty="0"/>
              <a:t>透明化</a:t>
            </a:r>
          </a:p>
        </p:txBody>
      </p:sp>
      <p:sp>
        <p:nvSpPr>
          <p:cNvPr id="346" name="Shape 346"/>
          <p:cNvSpPr/>
          <p:nvPr/>
        </p:nvSpPr>
        <p:spPr>
          <a:xfrm>
            <a:off x="565699" y="5719062"/>
            <a:ext cx="25391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Get certified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取得</a:t>
            </a:r>
            <a:r>
              <a:rPr sz="3000" dirty="0"/>
              <a:t>认证</a:t>
            </a:r>
          </a:p>
        </p:txBody>
      </p:sp>
      <p:sp>
        <p:nvSpPr>
          <p:cNvPr id="347" name="Shape 347"/>
          <p:cNvSpPr/>
          <p:nvPr/>
        </p:nvSpPr>
        <p:spPr>
          <a:xfrm>
            <a:off x="6234158" y="3475603"/>
            <a:ext cx="648769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Trade associations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商会</a:t>
            </a:r>
            <a:r>
              <a:rPr sz="3000" dirty="0"/>
              <a:t>组织</a:t>
            </a:r>
          </a:p>
        </p:txBody>
      </p:sp>
      <p:sp>
        <p:nvSpPr>
          <p:cNvPr id="348" name="Shape 348"/>
          <p:cNvSpPr/>
          <p:nvPr/>
        </p:nvSpPr>
        <p:spPr>
          <a:xfrm>
            <a:off x="6235746" y="4597333"/>
            <a:ext cx="322344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14400" lvl="1" indent="-457200" algn="l">
              <a:spcBef>
                <a:spcPts val="2100"/>
              </a:spcBef>
              <a:buSzPct val="75000"/>
              <a:buFont typeface="Helvetica Neue"/>
              <a:buChar char="•"/>
              <a:defRPr sz="1800"/>
            </a:pPr>
            <a:r>
              <a:rPr sz="3000" dirty="0"/>
              <a:t>Other NGOs</a:t>
            </a:r>
          </a:p>
          <a:p>
            <a:pPr lvl="1" indent="457200" algn="l">
              <a:buFont typeface="Helvetica Neue"/>
              <a:defRPr sz="1800"/>
            </a:pPr>
            <a:r>
              <a:rPr lang="en-US" sz="3000" dirty="0" smtClean="0"/>
              <a:t>    </a:t>
            </a:r>
            <a:r>
              <a:rPr sz="3000" dirty="0" smtClean="0"/>
              <a:t>其他</a:t>
            </a:r>
            <a:r>
              <a:rPr sz="3000" dirty="0"/>
              <a:t>非政府组织</a:t>
            </a:r>
          </a:p>
        </p:txBody>
      </p:sp>
      <p:sp>
        <p:nvSpPr>
          <p:cNvPr id="349" name="Shape 349"/>
          <p:cNvSpPr/>
          <p:nvPr/>
        </p:nvSpPr>
        <p:spPr>
          <a:xfrm>
            <a:off x="6230156" y="2224281"/>
            <a:ext cx="4736677" cy="1240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/>
              <a:t>NGOs</a:t>
            </a:r>
          </a:p>
          <a:p>
            <a:pPr lvl="0" algn="l">
              <a:defRPr sz="1800"/>
            </a:pPr>
            <a:r>
              <a:rPr sz="3600"/>
              <a:t>非政府组织</a:t>
            </a:r>
          </a:p>
        </p:txBody>
      </p:sp>
    </p:spTree>
    <p:extLst>
      <p:ext uri="{BB962C8B-B14F-4D97-AF65-F5344CB8AC3E}">
        <p14:creationId xmlns:p14="http://schemas.microsoft.com/office/powerpoint/2010/main" val="17136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-small.png"/>
          <p:cNvPicPr/>
          <p:nvPr/>
        </p:nvPicPr>
        <p:blipFill>
          <a:blip r:embed="rId3">
            <a:extLst/>
          </a:blip>
          <a:srcRect b="9241"/>
          <a:stretch>
            <a:fillRect/>
          </a:stretch>
        </p:blipFill>
        <p:spPr>
          <a:xfrm>
            <a:off x="0" y="3094270"/>
            <a:ext cx="13004801" cy="590149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Overfishing</a:t>
            </a:r>
          </a:p>
          <a:p>
            <a:pPr lvl="0">
              <a:defRPr sz="1800"/>
            </a:pPr>
            <a:r>
              <a:rPr sz="4200"/>
              <a:t>渔业过度捕捞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4</a:t>
            </a:fld>
            <a:endParaRPr sz="1400"/>
          </a:p>
        </p:txBody>
      </p:sp>
      <p:sp>
        <p:nvSpPr>
          <p:cNvPr id="59" name="Shape 59"/>
          <p:cNvSpPr/>
          <p:nvPr/>
        </p:nvSpPr>
        <p:spPr>
          <a:xfrm>
            <a:off x="582723" y="9200871"/>
            <a:ext cx="865693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WWF Netherlands (2011). Spatial Expansion of EU and Non-EU Fishing Fleets Into the Global Ocean, 1950 to the Present.</a:t>
            </a:r>
          </a:p>
        </p:txBody>
      </p:sp>
      <p:sp>
        <p:nvSpPr>
          <p:cNvPr id="60" name="Shape 60"/>
          <p:cNvSpPr/>
          <p:nvPr/>
        </p:nvSpPr>
        <p:spPr>
          <a:xfrm>
            <a:off x="8791130" y="2765671"/>
            <a:ext cx="3681505" cy="714387"/>
          </a:xfrm>
          <a:prstGeom prst="roundRect">
            <a:avLst>
              <a:gd name="adj" fmla="val 26666"/>
            </a:avLst>
          </a:prstGeom>
          <a:solidFill>
            <a:srgbClr val="FF2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&gt;30% Biomass Harvested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&gt;30% </a:t>
            </a:r>
            <a:r>
              <a:rPr sz="20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生物总量捕捞</a:t>
            </a:r>
          </a:p>
        </p:txBody>
      </p:sp>
      <p:sp>
        <p:nvSpPr>
          <p:cNvPr id="61" name="Shape 61"/>
          <p:cNvSpPr/>
          <p:nvPr/>
        </p:nvSpPr>
        <p:spPr>
          <a:xfrm>
            <a:off x="1773396" y="2308471"/>
            <a:ext cx="8873808" cy="76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The expansion and impact of worldwide fishing fleets, 1950 &amp;  2006</a:t>
            </a:r>
          </a:p>
          <a:p>
            <a:pPr lvl="0" algn="l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1950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及</a:t>
            </a: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2006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年全球捕鱼船只规模以及影响</a:t>
            </a:r>
          </a:p>
        </p:txBody>
      </p:sp>
      <p:sp>
        <p:nvSpPr>
          <p:cNvPr id="62" name="Shape 62"/>
          <p:cNvSpPr/>
          <p:nvPr/>
        </p:nvSpPr>
        <p:spPr>
          <a:xfrm>
            <a:off x="669274" y="8138223"/>
            <a:ext cx="1145829" cy="569549"/>
          </a:xfrm>
          <a:prstGeom prst="roundRect">
            <a:avLst>
              <a:gd name="adj" fmla="val 28247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1950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Overfishing</a:t>
            </a:r>
          </a:p>
          <a:p>
            <a:pPr lvl="0">
              <a:defRPr sz="1800"/>
            </a:pPr>
            <a:r>
              <a:rPr sz="4200"/>
              <a:t>渔业过度捕捞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5</a:t>
            </a:fld>
            <a:endParaRPr sz="1400"/>
          </a:p>
        </p:txBody>
      </p:sp>
      <p:pic>
        <p:nvPicPr>
          <p:cNvPr id="68" name="pasted-image-small.png"/>
          <p:cNvPicPr/>
          <p:nvPr/>
        </p:nvPicPr>
        <p:blipFill>
          <a:blip r:embed="rId3">
            <a:extLst/>
          </a:blip>
          <a:srcRect b="9324"/>
          <a:stretch>
            <a:fillRect/>
          </a:stretch>
        </p:blipFill>
        <p:spPr>
          <a:xfrm>
            <a:off x="0" y="3094539"/>
            <a:ext cx="13004800" cy="5896096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582723" y="9200871"/>
            <a:ext cx="865693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WWF Netherlands (2011). Spatial Expansion of EU and Non-EU Fishing Fleets Into the Global Ocean, 1950 to the Present.</a:t>
            </a:r>
          </a:p>
        </p:txBody>
      </p:sp>
      <p:sp>
        <p:nvSpPr>
          <p:cNvPr id="70" name="Shape 70"/>
          <p:cNvSpPr/>
          <p:nvPr/>
        </p:nvSpPr>
        <p:spPr>
          <a:xfrm>
            <a:off x="669274" y="8138223"/>
            <a:ext cx="1145829" cy="569549"/>
          </a:xfrm>
          <a:prstGeom prst="roundRect">
            <a:avLst>
              <a:gd name="adj" fmla="val 28247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2006</a:t>
            </a:r>
          </a:p>
        </p:txBody>
      </p:sp>
      <p:sp>
        <p:nvSpPr>
          <p:cNvPr id="71" name="Shape 71"/>
          <p:cNvSpPr/>
          <p:nvPr/>
        </p:nvSpPr>
        <p:spPr>
          <a:xfrm>
            <a:off x="8791130" y="2765671"/>
            <a:ext cx="3681505" cy="714387"/>
          </a:xfrm>
          <a:prstGeom prst="roundRect">
            <a:avLst>
              <a:gd name="adj" fmla="val 26666"/>
            </a:avLst>
          </a:prstGeom>
          <a:solidFill>
            <a:srgbClr val="E822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&gt;30% Biomass Harvested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&gt;30% </a:t>
            </a:r>
            <a:r>
              <a:rPr sz="20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rPr>
              <a:t>生物总量捕捞</a:t>
            </a:r>
          </a:p>
        </p:txBody>
      </p:sp>
      <p:sp>
        <p:nvSpPr>
          <p:cNvPr id="72" name="Shape 72"/>
          <p:cNvSpPr/>
          <p:nvPr/>
        </p:nvSpPr>
        <p:spPr>
          <a:xfrm>
            <a:off x="1773396" y="2308471"/>
            <a:ext cx="8873808" cy="76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The expansion and impact of worldwide fishing fleets, 1950 &amp;  2006</a:t>
            </a:r>
          </a:p>
          <a:p>
            <a:pPr lvl="0" algn="l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1950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及</a:t>
            </a: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2006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年全球捕鱼船只规模以及影响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" name="Chart 110"/>
          <p:cNvGraphicFramePr/>
          <p:nvPr>
            <p:extLst>
              <p:ext uri="{D42A27DB-BD31-4B8C-83A1-F6EECF244321}">
                <p14:modId xmlns:p14="http://schemas.microsoft.com/office/powerpoint/2010/main" val="2310439926"/>
              </p:ext>
            </p:extLst>
          </p:nvPr>
        </p:nvGraphicFramePr>
        <p:xfrm>
          <a:off x="485879" y="2897600"/>
          <a:ext cx="11766849" cy="5876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748" y="3159269"/>
            <a:ext cx="9936909" cy="52016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6</a:t>
            </a:fld>
            <a:endParaRPr sz="1400"/>
          </a:p>
        </p:txBody>
      </p:sp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Overfishing</a:t>
            </a:r>
          </a:p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4200">
                <a:latin typeface="Heiti TC Light"/>
                <a:ea typeface="Heiti TC Light"/>
                <a:cs typeface="Heiti TC Light"/>
                <a:sym typeface="Heiti TC Light"/>
              </a:rPr>
              <a:t>渔业过度捕捞</a:t>
            </a:r>
          </a:p>
        </p:txBody>
      </p:sp>
      <p:sp>
        <p:nvSpPr>
          <p:cNvPr id="115" name="Shape 115"/>
          <p:cNvSpPr/>
          <p:nvPr/>
        </p:nvSpPr>
        <p:spPr>
          <a:xfrm>
            <a:off x="2828005" y="2306417"/>
            <a:ext cx="7348790" cy="76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Trends in the state of global fishery stocks, 1950-2006</a:t>
            </a:r>
          </a:p>
          <a:p>
            <a:pPr lvl="0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1950-2006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年间全球渔业资源状态趋势</a:t>
            </a:r>
          </a:p>
        </p:txBody>
      </p:sp>
      <p:sp>
        <p:nvSpPr>
          <p:cNvPr id="116" name="Shape 116"/>
          <p:cNvSpPr/>
          <p:nvPr/>
        </p:nvSpPr>
        <p:spPr>
          <a:xfrm>
            <a:off x="582723" y="9200871"/>
            <a:ext cx="3629559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 dirty="0"/>
              <a:t>Source: UNEP Global Environmental Outlook 5 (2012)</a:t>
            </a:r>
          </a:p>
        </p:txBody>
      </p:sp>
      <p:sp>
        <p:nvSpPr>
          <p:cNvPr id="117" name="Shape 117"/>
          <p:cNvSpPr/>
          <p:nvPr/>
        </p:nvSpPr>
        <p:spPr>
          <a:xfrm>
            <a:off x="5833871" y="5859330"/>
            <a:ext cx="226390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Exploited 完全捕捞</a:t>
            </a:r>
          </a:p>
        </p:txBody>
      </p:sp>
      <p:sp>
        <p:nvSpPr>
          <p:cNvPr id="118" name="Shape 118"/>
          <p:cNvSpPr/>
          <p:nvPr/>
        </p:nvSpPr>
        <p:spPr>
          <a:xfrm>
            <a:off x="3013152" y="3785072"/>
            <a:ext cx="222173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Developing 开发中</a:t>
            </a:r>
          </a:p>
        </p:txBody>
      </p:sp>
      <p:sp>
        <p:nvSpPr>
          <p:cNvPr id="119" name="Shape 119"/>
          <p:cNvSpPr/>
          <p:nvPr/>
        </p:nvSpPr>
        <p:spPr>
          <a:xfrm>
            <a:off x="8714293" y="7912431"/>
            <a:ext cx="278155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Overexploited 过度捕捞</a:t>
            </a:r>
          </a:p>
        </p:txBody>
      </p:sp>
      <p:sp>
        <p:nvSpPr>
          <p:cNvPr id="120" name="Shape 120"/>
          <p:cNvSpPr/>
          <p:nvPr/>
        </p:nvSpPr>
        <p:spPr>
          <a:xfrm>
            <a:off x="9918586" y="2643287"/>
            <a:ext cx="2435516" cy="406401"/>
          </a:xfrm>
          <a:prstGeom prst="roundRect">
            <a:avLst>
              <a:gd name="adj" fmla="val 46875"/>
            </a:avLst>
          </a:prstGeom>
          <a:solidFill>
            <a:srgbClr val="FFB42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Rebuilding 恢复中</a:t>
            </a:r>
          </a:p>
        </p:txBody>
      </p:sp>
      <p:sp>
        <p:nvSpPr>
          <p:cNvPr id="121" name="Shape 121"/>
          <p:cNvSpPr/>
          <p:nvPr/>
        </p:nvSpPr>
        <p:spPr>
          <a:xfrm>
            <a:off x="9296286" y="8783818"/>
            <a:ext cx="2689516" cy="406401"/>
          </a:xfrm>
          <a:prstGeom prst="roundRect">
            <a:avLst>
              <a:gd name="adj" fmla="val 46875"/>
            </a:avLst>
          </a:prstGeom>
          <a:solidFill>
            <a:srgbClr val="0664B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</a:rPr>
              <a:t>Collapsed 渔源溃决</a:t>
            </a:r>
          </a:p>
        </p:txBody>
      </p:sp>
    </p:spTree>
    <p:extLst>
      <p:ext uri="{BB962C8B-B14F-4D97-AF65-F5344CB8AC3E}">
        <p14:creationId xmlns:p14="http://schemas.microsoft.com/office/powerpoint/2010/main" val="36004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150" y="3122018"/>
            <a:ext cx="11874500" cy="6028669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Water Stress</a:t>
            </a:r>
          </a:p>
          <a:p>
            <a:pPr lvl="0">
              <a:defRPr sz="1800"/>
            </a:pPr>
            <a:r>
              <a:rPr sz="4200"/>
              <a:t>水资源压力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7</a:t>
            </a:fld>
            <a:endParaRPr sz="1400"/>
          </a:p>
        </p:txBody>
      </p:sp>
      <p:sp>
        <p:nvSpPr>
          <p:cNvPr id="86" name="Shape 86"/>
          <p:cNvSpPr/>
          <p:nvPr/>
        </p:nvSpPr>
        <p:spPr>
          <a:xfrm>
            <a:off x="582723" y="9200871"/>
            <a:ext cx="735772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/>
            </a:lvl1pPr>
          </a:lstStyle>
          <a:p>
            <a:pPr lvl="0">
              <a:defRPr sz="1800"/>
            </a:pPr>
            <a:r>
              <a:rPr sz="1200"/>
              <a:t>Source: UNEP (2008). Vital Water Graphics - An Overview of the State of the World’s Fresh and Marine Waters.</a:t>
            </a:r>
          </a:p>
        </p:txBody>
      </p:sp>
      <p:sp>
        <p:nvSpPr>
          <p:cNvPr id="87" name="Shape 87"/>
          <p:cNvSpPr/>
          <p:nvPr/>
        </p:nvSpPr>
        <p:spPr>
          <a:xfrm>
            <a:off x="2065496" y="2308471"/>
            <a:ext cx="8873808" cy="76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lnSpc>
                <a:spcPct val="80000"/>
              </a:lnSpc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Projected water supply per river basin in 2025</a:t>
            </a:r>
          </a:p>
          <a:p>
            <a:pPr lvl="0" defTabSz="457200">
              <a:lnSpc>
                <a:spcPct val="80000"/>
              </a:lnSpc>
              <a:spcBef>
                <a:spcPts val="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200">
                <a:latin typeface="Helvetica Neue"/>
                <a:ea typeface="Helvetica Neue"/>
                <a:cs typeface="Helvetica Neue"/>
                <a:sym typeface="Helvetica Neue"/>
              </a:rPr>
              <a:t>2025</a:t>
            </a:r>
            <a:r>
              <a:rPr sz="2200">
                <a:latin typeface="Heiti TC Light"/>
                <a:ea typeface="Heiti TC Light"/>
                <a:cs typeface="Heiti TC Light"/>
                <a:sym typeface="Heiti TC Light"/>
              </a:rPr>
              <a:t>年河川流域水资源供给预测</a:t>
            </a:r>
          </a:p>
        </p:txBody>
      </p:sp>
      <p:sp>
        <p:nvSpPr>
          <p:cNvPr id="88" name="Shape 88"/>
          <p:cNvSpPr/>
          <p:nvPr/>
        </p:nvSpPr>
        <p:spPr>
          <a:xfrm>
            <a:off x="1002359" y="8213646"/>
            <a:ext cx="1145829" cy="569550"/>
          </a:xfrm>
          <a:prstGeom prst="roundRect">
            <a:avLst>
              <a:gd name="adj" fmla="val 28247"/>
            </a:avLst>
          </a:prstGeom>
          <a:solidFill>
            <a:srgbClr val="8C15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529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asted-imag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96500"/>
            <a:ext cx="13004800" cy="93571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 rot="16200000">
            <a:off x="10884937" y="7598109"/>
            <a:ext cx="3731726" cy="3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800">
                <a:solidFill>
                  <a:srgbClr val="FFFFFF"/>
                </a:solidFill>
              </a:rPr>
              <a:t>Forest on fire in Roraima state in Spring 1998 Amazon, Brazil.</a:t>
            </a:r>
          </a:p>
          <a:p>
            <a:pPr lvl="0" algn="l">
              <a:defRPr sz="1800"/>
            </a:pPr>
            <a:r>
              <a:rPr sz="800">
                <a:solidFill>
                  <a:srgbClr val="FFFFFF"/>
                </a:solidFill>
              </a:rPr>
              <a:t>Photo: © Nigel Dickinson / WWF-Canon</a:t>
            </a:r>
          </a:p>
        </p:txBody>
      </p:sp>
      <p:sp>
        <p:nvSpPr>
          <p:cNvPr id="71" name="Shape 71"/>
          <p:cNvSpPr/>
          <p:nvPr/>
        </p:nvSpPr>
        <p:spPr>
          <a:xfrm>
            <a:off x="570014" y="6798866"/>
            <a:ext cx="6146801" cy="229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90000"/>
              </a:lnSpc>
              <a:defRPr sz="1800"/>
            </a:pPr>
            <a:r>
              <a:rPr sz="8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24%</a:t>
            </a:r>
          </a:p>
          <a:p>
            <a:pPr lvl="0" algn="l">
              <a:lnSpc>
                <a:spcPct val="80000"/>
              </a:lnSpc>
              <a:defRPr sz="1800"/>
            </a:pPr>
            <a:r>
              <a:rPr sz="2500">
                <a:solidFill>
                  <a:srgbClr val="FFFFFF"/>
                </a:solidFill>
              </a:rPr>
              <a:t>of anthropogenic GHG emissions</a:t>
            </a:r>
          </a:p>
          <a:p>
            <a:pPr lvl="0" algn="l">
              <a:defRPr sz="1800"/>
            </a:pPr>
            <a:r>
              <a:rPr sz="2500">
                <a:solidFill>
                  <a:srgbClr val="FFFFFF"/>
                </a:solidFill>
              </a:rPr>
              <a:t>come from deforestation and agriculture</a:t>
            </a:r>
          </a:p>
          <a:p>
            <a:pPr lvl="0" algn="l">
              <a:spcBef>
                <a:spcPts val="600"/>
              </a:spcBef>
              <a:defRPr sz="1800"/>
            </a:pPr>
            <a:r>
              <a:rPr sz="2500">
                <a:solidFill>
                  <a:srgbClr val="FFFFFF"/>
                </a:solidFill>
              </a:rPr>
              <a:t>的人为温室气体排放源自于伐林与农业活动</a:t>
            </a:r>
          </a:p>
        </p:txBody>
      </p:sp>
      <p:sp>
        <p:nvSpPr>
          <p:cNvPr id="72" name="Shape 72"/>
          <p:cNvSpPr/>
          <p:nvPr/>
        </p:nvSpPr>
        <p:spPr>
          <a:xfrm>
            <a:off x="582723" y="9200871"/>
            <a:ext cx="4895089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FFF"/>
                </a:solidFill>
              </a:rPr>
              <a:t>Source: IPCC AR5 “Climate Change 2014: Mitigation of Climate Change"</a:t>
            </a:r>
          </a:p>
        </p:txBody>
      </p:sp>
    </p:spTree>
    <p:extLst>
      <p:ext uri="{BB962C8B-B14F-4D97-AF65-F5344CB8AC3E}">
        <p14:creationId xmlns:p14="http://schemas.microsoft.com/office/powerpoint/2010/main" val="37488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-smal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96500"/>
            <a:ext cx="13004800" cy="93571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 rot="16200000">
            <a:off x="10884937" y="7598109"/>
            <a:ext cx="3731726" cy="3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800">
                <a:solidFill>
                  <a:srgbClr val="FFFFFF"/>
                </a:solidFill>
              </a:rPr>
              <a:t>Aerial view of palm oil plantation on deforested land in Sabah, Borneo, Malaysia.</a:t>
            </a:r>
          </a:p>
          <a:p>
            <a:pPr lvl="0" algn="l">
              <a:defRPr sz="1800"/>
            </a:pPr>
            <a:r>
              <a:rPr sz="800">
                <a:solidFill>
                  <a:srgbClr val="FFFFFF"/>
                </a:solidFill>
              </a:rPr>
              <a:t>Photo: © 2007 naturepl.com / Juan Carlos Munoz / WWF-Canon</a:t>
            </a:r>
          </a:p>
        </p:txBody>
      </p:sp>
      <p:sp>
        <p:nvSpPr>
          <p:cNvPr id="64" name="Shape 64"/>
          <p:cNvSpPr/>
          <p:nvPr/>
        </p:nvSpPr>
        <p:spPr>
          <a:xfrm>
            <a:off x="570014" y="6798866"/>
            <a:ext cx="5201921" cy="229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90000"/>
              </a:lnSpc>
              <a:defRPr sz="1800"/>
            </a:pPr>
            <a:r>
              <a:rPr sz="8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71%</a:t>
            </a:r>
          </a:p>
          <a:p>
            <a:pPr lvl="0" algn="l">
              <a:lnSpc>
                <a:spcPct val="80000"/>
              </a:lnSpc>
              <a:defRPr sz="1800"/>
            </a:pPr>
            <a:r>
              <a:rPr sz="2500">
                <a:solidFill>
                  <a:srgbClr val="FFFFFF"/>
                </a:solidFill>
              </a:rPr>
              <a:t>of tropical and sub-tropical</a:t>
            </a:r>
          </a:p>
          <a:p>
            <a:pPr lvl="0" algn="l">
              <a:defRPr sz="1800"/>
            </a:pPr>
            <a:r>
              <a:rPr sz="2500">
                <a:solidFill>
                  <a:srgbClr val="FFFFFF"/>
                </a:solidFill>
              </a:rPr>
              <a:t>deforestation comes from agriculture</a:t>
            </a:r>
          </a:p>
          <a:p>
            <a:pPr lvl="0" algn="l">
              <a:spcBef>
                <a:spcPts val="600"/>
              </a:spcBef>
              <a:defRPr sz="1800"/>
            </a:pPr>
            <a:r>
              <a:rPr sz="2500">
                <a:solidFill>
                  <a:srgbClr val="FFFFFF"/>
                </a:solidFill>
              </a:rPr>
              <a:t>的热带与副热带伐林来自农业开垦</a:t>
            </a:r>
          </a:p>
        </p:txBody>
      </p:sp>
      <p:sp>
        <p:nvSpPr>
          <p:cNvPr id="65" name="Shape 65"/>
          <p:cNvSpPr/>
          <p:nvPr/>
        </p:nvSpPr>
        <p:spPr>
          <a:xfrm>
            <a:off x="582723" y="9200871"/>
            <a:ext cx="11596727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FFF"/>
                </a:solidFill>
              </a:rPr>
              <a:t>Source: Forest Trends (2014). Consumer Goods and Deforestation: An Analysis of the Extent and Nature of Illegality in Forest Conversion for Agriculture and Timber Plantations.</a:t>
            </a:r>
          </a:p>
        </p:txBody>
      </p:sp>
    </p:spTree>
    <p:extLst>
      <p:ext uri="{BB962C8B-B14F-4D97-AF65-F5344CB8AC3E}">
        <p14:creationId xmlns:p14="http://schemas.microsoft.com/office/powerpoint/2010/main" val="15850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1629</Words>
  <Application>Microsoft Macintosh PowerPoint</Application>
  <PresentationFormat>Custom</PresentationFormat>
  <Paragraphs>284</Paragraphs>
  <Slides>30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ModernPortfolio</vt:lpstr>
      <vt:lpstr>China and Global Green Market Supply Chains for Renewable Resources 中国与全球可再生资源市场的绿色供应链</vt:lpstr>
      <vt:lpstr>PowerPoint Presentation</vt:lpstr>
      <vt:lpstr>PowerPoint Presentation</vt:lpstr>
      <vt:lpstr>Overfishing 渔业过度捕捞</vt:lpstr>
      <vt:lpstr>Overfishing 渔业过度捕捞</vt:lpstr>
      <vt:lpstr>Overfishing 渔业过度捕捞</vt:lpstr>
      <vt:lpstr>Water Stress 水资源压力</vt:lpstr>
      <vt:lpstr>PowerPoint Presentation</vt:lpstr>
      <vt:lpstr>PowerPoint Presentation</vt:lpstr>
      <vt:lpstr>Illegal Deforestation 非法伐林</vt:lpstr>
      <vt:lpstr>China’s Footprint 中国的影响</vt:lpstr>
      <vt:lpstr>China’s Footprint 中国的影响</vt:lpstr>
      <vt:lpstr>Global Commodities Market 全球初级产品市场</vt:lpstr>
      <vt:lpstr>Global Commodities Market 全球初级产品市场</vt:lpstr>
      <vt:lpstr>Global Commodities Market 全球初级产品市场</vt:lpstr>
      <vt:lpstr>Global Commodities Market 全球初级产品市场</vt:lpstr>
      <vt:lpstr>Global Commodities Market 全球初级产品市场</vt:lpstr>
      <vt:lpstr>PowerPoint Presentation</vt:lpstr>
      <vt:lpstr>PowerPoint Presentation</vt:lpstr>
      <vt:lpstr>Current Certification Landscape 当前认证标章市场占有率</vt:lpstr>
      <vt:lpstr>Key Players in Sustainable Commodities 可持续生产重要伙伴</vt:lpstr>
      <vt:lpstr>Key Players in Sustainable Commodities 可持续生产重要伙伴</vt:lpstr>
      <vt:lpstr>Key Players in Sustainable Palm Oil 当前可持续棕榈油生产重要伙伴</vt:lpstr>
      <vt:lpstr>Key Players in Sustainable Palm Oil 当前可持续棕榈油生产重要伙伴</vt:lpstr>
      <vt:lpstr>Key Players in Sustainable Commodities 可持续生产重要伙伴</vt:lpstr>
      <vt:lpstr>China’s Progress 当前中国国内发展趋势</vt:lpstr>
      <vt:lpstr>FSC in China 森林管理委员会在中国</vt:lpstr>
      <vt:lpstr>Key Players in Sustainable Palm Oil 当前可持续棕榈油生产重要伙伴</vt:lpstr>
      <vt:lpstr>Recommendations for Action 未来行动建议</vt:lpstr>
      <vt:lpstr>Recommendations for Action 未来行动建议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 and Global Green Market Supply Chains for Renewable Resources 中国与全球可再生资源市场的绿色供应链</dc:title>
  <cp:lastModifiedBy>Jim Leape</cp:lastModifiedBy>
  <cp:revision>4</cp:revision>
  <dcterms:modified xsi:type="dcterms:W3CDTF">2014-11-25T21:36:31Z</dcterms:modified>
</cp:coreProperties>
</file>