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6" r:id="rId2"/>
  </p:sldMasterIdLst>
  <p:notesMasterIdLst>
    <p:notesMasterId r:id="rId28"/>
  </p:notesMasterIdLst>
  <p:handoutMasterIdLst>
    <p:handoutMasterId r:id="rId29"/>
  </p:handoutMasterIdLst>
  <p:sldIdLst>
    <p:sldId id="256" r:id="rId3"/>
    <p:sldId id="513" r:id="rId4"/>
    <p:sldId id="514" r:id="rId5"/>
    <p:sldId id="516" r:id="rId6"/>
    <p:sldId id="517" r:id="rId7"/>
    <p:sldId id="505" r:id="rId8"/>
    <p:sldId id="529" r:id="rId9"/>
    <p:sldId id="547" r:id="rId10"/>
    <p:sldId id="530" r:id="rId11"/>
    <p:sldId id="531" r:id="rId12"/>
    <p:sldId id="532" r:id="rId13"/>
    <p:sldId id="533" r:id="rId14"/>
    <p:sldId id="535" r:id="rId15"/>
    <p:sldId id="536" r:id="rId16"/>
    <p:sldId id="537" r:id="rId17"/>
    <p:sldId id="538" r:id="rId18"/>
    <p:sldId id="539" r:id="rId19"/>
    <p:sldId id="540" r:id="rId20"/>
    <p:sldId id="541" r:id="rId21"/>
    <p:sldId id="548" r:id="rId22"/>
    <p:sldId id="543" r:id="rId23"/>
    <p:sldId id="544" r:id="rId24"/>
    <p:sldId id="545" r:id="rId25"/>
    <p:sldId id="546" r:id="rId26"/>
    <p:sldId id="282" r:id="rId27"/>
  </p:sldIdLst>
  <p:sldSz cx="9144000" cy="6858000" type="screen4x3"/>
  <p:notesSz cx="6735763" cy="98663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4660"/>
  </p:normalViewPr>
  <p:slideViewPr>
    <p:cSldViewPr>
      <p:cViewPr varScale="1">
        <p:scale>
          <a:sx n="118" d="100"/>
          <a:sy n="118" d="100"/>
        </p:scale>
        <p:origin x="124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08"/>
    </p:cViewPr>
  </p:sorterViewPr>
  <p:notesViewPr>
    <p:cSldViewPr>
      <p:cViewPr varScale="1">
        <p:scale>
          <a:sx n="88" d="100"/>
          <a:sy n="88" d="100"/>
        </p:scale>
        <p:origin x="-378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8014445-0469-49A9-9618-C785397BDDED}" type="datetimeFigureOut">
              <a:rPr lang="zh-CN" altLang="en-US" smtClean="0"/>
              <a:t>2014/11/15</a:t>
            </a:fld>
            <a:endParaRPr lang="zh-CN" altLang="en-US"/>
          </a:p>
        </p:txBody>
      </p:sp>
      <p:sp>
        <p:nvSpPr>
          <p:cNvPr id="4" name="页脚占位符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D3250F8-F07F-425D-8B3C-292C5F171473}" type="slidenum">
              <a:rPr lang="zh-CN" altLang="en-US" smtClean="0"/>
              <a:t>‹#›</a:t>
            </a:fld>
            <a:endParaRPr lang="zh-CN" altLang="en-US"/>
          </a:p>
        </p:txBody>
      </p:sp>
    </p:spTree>
    <p:extLst>
      <p:ext uri="{BB962C8B-B14F-4D97-AF65-F5344CB8AC3E}">
        <p14:creationId xmlns:p14="http://schemas.microsoft.com/office/powerpoint/2010/main" val="276062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4C63B79-4D0A-40A2-90CD-0DB7E2664AE2}" type="datetimeFigureOut">
              <a:rPr lang="zh-CN" altLang="en-US" smtClean="0"/>
              <a:t>2014/11/15</a:t>
            </a:fld>
            <a:endParaRPr lang="zh-CN" altLang="en-US"/>
          </a:p>
        </p:txBody>
      </p:sp>
      <p:sp>
        <p:nvSpPr>
          <p:cNvPr id="4" name="幻灯片图像占位符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3B2712D-7050-4E4A-BA2F-F2C8126ABCAD}" type="slidenum">
              <a:rPr lang="zh-CN" altLang="en-US" smtClean="0"/>
              <a:t>‹#›</a:t>
            </a:fld>
            <a:endParaRPr lang="zh-CN" altLang="en-US"/>
          </a:p>
        </p:txBody>
      </p:sp>
    </p:spTree>
    <p:extLst>
      <p:ext uri="{BB962C8B-B14F-4D97-AF65-F5344CB8AC3E}">
        <p14:creationId xmlns:p14="http://schemas.microsoft.com/office/powerpoint/2010/main" val="140772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2014/11/15</a:t>
            </a:fld>
            <a:endParaRPr lang="zh-CN" altLang="en-US"/>
          </a:p>
        </p:txBody>
      </p:sp>
      <p:sp>
        <p:nvSpPr>
          <p:cNvPr id="3" name="Rectangle 5"/>
          <p:cNvSpPr>
            <a:spLocks noGrp="1" noChangeArrowheads="1"/>
          </p:cNvSpPr>
          <p:nvPr>
            <p:ph type="ftr" sz="quarter" idx="11"/>
          </p:nvPr>
        </p:nvSpPr>
        <p:spPr>
          <a:ln/>
        </p:spPr>
        <p:txBody>
          <a:bodyPr/>
          <a:lstStyle>
            <a:lvl1pPr>
              <a:defRPr/>
            </a:lvl1pPr>
          </a:lstStyle>
          <a:p>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6446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6A3BA9C-AE80-42DD-B433-285EC80A0E43}" type="slidenum">
              <a:rPr lang="en-US" altLang="zh-CN"/>
              <a:pPr>
                <a:defRPr/>
              </a:pPr>
              <a:t>‹#›</a:t>
            </a:fld>
            <a:endParaRPr lang="en-US" altLang="zh-CN"/>
          </a:p>
        </p:txBody>
      </p:sp>
    </p:spTree>
    <p:extLst>
      <p:ext uri="{BB962C8B-B14F-4D97-AF65-F5344CB8AC3E}">
        <p14:creationId xmlns:p14="http://schemas.microsoft.com/office/powerpoint/2010/main" val="2908502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10A30D8-600F-4711-8ADF-377C75D0D59B}" type="slidenum">
              <a:rPr lang="en-US" altLang="zh-CN"/>
              <a:pPr>
                <a:defRPr/>
              </a:pPr>
              <a:t>‹#›</a:t>
            </a:fld>
            <a:endParaRPr lang="en-US" altLang="zh-CN"/>
          </a:p>
        </p:txBody>
      </p:sp>
    </p:spTree>
    <p:extLst>
      <p:ext uri="{BB962C8B-B14F-4D97-AF65-F5344CB8AC3E}">
        <p14:creationId xmlns:p14="http://schemas.microsoft.com/office/powerpoint/2010/main" val="249327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7011E50-45C7-4A64-A179-E8649F8ED8DF}" type="slidenum">
              <a:rPr lang="en-US" altLang="zh-CN"/>
              <a:pPr>
                <a:defRPr/>
              </a:pPr>
              <a:t>‹#›</a:t>
            </a:fld>
            <a:endParaRPr lang="en-US" altLang="zh-CN"/>
          </a:p>
        </p:txBody>
      </p:sp>
    </p:spTree>
    <p:extLst>
      <p:ext uri="{BB962C8B-B14F-4D97-AF65-F5344CB8AC3E}">
        <p14:creationId xmlns:p14="http://schemas.microsoft.com/office/powerpoint/2010/main" val="170226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900F74-0BD8-4400-B0B0-DB85049F158C}" type="slidenum">
              <a:rPr lang="en-US" altLang="zh-CN"/>
              <a:pPr>
                <a:defRPr/>
              </a:pPr>
              <a:t>‹#›</a:t>
            </a:fld>
            <a:endParaRPr lang="en-US" altLang="zh-CN"/>
          </a:p>
        </p:txBody>
      </p:sp>
    </p:spTree>
    <p:extLst>
      <p:ext uri="{BB962C8B-B14F-4D97-AF65-F5344CB8AC3E}">
        <p14:creationId xmlns:p14="http://schemas.microsoft.com/office/powerpoint/2010/main" val="161035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CFBD478-DC4B-487C-979D-A74967143B6D}" type="slidenum">
              <a:rPr lang="en-US" altLang="zh-CN"/>
              <a:pPr>
                <a:defRPr/>
              </a:pPr>
              <a:t>‹#›</a:t>
            </a:fld>
            <a:endParaRPr lang="en-US" altLang="zh-CN"/>
          </a:p>
        </p:txBody>
      </p:sp>
    </p:spTree>
    <p:extLst>
      <p:ext uri="{BB962C8B-B14F-4D97-AF65-F5344CB8AC3E}">
        <p14:creationId xmlns:p14="http://schemas.microsoft.com/office/powerpoint/2010/main" val="44161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0157B7-E0C8-4CB0-AC7F-42DCC0EDDBB0}" type="slidenum">
              <a:rPr lang="en-US" altLang="zh-CN"/>
              <a:pPr>
                <a:defRPr/>
              </a:pPr>
              <a:t>‹#›</a:t>
            </a:fld>
            <a:endParaRPr lang="en-US" altLang="zh-CN"/>
          </a:p>
        </p:txBody>
      </p:sp>
    </p:spTree>
    <p:extLst>
      <p:ext uri="{BB962C8B-B14F-4D97-AF65-F5344CB8AC3E}">
        <p14:creationId xmlns:p14="http://schemas.microsoft.com/office/powerpoint/2010/main" val="35350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96752"/>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t>2014/11/15</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BD6FCBC-6687-4437-A076-8A2C5849DE06}" type="slidenum">
              <a:rPr lang="en-US" altLang="zh-CN"/>
              <a:pPr>
                <a:defRPr/>
              </a:pPr>
              <a:t>‹#›</a:t>
            </a:fld>
            <a:endParaRPr lang="en-US" altLang="zh-CN"/>
          </a:p>
        </p:txBody>
      </p:sp>
    </p:spTree>
    <p:extLst>
      <p:ext uri="{BB962C8B-B14F-4D97-AF65-F5344CB8AC3E}">
        <p14:creationId xmlns:p14="http://schemas.microsoft.com/office/powerpoint/2010/main" val="156380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35446B-D431-437A-BFD9-4B0C04BD4380}" type="slidenum">
              <a:rPr lang="en-US" altLang="zh-CN"/>
              <a:pPr>
                <a:defRPr/>
              </a:pPr>
              <a:t>‹#›</a:t>
            </a:fld>
            <a:endParaRPr lang="en-US" altLang="zh-CN"/>
          </a:p>
        </p:txBody>
      </p:sp>
    </p:spTree>
    <p:extLst>
      <p:ext uri="{BB962C8B-B14F-4D97-AF65-F5344CB8AC3E}">
        <p14:creationId xmlns:p14="http://schemas.microsoft.com/office/powerpoint/2010/main" val="150764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7B70257-4295-433C-A500-215D4D506131}" type="slidenum">
              <a:rPr lang="en-US" altLang="zh-CN"/>
              <a:pPr>
                <a:defRPr/>
              </a:pPr>
              <a:t>‹#›</a:t>
            </a:fld>
            <a:endParaRPr lang="en-US" altLang="zh-CN"/>
          </a:p>
        </p:txBody>
      </p:sp>
    </p:spTree>
    <p:extLst>
      <p:ext uri="{BB962C8B-B14F-4D97-AF65-F5344CB8AC3E}">
        <p14:creationId xmlns:p14="http://schemas.microsoft.com/office/powerpoint/2010/main" val="152518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3072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706BE0D-D454-4CFA-B505-8A6975EF17FF}" type="slidenum">
              <a:rPr lang="en-US" altLang="zh-CN"/>
              <a:pPr>
                <a:defRPr/>
              </a:pPr>
              <a:t>‹#›</a:t>
            </a:fld>
            <a:endParaRPr lang="en-US" altLang="zh-CN"/>
          </a:p>
        </p:txBody>
      </p:sp>
    </p:spTree>
    <p:extLst>
      <p:ext uri="{BB962C8B-B14F-4D97-AF65-F5344CB8AC3E}">
        <p14:creationId xmlns:p14="http://schemas.microsoft.com/office/powerpoint/2010/main" val="369587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FEBD839-3F4B-41A4-A777-D21D0993F74B}" type="slidenum">
              <a:rPr lang="en-US" altLang="zh-CN"/>
              <a:pPr>
                <a:defRPr/>
              </a:pPr>
              <a:t>‹#›</a:t>
            </a:fld>
            <a:endParaRPr lang="en-US" altLang="zh-CN"/>
          </a:p>
        </p:txBody>
      </p:sp>
    </p:spTree>
    <p:extLst>
      <p:ext uri="{BB962C8B-B14F-4D97-AF65-F5344CB8AC3E}">
        <p14:creationId xmlns:p14="http://schemas.microsoft.com/office/powerpoint/2010/main" val="158950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4363F3A-BD10-4777-9039-52B587B6B906}" type="slidenum">
              <a:rPr lang="en-US" altLang="zh-CN"/>
              <a:pPr>
                <a:defRPr/>
              </a:pPr>
              <a:t>‹#›</a:t>
            </a:fld>
            <a:endParaRPr lang="en-US" altLang="zh-CN"/>
          </a:p>
        </p:txBody>
      </p:sp>
    </p:spTree>
    <p:extLst>
      <p:ext uri="{BB962C8B-B14F-4D97-AF65-F5344CB8AC3E}">
        <p14:creationId xmlns:p14="http://schemas.microsoft.com/office/powerpoint/2010/main" val="117576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低碳标准稿_拷贝.jpg"/>
          <p:cNvPicPr>
            <a:picLocks noChangeAspect="1"/>
          </p:cNvPicPr>
          <p:nvPr/>
        </p:nvPicPr>
        <p:blipFill>
          <a:blip r:embed="rId5" cstate="print"/>
          <a:srcRect l="56230" t="11025" r="7278" b="59481"/>
          <a:stretch>
            <a:fillRect/>
          </a:stretch>
        </p:blipFill>
        <p:spPr>
          <a:xfrm>
            <a:off x="3786182" y="5715016"/>
            <a:ext cx="1571636" cy="1073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27" name="Group 7"/>
          <p:cNvGrpSpPr>
            <a:grpSpLocks/>
          </p:cNvGrpSpPr>
          <p:nvPr/>
        </p:nvGrpSpPr>
        <p:grpSpPr bwMode="auto">
          <a:xfrm>
            <a:off x="266700" y="3269010"/>
            <a:ext cx="8610600" cy="201613"/>
            <a:chOff x="144" y="1680"/>
            <a:chExt cx="5424" cy="144"/>
          </a:xfrm>
        </p:grpSpPr>
        <p:sp>
          <p:nvSpPr>
            <p:cNvPr id="1034"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sp>
          <p:nvSpPr>
            <p:cNvPr id="1035"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sp>
          <p:nvSpPr>
            <p:cNvPr id="1036"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grpSp>
      <p:sp>
        <p:nvSpPr>
          <p:cNvPr id="102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 name="Rectangle 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atin typeface="+mn-lt"/>
                <a:ea typeface="黑体" pitchFamily="2" charset="-122"/>
              </a:defRPr>
            </a:lvl1pPr>
          </a:lstStyle>
          <a:p>
            <a:fld id="{530820CF-B880-4189-942D-D702A7CBA730}" type="datetimeFigureOut">
              <a:rPr lang="zh-CN" altLang="en-US" smtClean="0"/>
              <a:t>2014/11/15</a:t>
            </a:fld>
            <a:endParaRPr lang="zh-CN" altLang="en-US"/>
          </a:p>
        </p:txBody>
      </p:sp>
      <p:sp>
        <p:nvSpPr>
          <p:cNvPr id="1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mn-lt"/>
                <a:ea typeface="黑体" pitchFamily="2" charset="-122"/>
              </a:defRPr>
            </a:lvl1pPr>
          </a:lstStyle>
          <a:p>
            <a:endParaRPr lang="zh-CN" altLang="en-US"/>
          </a:p>
        </p:txBody>
      </p:sp>
      <p:sp>
        <p:nvSpPr>
          <p:cNvPr id="20" name="Rectangle 6"/>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atin typeface="+mn-lt"/>
                <a:ea typeface="黑体" pitchFamily="2" charset="-122"/>
              </a:defRPr>
            </a:lvl1pPr>
          </a:lstStyle>
          <a:p>
            <a:fld id="{0C913308-F349-4B6D-A68A-DD1791B4A57B}" type="slidenum">
              <a:rPr lang="zh-CN" altLang="en-US" smtClean="0"/>
              <a:t>‹#›</a:t>
            </a:fld>
            <a:endParaRPr lang="zh-CN" altLang="en-US"/>
          </a:p>
        </p:txBody>
      </p:sp>
      <p:pic>
        <p:nvPicPr>
          <p:cNvPr id="12" name="Picture 11" descr="低碳标准稿_拷贝.jpg"/>
          <p:cNvPicPr>
            <a:picLocks noChangeAspect="1"/>
          </p:cNvPicPr>
          <p:nvPr/>
        </p:nvPicPr>
        <p:blipFill>
          <a:blip r:embed="rId5" cstate="print"/>
          <a:srcRect l="50890" t="65801" r="1048" b="16292"/>
          <a:stretch>
            <a:fillRect/>
          </a:stretch>
        </p:blipFill>
        <p:spPr>
          <a:xfrm>
            <a:off x="7715272" y="6357958"/>
            <a:ext cx="1428760" cy="449794"/>
          </a:xfrm>
          <a:prstGeom prst="rect">
            <a:avLst/>
          </a:prstGeom>
          <a:ln>
            <a:noFill/>
          </a:ln>
          <a:effectLst>
            <a:softEdge rad="112500"/>
          </a:effectLst>
        </p:spPr>
      </p:pic>
      <p:pic>
        <p:nvPicPr>
          <p:cNvPr id="14" name="Picture 1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86863" y="277813"/>
            <a:ext cx="936104" cy="89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ea typeface="黑体" pitchFamily="2" charset="-122"/>
        </a:defRPr>
      </a:lvl2pPr>
      <a:lvl3pPr algn="l" rtl="0" eaLnBrk="1" fontAlgn="base" hangingPunct="1">
        <a:spcBef>
          <a:spcPct val="0"/>
        </a:spcBef>
        <a:spcAft>
          <a:spcPct val="0"/>
        </a:spcAft>
        <a:defRPr sz="4400">
          <a:solidFill>
            <a:schemeClr val="tx2"/>
          </a:solidFill>
          <a:latin typeface="Garamond" pitchFamily="18" charset="0"/>
          <a:ea typeface="黑体" pitchFamily="2" charset="-122"/>
        </a:defRPr>
      </a:lvl3pPr>
      <a:lvl4pPr algn="l" rtl="0" eaLnBrk="1" fontAlgn="base" hangingPunct="1">
        <a:spcBef>
          <a:spcPct val="0"/>
        </a:spcBef>
        <a:spcAft>
          <a:spcPct val="0"/>
        </a:spcAft>
        <a:defRPr sz="4400">
          <a:solidFill>
            <a:schemeClr val="tx2"/>
          </a:solidFill>
          <a:latin typeface="Garamond" pitchFamily="18" charset="0"/>
          <a:ea typeface="黑体" pitchFamily="2" charset="-122"/>
        </a:defRPr>
      </a:lvl4pPr>
      <a:lvl5pPr algn="l" rtl="0" eaLnBrk="1" fontAlgn="base" hangingPunct="1">
        <a:spcBef>
          <a:spcPct val="0"/>
        </a:spcBef>
        <a:spcAft>
          <a:spcPct val="0"/>
        </a:spcAft>
        <a:defRPr sz="4400">
          <a:solidFill>
            <a:schemeClr val="tx2"/>
          </a:solidFill>
          <a:latin typeface="Garamond" pitchFamily="18" charset="0"/>
          <a:ea typeface="黑体" pitchFamily="2" charset="-122"/>
        </a:defRPr>
      </a:lvl5pPr>
      <a:lvl6pPr marL="457200" algn="l" rtl="0" eaLnBrk="1" fontAlgn="base" hangingPunct="1">
        <a:spcBef>
          <a:spcPct val="0"/>
        </a:spcBef>
        <a:spcAft>
          <a:spcPct val="0"/>
        </a:spcAft>
        <a:defRPr sz="4400">
          <a:solidFill>
            <a:schemeClr val="tx2"/>
          </a:solidFill>
          <a:latin typeface="Garamond" pitchFamily="18" charset="0"/>
          <a:ea typeface="黑体" pitchFamily="2" charset="-122"/>
        </a:defRPr>
      </a:lvl6pPr>
      <a:lvl7pPr marL="914400" algn="l" rtl="0" eaLnBrk="1" fontAlgn="base" hangingPunct="1">
        <a:spcBef>
          <a:spcPct val="0"/>
        </a:spcBef>
        <a:spcAft>
          <a:spcPct val="0"/>
        </a:spcAft>
        <a:defRPr sz="4400">
          <a:solidFill>
            <a:schemeClr val="tx2"/>
          </a:solidFill>
          <a:latin typeface="Garamond" pitchFamily="18" charset="0"/>
          <a:ea typeface="黑体" pitchFamily="2" charset="-122"/>
        </a:defRPr>
      </a:lvl7pPr>
      <a:lvl8pPr marL="1371600" algn="l" rtl="0" eaLnBrk="1" fontAlgn="base" hangingPunct="1">
        <a:spcBef>
          <a:spcPct val="0"/>
        </a:spcBef>
        <a:spcAft>
          <a:spcPct val="0"/>
        </a:spcAft>
        <a:defRPr sz="4400">
          <a:solidFill>
            <a:schemeClr val="tx2"/>
          </a:solidFill>
          <a:latin typeface="Garamond" pitchFamily="18" charset="0"/>
          <a:ea typeface="黑体" pitchFamily="2" charset="-122"/>
        </a:defRPr>
      </a:lvl8pPr>
      <a:lvl9pPr marL="1828800" algn="l" rtl="0" eaLnBrk="1" fontAlgn="base" hangingPunct="1">
        <a:spcBef>
          <a:spcPct val="0"/>
        </a:spcBef>
        <a:spcAft>
          <a:spcPct val="0"/>
        </a:spcAft>
        <a:defRPr sz="4400">
          <a:solidFill>
            <a:schemeClr val="tx2"/>
          </a:solidFill>
          <a:latin typeface="Garamond" pitchFamily="18" charset="0"/>
          <a:ea typeface="黑体"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5900" y="0"/>
            <a:ext cx="8856663" cy="1916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2051" name="Rectangle 3"/>
          <p:cNvSpPr>
            <a:spLocks noGrp="1" noChangeArrowheads="1"/>
          </p:cNvSpPr>
          <p:nvPr>
            <p:ph type="body" idx="1"/>
          </p:nvPr>
        </p:nvSpPr>
        <p:spPr bwMode="auto">
          <a:xfrm>
            <a:off x="457200" y="2060848"/>
            <a:ext cx="8229600" cy="4070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6963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黑体" pitchFamily="2" charset="-122"/>
              </a:defRPr>
            </a:lvl1pPr>
          </a:lstStyle>
          <a:p>
            <a:pPr>
              <a:defRPr/>
            </a:pPr>
            <a:endParaRPr lang="en-US" altLang="zh-CN"/>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黑体" pitchFamily="2" charset="-122"/>
              </a:defRPr>
            </a:lvl1pPr>
          </a:lstStyle>
          <a:p>
            <a:pPr>
              <a:defRPr/>
            </a:pPr>
            <a:endParaRPr lang="en-US" altLang="zh-CN"/>
          </a:p>
        </p:txBody>
      </p:sp>
      <p:sp>
        <p:nvSpPr>
          <p:cNvPr id="6963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ea typeface="黑体" pitchFamily="2" charset="-122"/>
              </a:defRPr>
            </a:lvl1pPr>
          </a:lstStyle>
          <a:p>
            <a:pPr>
              <a:defRPr/>
            </a:pPr>
            <a:fld id="{03CAE479-8945-41B2-8B3B-7C48FF62986D}" type="slidenum">
              <a:rPr lang="en-US" altLang="zh-CN"/>
              <a:pPr>
                <a:defRPr/>
              </a:pPr>
              <a:t>‹#›</a:t>
            </a:fld>
            <a:endParaRPr lang="en-US" altLang="zh-CN"/>
          </a:p>
        </p:txBody>
      </p:sp>
      <p:sp>
        <p:nvSpPr>
          <p:cNvPr id="2055"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sp>
        <p:nvSpPr>
          <p:cNvPr id="2056" name="Line 8"/>
          <p:cNvSpPr>
            <a:spLocks noChangeShapeType="1"/>
          </p:cNvSpPr>
          <p:nvPr/>
        </p:nvSpPr>
        <p:spPr bwMode="auto">
          <a:xfrm>
            <a:off x="395288" y="1988840"/>
            <a:ext cx="8362950" cy="0"/>
          </a:xfrm>
          <a:prstGeom prst="line">
            <a:avLst/>
          </a:prstGeom>
          <a:noFill/>
          <a:ln w="19050">
            <a:solidFill>
              <a:schemeClr val="tx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57" name="Rectangle 9"/>
          <p:cNvSpPr>
            <a:spLocks noChangeArrowheads="1"/>
          </p:cNvSpPr>
          <p:nvPr/>
        </p:nvSpPr>
        <p:spPr bwMode="auto">
          <a:xfrm>
            <a:off x="0" y="2276475"/>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sp>
        <p:nvSpPr>
          <p:cNvPr id="2058"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pic>
        <p:nvPicPr>
          <p:cNvPr id="12" name="Picture 11" descr="低碳标准稿_拷贝.jpg"/>
          <p:cNvPicPr>
            <a:picLocks noChangeAspect="1"/>
          </p:cNvPicPr>
          <p:nvPr/>
        </p:nvPicPr>
        <p:blipFill>
          <a:blip r:embed="rId14" cstate="print"/>
          <a:srcRect l="50890" t="65801" r="1048" b="16292"/>
          <a:stretch>
            <a:fillRect/>
          </a:stretch>
        </p:blipFill>
        <p:spPr>
          <a:xfrm>
            <a:off x="7715272" y="6357958"/>
            <a:ext cx="1428760" cy="449794"/>
          </a:xfrm>
          <a:prstGeom prst="rect">
            <a:avLst/>
          </a:prstGeom>
          <a:ln>
            <a:noFill/>
          </a:ln>
          <a:effectLst>
            <a:softEdge rad="112500"/>
          </a:effectLst>
        </p:spPr>
      </p:pic>
      <p:sp>
        <p:nvSpPr>
          <p:cNvPr id="2060" name="Text Box 12"/>
          <p:cNvSpPr txBox="1">
            <a:spLocks noChangeArrowheads="1"/>
          </p:cNvSpPr>
          <p:nvPr/>
        </p:nvSpPr>
        <p:spPr bwMode="auto">
          <a:xfrm>
            <a:off x="179388" y="6583363"/>
            <a:ext cx="2232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spcBef>
                <a:spcPct val="50000"/>
              </a:spcBef>
              <a:defRPr/>
            </a:pPr>
            <a:r>
              <a:rPr lang="en-US" altLang="zh-CN" sz="1200" dirty="0" smtClean="0">
                <a:solidFill>
                  <a:schemeClr val="bg2"/>
                </a:solidFill>
                <a:latin typeface="黑体" pitchFamily="49" charset="-122"/>
              </a:rPr>
              <a:t>141203  </a:t>
            </a:r>
            <a:r>
              <a:rPr lang="zh-CN" altLang="en-US" sz="1200" dirty="0" smtClean="0">
                <a:solidFill>
                  <a:schemeClr val="bg2"/>
                </a:solidFill>
                <a:latin typeface="黑体" pitchFamily="49" charset="-122"/>
              </a:rPr>
              <a:t>国合会</a:t>
            </a:r>
            <a:endParaRPr lang="en-US" altLang="zh-CN" sz="1200" baseline="0" dirty="0" smtClean="0">
              <a:solidFill>
                <a:schemeClr val="bg2"/>
              </a:solidFill>
              <a:latin typeface="黑体" pitchFamily="49" charset="-122"/>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8013" y="2060848"/>
            <a:ext cx="9289032" cy="1440160"/>
          </a:xfrm>
        </p:spPr>
        <p:txBody>
          <a:bodyPr/>
          <a:lstStyle/>
          <a:p>
            <a:pPr algn="ctr"/>
            <a:r>
              <a:rPr lang="zh-CN" altLang="en-US" sz="4000" b="1" dirty="0" smtClean="0">
                <a:latin typeface="Times New Roman" panose="02020603050405020304" pitchFamily="18" charset="0"/>
              </a:rPr>
              <a:t>中国能源革命与应对气候变化对策</a:t>
            </a:r>
            <a:r>
              <a:rPr lang="en-US" altLang="zh-CN" sz="4000" b="1" dirty="0" smtClean="0">
                <a:latin typeface="Times New Roman" panose="02020603050405020304" pitchFamily="18" charset="0"/>
              </a:rPr>
              <a:t/>
            </a:r>
            <a:br>
              <a:rPr lang="en-US" altLang="zh-CN" sz="4000" b="1" dirty="0" smtClean="0">
                <a:latin typeface="Times New Roman" panose="02020603050405020304" pitchFamily="18" charset="0"/>
              </a:rPr>
            </a:br>
            <a:r>
              <a:rPr lang="en-US" altLang="zh-CN" sz="4000" b="1" dirty="0" smtClean="0">
                <a:latin typeface="Times New Roman" panose="02020603050405020304" pitchFamily="18" charset="0"/>
              </a:rPr>
              <a:t>The</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energy revolution and</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strategy</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of</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addressing</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climate</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change</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in</a:t>
            </a:r>
            <a:r>
              <a:rPr lang="zh-CN" altLang="en-US" sz="4000" b="1" dirty="0" smtClean="0">
                <a:latin typeface="Times New Roman" panose="02020603050405020304" pitchFamily="18" charset="0"/>
              </a:rPr>
              <a:t> </a:t>
            </a:r>
            <a:r>
              <a:rPr lang="en-US" altLang="zh-CN" sz="4000" b="1" dirty="0" smtClean="0">
                <a:latin typeface="Times New Roman" panose="02020603050405020304" pitchFamily="18" charset="0"/>
              </a:rPr>
              <a:t>China</a:t>
            </a:r>
            <a:r>
              <a:rPr lang="en-US" altLang="zh-CN" sz="2800" b="1" dirty="0" smtClean="0">
                <a:latin typeface="Times New Roman" panose="02020603050405020304" pitchFamily="18" charset="0"/>
              </a:rPr>
              <a:t/>
            </a:r>
            <a:br>
              <a:rPr lang="en-US" altLang="zh-CN" sz="2800" b="1" dirty="0" smtClean="0">
                <a:latin typeface="Times New Roman" panose="02020603050405020304" pitchFamily="18" charset="0"/>
              </a:rPr>
            </a:br>
            <a:endParaRPr lang="zh-CN" altLang="en-US" sz="2800" b="1" dirty="0">
              <a:latin typeface="Times New Roman" panose="02020603050405020304" pitchFamily="18" charset="0"/>
            </a:endParaRPr>
          </a:p>
        </p:txBody>
      </p:sp>
      <p:sp>
        <p:nvSpPr>
          <p:cNvPr id="3" name="副标题 2"/>
          <p:cNvSpPr>
            <a:spLocks noGrp="1"/>
          </p:cNvSpPr>
          <p:nvPr>
            <p:ph type="subTitle" idx="1"/>
          </p:nvPr>
        </p:nvSpPr>
        <p:spPr>
          <a:xfrm>
            <a:off x="1403648" y="3861048"/>
            <a:ext cx="6400800" cy="1752600"/>
          </a:xfrm>
        </p:spPr>
        <p:txBody>
          <a:bodyPr/>
          <a:lstStyle/>
          <a:p>
            <a:r>
              <a:rPr lang="zh-CN" altLang="en-US" sz="2400" dirty="0" smtClean="0">
                <a:solidFill>
                  <a:schemeClr val="tx1">
                    <a:lumMod val="75000"/>
                    <a:lumOff val="25000"/>
                  </a:schemeClr>
                </a:solidFill>
                <a:latin typeface="Times New Roman" panose="02020603050405020304" pitchFamily="18" charset="0"/>
                <a:ea typeface="+mj-ea"/>
              </a:rPr>
              <a:t>清华大学 </a:t>
            </a:r>
            <a:endParaRPr lang="en-US" altLang="zh-CN" sz="2400" dirty="0" smtClean="0">
              <a:solidFill>
                <a:schemeClr val="tx1">
                  <a:lumMod val="75000"/>
                  <a:lumOff val="25000"/>
                </a:schemeClr>
              </a:solidFill>
              <a:latin typeface="Times New Roman" panose="02020603050405020304" pitchFamily="18" charset="0"/>
              <a:ea typeface="+mj-ea"/>
            </a:endParaRPr>
          </a:p>
          <a:p>
            <a:r>
              <a:rPr lang="en-US" altLang="zh-CN" sz="2400" dirty="0" smtClean="0">
                <a:solidFill>
                  <a:schemeClr val="tx1">
                    <a:lumMod val="75000"/>
                    <a:lumOff val="25000"/>
                  </a:schemeClr>
                </a:solidFill>
                <a:latin typeface="Times New Roman" panose="02020603050405020304" pitchFamily="18" charset="0"/>
                <a:ea typeface="+mj-ea"/>
              </a:rPr>
              <a:t>Tsinghua University </a:t>
            </a:r>
          </a:p>
          <a:p>
            <a:r>
              <a:rPr lang="en-US" altLang="zh-CN" sz="2400" dirty="0" smtClean="0">
                <a:solidFill>
                  <a:schemeClr val="tx1">
                    <a:lumMod val="75000"/>
                    <a:lumOff val="25000"/>
                  </a:schemeClr>
                </a:solidFill>
                <a:latin typeface="Times New Roman" panose="02020603050405020304" pitchFamily="18" charset="0"/>
                <a:ea typeface="+mj-ea"/>
              </a:rPr>
              <a:t>He </a:t>
            </a:r>
            <a:r>
              <a:rPr lang="en-US" altLang="zh-CN" sz="2400" dirty="0" err="1" smtClean="0">
                <a:solidFill>
                  <a:schemeClr val="tx1">
                    <a:lumMod val="75000"/>
                    <a:lumOff val="25000"/>
                  </a:schemeClr>
                </a:solidFill>
                <a:latin typeface="Times New Roman" panose="02020603050405020304" pitchFamily="18" charset="0"/>
                <a:ea typeface="+mj-ea"/>
              </a:rPr>
              <a:t>Jiankun</a:t>
            </a:r>
            <a:endParaRPr lang="en-US" altLang="zh-CN" sz="2400" dirty="0" smtClean="0">
              <a:solidFill>
                <a:schemeClr val="tx1">
                  <a:lumMod val="75000"/>
                  <a:lumOff val="25000"/>
                </a:schemeClr>
              </a:solidFill>
              <a:latin typeface="Times New Roman" panose="02020603050405020304" pitchFamily="18" charset="0"/>
              <a:ea typeface="+mj-ea"/>
            </a:endParaRPr>
          </a:p>
          <a:p>
            <a:r>
              <a:rPr lang="en-US" altLang="zh-CN" sz="2400" dirty="0" smtClean="0">
                <a:solidFill>
                  <a:schemeClr val="tx1">
                    <a:lumMod val="75000"/>
                    <a:lumOff val="25000"/>
                  </a:schemeClr>
                </a:solidFill>
                <a:latin typeface="Times New Roman" pitchFamily="18" charset="0"/>
                <a:cs typeface="Times New Roman" pitchFamily="18" charset="0"/>
              </a:rPr>
              <a:t>2014-12-03</a:t>
            </a:r>
            <a:endParaRPr lang="zh-CN" altLang="en-US" sz="2400"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9363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b="1" dirty="0" smtClean="0">
                <a:latin typeface="Times New Roman" pitchFamily="18" charset="0"/>
              </a:rPr>
              <a:t>4. </a:t>
            </a:r>
            <a:r>
              <a:rPr lang="zh-CN" altLang="en-US" sz="2000" b="1" dirty="0" smtClean="0">
                <a:latin typeface="Times New Roman" pitchFamily="18" charset="0"/>
              </a:rPr>
              <a:t>研究和确立</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排放峰值目标，建立目标责任制，形成转变发展方式的</a:t>
            </a:r>
            <a:r>
              <a:rPr lang="en-US" altLang="zh-CN" sz="2000" b="1" dirty="0" smtClean="0">
                <a:latin typeface="Times New Roman" pitchFamily="18" charset="0"/>
              </a:rPr>
              <a:t>“</a:t>
            </a:r>
            <a:r>
              <a:rPr lang="zh-CN" altLang="en-US" sz="2000" b="1" dirty="0" smtClean="0">
                <a:latin typeface="Times New Roman" pitchFamily="18" charset="0"/>
              </a:rPr>
              <a:t>倒逼</a:t>
            </a:r>
            <a:r>
              <a:rPr lang="en-US" altLang="zh-CN" sz="2000" b="1" dirty="0" smtClean="0">
                <a:latin typeface="Times New Roman" pitchFamily="18" charset="0"/>
              </a:rPr>
              <a:t>”</a:t>
            </a:r>
            <a:r>
              <a:rPr lang="zh-CN" altLang="en-US" sz="2000" b="1" dirty="0" smtClean="0">
                <a:latin typeface="Times New Roman" pitchFamily="18" charset="0"/>
              </a:rPr>
              <a:t>机制</a:t>
            </a:r>
            <a:r>
              <a:rPr lang="en-US" altLang="zh-CN" sz="2000" b="1" dirty="0" smtClean="0">
                <a:latin typeface="Times New Roman" pitchFamily="18" charset="0"/>
              </a:rPr>
              <a:t>(1)</a:t>
            </a:r>
            <a:r>
              <a:rPr lang="en-US" altLang="zh-CN" b="1" dirty="0">
                <a:latin typeface="Times New Roman" pitchFamily="18" charset="0"/>
              </a:rPr>
              <a:t/>
            </a:r>
            <a:br>
              <a:rPr lang="en-US" altLang="zh-CN" b="1" dirty="0">
                <a:latin typeface="Times New Roman" pitchFamily="18" charset="0"/>
              </a:rPr>
            </a:b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research</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of</a:t>
            </a:r>
            <a:r>
              <a:rPr lang="zh-CN" altLang="en-US" sz="1600" b="1" dirty="0" smtClean="0">
                <a:latin typeface="Times New Roman" pitchFamily="18" charset="0"/>
              </a:rPr>
              <a:t> </a:t>
            </a:r>
            <a:r>
              <a:rPr lang="en-US" altLang="zh-CN" sz="1600" b="1" dirty="0" smtClean="0">
                <a:latin typeface="Times New Roman" pitchFamily="18" charset="0"/>
              </a:rPr>
              <a:t>CO</a:t>
            </a:r>
            <a:r>
              <a:rPr lang="en-US" altLang="zh-CN" sz="1600" b="1" baseline="-25000" dirty="0" smtClean="0">
                <a:latin typeface="Times New Roman" pitchFamily="18" charset="0"/>
              </a:rPr>
              <a:t>2</a:t>
            </a:r>
            <a:r>
              <a:rPr lang="zh-CN" altLang="en-US" sz="1600" b="1" dirty="0" smtClean="0">
                <a:latin typeface="Times New Roman" pitchFamily="18" charset="0"/>
              </a:rPr>
              <a:t> </a:t>
            </a:r>
            <a:r>
              <a:rPr lang="en-US" altLang="zh-CN" sz="1600" b="1" dirty="0" smtClean="0">
                <a:latin typeface="Times New Roman" pitchFamily="18" charset="0"/>
              </a:rPr>
              <a:t>emissions</a:t>
            </a:r>
            <a:r>
              <a:rPr lang="zh-CN" altLang="en-US" sz="1600" b="1" dirty="0" smtClean="0">
                <a:latin typeface="Times New Roman" pitchFamily="18" charset="0"/>
              </a:rPr>
              <a:t> </a:t>
            </a:r>
            <a:r>
              <a:rPr lang="en-US" altLang="zh-CN" sz="1600" b="1" dirty="0" smtClean="0">
                <a:latin typeface="Times New Roman" pitchFamily="18" charset="0"/>
              </a:rPr>
              <a:t>peak,</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duty</a:t>
            </a:r>
            <a:r>
              <a:rPr lang="zh-CN" altLang="en-US" sz="1600" b="1" dirty="0" smtClean="0">
                <a:latin typeface="Times New Roman" pitchFamily="18" charset="0"/>
              </a:rPr>
              <a:t> </a:t>
            </a:r>
            <a:r>
              <a:rPr lang="en-US" altLang="zh-CN" sz="1600" b="1" dirty="0" smtClean="0">
                <a:latin typeface="Times New Roman" pitchFamily="18" charset="0"/>
              </a:rPr>
              <a:t>system,</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form</a:t>
            </a:r>
            <a:r>
              <a:rPr lang="zh-CN" altLang="en-US" sz="1600" b="1" dirty="0" smtClean="0">
                <a:latin typeface="Times New Roman" pitchFamily="18" charset="0"/>
              </a:rPr>
              <a:t> </a:t>
            </a:r>
            <a:r>
              <a:rPr lang="en-US" altLang="zh-CN" sz="1600" b="1" dirty="0" smtClean="0">
                <a:latin typeface="Times New Roman" pitchFamily="18" charset="0"/>
              </a:rPr>
              <a:t>new mechanism</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promote transform</a:t>
            </a:r>
            <a:r>
              <a:rPr lang="zh-CN" altLang="en-US" sz="1600" b="1" dirty="0" smtClean="0">
                <a:latin typeface="Times New Roman" pitchFamily="18" charset="0"/>
              </a:rPr>
              <a:t> </a:t>
            </a:r>
            <a:r>
              <a:rPr lang="en-US" altLang="zh-CN" sz="1600" b="1" dirty="0" smtClean="0">
                <a:latin typeface="Times New Roman" pitchFamily="18" charset="0"/>
              </a:rPr>
              <a:t>of development</a:t>
            </a:r>
            <a:r>
              <a:rPr lang="zh-CN" altLang="en-US" sz="1600" b="1" dirty="0" smtClean="0">
                <a:latin typeface="Times New Roman" pitchFamily="18" charset="0"/>
              </a:rPr>
              <a:t> </a:t>
            </a:r>
            <a:r>
              <a:rPr lang="en-US" altLang="zh-CN" sz="1600" b="1" dirty="0" smtClean="0">
                <a:latin typeface="Times New Roman" pitchFamily="18" charset="0"/>
              </a:rPr>
              <a:t>patterns.</a:t>
            </a:r>
            <a:r>
              <a:rPr lang="zh-CN" altLang="en-US" sz="1600" b="1" dirty="0" smtClean="0">
                <a:latin typeface="Times New Roman" pitchFamily="18" charset="0"/>
              </a:rPr>
              <a:t> </a:t>
            </a:r>
            <a:endParaRPr lang="zh-CN" altLang="en-US" sz="1400" b="1" dirty="0">
              <a:latin typeface="Times New Roman" pitchFamily="18" charset="0"/>
            </a:endParaRPr>
          </a:p>
        </p:txBody>
      </p:sp>
      <p:sp>
        <p:nvSpPr>
          <p:cNvPr id="3" name="内容占位符 2"/>
          <p:cNvSpPr>
            <a:spLocks noGrp="1"/>
          </p:cNvSpPr>
          <p:nvPr>
            <p:ph idx="1"/>
          </p:nvPr>
        </p:nvSpPr>
        <p:spPr>
          <a:xfrm>
            <a:off x="215900" y="1988840"/>
            <a:ext cx="8911626" cy="4464496"/>
          </a:xfrm>
        </p:spPr>
        <p:txBody>
          <a:bodyPr/>
          <a:lstStyle/>
          <a:p>
            <a:pPr>
              <a:lnSpc>
                <a:spcPct val="110000"/>
              </a:lnSpc>
              <a:spcBef>
                <a:spcPts val="0"/>
              </a:spcBef>
            </a:pPr>
            <a:r>
              <a:rPr lang="zh-CN" altLang="en-US" sz="1800" dirty="0" smtClean="0">
                <a:latin typeface="Times New Roman" pitchFamily="18" charset="0"/>
              </a:rPr>
              <a:t>研究并借鉴发达国家</a:t>
            </a:r>
            <a:r>
              <a:rPr lang="en-US" altLang="zh-CN" sz="1800" dirty="0" smtClean="0">
                <a:latin typeface="Times New Roman" pitchFamily="18" charset="0"/>
              </a:rPr>
              <a:t>CO</a:t>
            </a:r>
            <a:r>
              <a:rPr lang="en-US" altLang="zh-CN" sz="1800" baseline="-25000" dirty="0" smtClean="0">
                <a:latin typeface="Times New Roman" pitchFamily="18" charset="0"/>
              </a:rPr>
              <a:t>2</a:t>
            </a:r>
            <a:r>
              <a:rPr lang="zh-CN" altLang="en-US" sz="1800" dirty="0" smtClean="0">
                <a:latin typeface="Times New Roman" pitchFamily="18" charset="0"/>
              </a:rPr>
              <a:t>排放达峰值规律，探索更为低碳的发展目标和路径。</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research</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learn</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emission</a:t>
            </a:r>
            <a:r>
              <a:rPr lang="zh-CN" altLang="en-US" sz="1400" dirty="0" smtClean="0">
                <a:latin typeface="Times New Roman" pitchFamily="18" charset="0"/>
              </a:rPr>
              <a:t> </a:t>
            </a:r>
            <a:r>
              <a:rPr lang="en-US" altLang="zh-CN" sz="1400" dirty="0" smtClean="0">
                <a:latin typeface="Times New Roman" pitchFamily="18" charset="0"/>
              </a:rPr>
              <a:t>peak</a:t>
            </a:r>
            <a:r>
              <a:rPr lang="zh-CN" altLang="en-US" sz="1400" dirty="0" smtClean="0">
                <a:latin typeface="Times New Roman" pitchFamily="18" charset="0"/>
              </a:rPr>
              <a:t> </a:t>
            </a:r>
            <a:r>
              <a:rPr lang="en-US" altLang="zh-CN" sz="1400" dirty="0" smtClean="0">
                <a:latin typeface="Times New Roman" pitchFamily="18" charset="0"/>
              </a:rPr>
              <a:t>regularity</a:t>
            </a:r>
            <a:r>
              <a:rPr lang="zh-CN" altLang="en-US" sz="1400" dirty="0" smtClean="0">
                <a:latin typeface="Times New Roman" pitchFamily="18" charset="0"/>
              </a:rPr>
              <a:t> </a:t>
            </a:r>
            <a:r>
              <a:rPr lang="en-US" altLang="zh-CN" sz="1400" dirty="0" smtClean="0">
                <a:latin typeface="Times New Roman" pitchFamily="18" charset="0"/>
              </a:rPr>
              <a:t>from</a:t>
            </a:r>
            <a:r>
              <a:rPr lang="zh-CN" altLang="en-US" sz="1400" dirty="0" smtClean="0">
                <a:latin typeface="Times New Roman" pitchFamily="18" charset="0"/>
              </a:rPr>
              <a:t> </a:t>
            </a:r>
            <a:r>
              <a:rPr lang="en-US" altLang="zh-CN" sz="1400" dirty="0" smtClean="0">
                <a:latin typeface="Times New Roman" pitchFamily="18" charset="0"/>
              </a:rPr>
              <a:t>developed</a:t>
            </a:r>
            <a:r>
              <a:rPr lang="zh-CN" altLang="en-US" sz="1400" dirty="0" smtClean="0">
                <a:latin typeface="Times New Roman" pitchFamily="18" charset="0"/>
              </a:rPr>
              <a:t> </a:t>
            </a:r>
            <a:r>
              <a:rPr lang="en-US" altLang="zh-CN" sz="1400" dirty="0" smtClean="0">
                <a:latin typeface="Times New Roman" pitchFamily="18" charset="0"/>
              </a:rPr>
              <a:t>countries,</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explore</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goal</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path</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low-carbon</a:t>
            </a:r>
            <a:r>
              <a:rPr lang="zh-CN" altLang="en-US" sz="1400" dirty="0" smtClean="0">
                <a:latin typeface="Times New Roman" pitchFamily="18" charset="0"/>
              </a:rPr>
              <a:t> </a:t>
            </a:r>
            <a:r>
              <a:rPr lang="en-US" altLang="zh-CN" sz="1400" dirty="0" smtClean="0">
                <a:latin typeface="Times New Roman" pitchFamily="18" charset="0"/>
              </a:rPr>
              <a:t>development.</a:t>
            </a:r>
            <a:r>
              <a:rPr lang="zh-CN" altLang="en-US" sz="1400" dirty="0" smtClean="0">
                <a:latin typeface="Times New Roman" pitchFamily="18" charset="0"/>
              </a:rPr>
              <a:t> </a:t>
            </a:r>
            <a:endParaRPr lang="en-US" altLang="zh-CN" sz="1400" dirty="0" smtClean="0">
              <a:latin typeface="Times New Roman" pitchFamily="18" charset="0"/>
            </a:endParaRPr>
          </a:p>
          <a:p>
            <a:pPr lvl="1">
              <a:lnSpc>
                <a:spcPct val="110000"/>
              </a:lnSpc>
              <a:spcBef>
                <a:spcPts val="0"/>
              </a:spcBef>
            </a:pPr>
            <a:r>
              <a:rPr lang="zh-CN" altLang="en-US" sz="1400" dirty="0" smtClean="0">
                <a:latin typeface="Times New Roman" pitchFamily="18" charset="0"/>
              </a:rPr>
              <a:t>欧、美等发达国家人均</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排放峰值和总量峰值时间都陆续出现在</a:t>
            </a:r>
            <a:r>
              <a:rPr lang="en-US" altLang="zh-CN" sz="1400" dirty="0" smtClean="0">
                <a:latin typeface="Times New Roman" pitchFamily="18" charset="0"/>
              </a:rPr>
              <a:t>1970</a:t>
            </a:r>
            <a:r>
              <a:rPr lang="zh-CN" altLang="en-US" sz="1400" dirty="0" smtClean="0">
                <a:latin typeface="Times New Roman" pitchFamily="18" charset="0"/>
              </a:rPr>
              <a:t>年代初完成工业化和城市化发展阶段之后。人均</a:t>
            </a:r>
            <a:r>
              <a:rPr lang="en-US" altLang="zh-CN" sz="1400" dirty="0" smtClean="0">
                <a:latin typeface="Times New Roman" pitchFamily="18" charset="0"/>
              </a:rPr>
              <a:t>GDP</a:t>
            </a:r>
            <a:r>
              <a:rPr lang="zh-CN" altLang="en-US" sz="1400" dirty="0" smtClean="0">
                <a:latin typeface="Times New Roman" pitchFamily="18" charset="0"/>
              </a:rPr>
              <a:t>（</a:t>
            </a:r>
            <a:r>
              <a:rPr lang="en-US" altLang="zh-CN" sz="1400" dirty="0" smtClean="0">
                <a:latin typeface="Times New Roman" pitchFamily="18" charset="0"/>
              </a:rPr>
              <a:t>2000</a:t>
            </a:r>
            <a:r>
              <a:rPr lang="zh-CN" altLang="en-US" sz="1400" dirty="0" smtClean="0">
                <a:latin typeface="Times New Roman" pitchFamily="18" charset="0"/>
              </a:rPr>
              <a:t>年不变价）超过</a:t>
            </a:r>
            <a:r>
              <a:rPr lang="en-US" altLang="zh-CN" sz="1400" dirty="0" smtClean="0">
                <a:latin typeface="Times New Roman" pitchFamily="18" charset="0"/>
              </a:rPr>
              <a:t>10000</a:t>
            </a:r>
            <a:r>
              <a:rPr lang="zh-CN" altLang="en-US" sz="1400" dirty="0" smtClean="0">
                <a:latin typeface="Times New Roman" pitchFamily="18" charset="0"/>
              </a:rPr>
              <a:t>美元。</a:t>
            </a:r>
            <a:r>
              <a:rPr lang="en-US" altLang="zh-CN" sz="1200" dirty="0" smtClean="0">
                <a:latin typeface="Times New Roman" pitchFamily="18" charset="0"/>
              </a:rPr>
              <a:t/>
            </a:r>
            <a:br>
              <a:rPr lang="en-US" altLang="zh-CN" sz="1200" dirty="0" smtClean="0">
                <a:latin typeface="Times New Roman" pitchFamily="18" charset="0"/>
              </a:rPr>
            </a:b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developed</a:t>
            </a:r>
            <a:r>
              <a:rPr lang="zh-CN" altLang="en-US" sz="1200" dirty="0" smtClean="0">
                <a:latin typeface="Times New Roman" pitchFamily="18" charset="0"/>
              </a:rPr>
              <a:t> </a:t>
            </a:r>
            <a:r>
              <a:rPr lang="en-US" altLang="zh-CN" sz="1200" dirty="0" smtClean="0">
                <a:latin typeface="Times New Roman" pitchFamily="18" charset="0"/>
              </a:rPr>
              <a:t>countries</a:t>
            </a:r>
            <a:r>
              <a:rPr lang="zh-CN" altLang="en-US" sz="1200" dirty="0" smtClean="0">
                <a:latin typeface="Times New Roman" pitchFamily="18" charset="0"/>
              </a:rPr>
              <a:t> </a:t>
            </a:r>
            <a:r>
              <a:rPr lang="en-US" altLang="zh-CN" sz="1200" dirty="0" smtClean="0">
                <a:latin typeface="Times New Roman" pitchFamily="18" charset="0"/>
              </a:rPr>
              <a:t>such</a:t>
            </a:r>
            <a:r>
              <a:rPr lang="zh-CN" altLang="en-US" sz="1200" dirty="0" smtClean="0">
                <a:latin typeface="Times New Roman" pitchFamily="18" charset="0"/>
              </a:rPr>
              <a:t> </a:t>
            </a:r>
            <a:r>
              <a:rPr lang="en-US" altLang="zh-CN" sz="1200" dirty="0" smtClean="0">
                <a:latin typeface="Times New Roman" pitchFamily="18" charset="0"/>
              </a:rPr>
              <a:t>as</a:t>
            </a:r>
            <a:r>
              <a:rPr lang="zh-CN" altLang="en-US" sz="1200" dirty="0" smtClean="0">
                <a:latin typeface="Times New Roman" pitchFamily="18" charset="0"/>
              </a:rPr>
              <a:t> </a:t>
            </a:r>
            <a:r>
              <a:rPr lang="en-US" altLang="zh-CN" sz="1200" dirty="0" smtClean="0">
                <a:latin typeface="Times New Roman" pitchFamily="18" charset="0"/>
              </a:rPr>
              <a:t>Europe</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Americas,</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capita</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total</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appeared</a:t>
            </a:r>
            <a:r>
              <a:rPr lang="zh-CN" altLang="en-US" sz="1200" dirty="0" smtClean="0">
                <a:latin typeface="Times New Roman" pitchFamily="18" charset="0"/>
              </a:rPr>
              <a:t> </a:t>
            </a:r>
            <a:r>
              <a:rPr lang="en-US" altLang="zh-CN" sz="1200" dirty="0" smtClean="0">
                <a:latin typeface="Times New Roman" pitchFamily="18" charset="0"/>
              </a:rPr>
              <a:t>from the</a:t>
            </a:r>
            <a:r>
              <a:rPr lang="zh-CN" altLang="en-US" sz="1200" dirty="0" smtClean="0">
                <a:latin typeface="Times New Roman" pitchFamily="18" charset="0"/>
              </a:rPr>
              <a:t> </a:t>
            </a:r>
            <a:r>
              <a:rPr lang="en-US" altLang="zh-CN" sz="1200" dirty="0" smtClean="0">
                <a:latin typeface="Times New Roman" pitchFamily="18" charset="0"/>
              </a:rPr>
              <a:t>1970s</a:t>
            </a:r>
            <a:r>
              <a:rPr lang="zh-CN" altLang="en-US" sz="1200" dirty="0" smtClean="0">
                <a:latin typeface="Times New Roman" pitchFamily="18" charset="0"/>
              </a:rPr>
              <a:t> </a:t>
            </a:r>
            <a:r>
              <a:rPr lang="en-US" altLang="zh-CN" sz="1200" dirty="0" smtClean="0">
                <a:latin typeface="Times New Roman" pitchFamily="18" charset="0"/>
              </a:rPr>
              <a:t>when</a:t>
            </a:r>
            <a:r>
              <a:rPr lang="zh-CN" altLang="en-US" sz="1200" dirty="0" smtClean="0">
                <a:latin typeface="Times New Roman" pitchFamily="18" charset="0"/>
              </a:rPr>
              <a:t> </a:t>
            </a:r>
            <a:r>
              <a:rPr lang="en-US" altLang="zh-CN" sz="1200" dirty="0" smtClean="0">
                <a:latin typeface="Times New Roman" pitchFamily="18" charset="0"/>
              </a:rPr>
              <a:t>their</a:t>
            </a:r>
            <a:r>
              <a:rPr lang="zh-CN" altLang="en-US" sz="1200" dirty="0" smtClean="0">
                <a:latin typeface="Times New Roman" pitchFamily="18" charset="0"/>
              </a:rPr>
              <a:t> </a:t>
            </a:r>
            <a:r>
              <a:rPr lang="en-US" altLang="zh-CN" sz="1200" dirty="0" smtClean="0">
                <a:latin typeface="Times New Roman" pitchFamily="18" charset="0"/>
              </a:rPr>
              <a:t>industrialization</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urbanization</a:t>
            </a:r>
            <a:r>
              <a:rPr lang="zh-CN" altLang="en-US" sz="1200" dirty="0" smtClean="0">
                <a:latin typeface="Times New Roman" pitchFamily="18" charset="0"/>
              </a:rPr>
              <a:t> </a:t>
            </a:r>
            <a:r>
              <a:rPr lang="en-US" altLang="zh-CN" sz="1200" dirty="0" smtClean="0">
                <a:latin typeface="Times New Roman" pitchFamily="18" charset="0"/>
              </a:rPr>
              <a:t>were</a:t>
            </a:r>
            <a:r>
              <a:rPr lang="zh-CN" altLang="en-US" sz="1200" dirty="0" smtClean="0">
                <a:latin typeface="Times New Roman" pitchFamily="18" charset="0"/>
              </a:rPr>
              <a:t> </a:t>
            </a:r>
            <a:r>
              <a:rPr lang="en-US" altLang="zh-CN" sz="1200" dirty="0" smtClean="0">
                <a:latin typeface="Times New Roman" pitchFamily="18" charset="0"/>
              </a:rPr>
              <a:t>realized.</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capita</a:t>
            </a:r>
            <a:r>
              <a:rPr lang="zh-CN" altLang="en-US" sz="1200" dirty="0" smtClean="0">
                <a:latin typeface="Times New Roman" pitchFamily="18" charset="0"/>
              </a:rPr>
              <a:t> </a:t>
            </a:r>
            <a:r>
              <a:rPr lang="en-US" altLang="zh-CN" sz="1200" dirty="0" smtClean="0">
                <a:latin typeface="Times New Roman" pitchFamily="18" charset="0"/>
              </a:rPr>
              <a:t>GDP</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constant</a:t>
            </a:r>
            <a:r>
              <a:rPr lang="zh-CN" altLang="en-US" sz="1200" dirty="0" smtClean="0">
                <a:latin typeface="Times New Roman" pitchFamily="18" charset="0"/>
              </a:rPr>
              <a:t> </a:t>
            </a:r>
            <a:r>
              <a:rPr lang="en-US" altLang="zh-CN" sz="1200" dirty="0" smtClean="0">
                <a:latin typeface="Times New Roman" pitchFamily="18" charset="0"/>
              </a:rPr>
              <a:t>2000</a:t>
            </a:r>
            <a:r>
              <a:rPr lang="zh-CN" altLang="en-US" sz="1200" dirty="0" smtClean="0">
                <a:latin typeface="Times New Roman" pitchFamily="18" charset="0"/>
              </a:rPr>
              <a:t> </a:t>
            </a:r>
            <a:r>
              <a:rPr lang="en-US" altLang="zh-CN" sz="1200" dirty="0" smtClean="0">
                <a:latin typeface="Times New Roman" pitchFamily="18" charset="0"/>
              </a:rPr>
              <a:t>prices)</a:t>
            </a:r>
            <a:r>
              <a:rPr lang="zh-CN" altLang="en-US" sz="1200" dirty="0" smtClean="0">
                <a:latin typeface="Times New Roman" pitchFamily="18" charset="0"/>
              </a:rPr>
              <a:t> </a:t>
            </a:r>
            <a:r>
              <a:rPr lang="en-US" altLang="zh-CN" sz="1200" dirty="0" smtClean="0">
                <a:latin typeface="Times New Roman" pitchFamily="18" charset="0"/>
              </a:rPr>
              <a:t>is</a:t>
            </a:r>
            <a:r>
              <a:rPr lang="zh-CN" altLang="en-US" sz="1200" dirty="0" smtClean="0">
                <a:latin typeface="Times New Roman" pitchFamily="18" charset="0"/>
              </a:rPr>
              <a:t> </a:t>
            </a:r>
            <a:r>
              <a:rPr lang="en-US" altLang="zh-CN" sz="1200" dirty="0" smtClean="0">
                <a:latin typeface="Times New Roman" pitchFamily="18" charset="0"/>
              </a:rPr>
              <a:t>more</a:t>
            </a:r>
            <a:r>
              <a:rPr lang="zh-CN" altLang="en-US" sz="1200" dirty="0" smtClean="0">
                <a:latin typeface="Times New Roman" pitchFamily="18" charset="0"/>
              </a:rPr>
              <a:t> </a:t>
            </a:r>
            <a:r>
              <a:rPr lang="en-US" altLang="zh-CN" sz="1200" dirty="0" smtClean="0">
                <a:latin typeface="Times New Roman" pitchFamily="18" charset="0"/>
              </a:rPr>
              <a:t>than</a:t>
            </a:r>
            <a:r>
              <a:rPr lang="zh-CN" altLang="en-US" sz="1200" dirty="0" smtClean="0">
                <a:latin typeface="Times New Roman" pitchFamily="18" charset="0"/>
              </a:rPr>
              <a:t> </a:t>
            </a:r>
            <a:r>
              <a:rPr lang="en-US" altLang="zh-CN" sz="1200" dirty="0" smtClean="0">
                <a:latin typeface="Times New Roman" pitchFamily="18" charset="0"/>
              </a:rPr>
              <a:t>$10,000</a:t>
            </a:r>
            <a:r>
              <a:rPr lang="zh-CN" altLang="en-US" sz="1200" dirty="0" smtClean="0">
                <a:latin typeface="Times New Roman" pitchFamily="18" charset="0"/>
              </a:rPr>
              <a:t>. </a:t>
            </a:r>
            <a:endParaRPr lang="en-US" altLang="zh-CN" sz="1200" dirty="0" smtClean="0">
              <a:latin typeface="Times New Roman" pitchFamily="18" charset="0"/>
            </a:endParaRPr>
          </a:p>
          <a:p>
            <a:pPr lvl="1">
              <a:lnSpc>
                <a:spcPct val="110000"/>
              </a:lnSpc>
              <a:spcBef>
                <a:spcPts val="0"/>
              </a:spcBef>
            </a:pPr>
            <a:r>
              <a:rPr lang="zh-CN" altLang="en-US" sz="1400" dirty="0" smtClean="0">
                <a:latin typeface="Times New Roman" pitchFamily="18" charset="0"/>
              </a:rPr>
              <a:t>能源消费量峰值时间滞后于</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排放峰值时间，欧盟</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排放峰值（</a:t>
            </a:r>
            <a:r>
              <a:rPr lang="en-US" altLang="zh-CN" sz="1400" dirty="0" smtClean="0">
                <a:latin typeface="Times New Roman" pitchFamily="18" charset="0"/>
              </a:rPr>
              <a:t>1980</a:t>
            </a:r>
            <a:r>
              <a:rPr lang="zh-CN" altLang="en-US" sz="1400" dirty="0" smtClean="0">
                <a:latin typeface="Times New Roman" pitchFamily="18" charset="0"/>
              </a:rPr>
              <a:t>年）比能源消费峰值（</a:t>
            </a:r>
            <a:r>
              <a:rPr lang="en-US" altLang="zh-CN" sz="1400" dirty="0" smtClean="0">
                <a:latin typeface="Times New Roman" pitchFamily="18" charset="0"/>
              </a:rPr>
              <a:t>2005</a:t>
            </a:r>
            <a:r>
              <a:rPr lang="zh-CN" altLang="en-US" sz="1400" dirty="0" smtClean="0">
                <a:latin typeface="Times New Roman" pitchFamily="18" charset="0"/>
              </a:rPr>
              <a:t>年）早</a:t>
            </a:r>
            <a:r>
              <a:rPr lang="en-US" altLang="zh-CN" sz="1400" dirty="0" smtClean="0">
                <a:latin typeface="Times New Roman" pitchFamily="18" charset="0"/>
              </a:rPr>
              <a:t>25</a:t>
            </a:r>
            <a:r>
              <a:rPr lang="zh-CN" altLang="en-US" sz="1400" dirty="0" smtClean="0">
                <a:latin typeface="Times New Roman" pitchFamily="18" charset="0"/>
              </a:rPr>
              <a:t>年。</a:t>
            </a:r>
            <a:r>
              <a:rPr lang="en-US" altLang="zh-CN" sz="1200" dirty="0">
                <a:latin typeface="Times New Roman" pitchFamily="18" charset="0"/>
              </a:rPr>
              <a:t/>
            </a:r>
            <a:br>
              <a:rPr lang="en-US" altLang="zh-CN" sz="1200" dirty="0">
                <a:latin typeface="Times New Roman" pitchFamily="18" charset="0"/>
              </a:rPr>
            </a:b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consumption</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 </a:t>
            </a:r>
            <a:r>
              <a:rPr lang="en-US" altLang="zh-CN" sz="1200" dirty="0" smtClean="0">
                <a:latin typeface="Times New Roman" pitchFamily="18" charset="0"/>
              </a:rPr>
              <a:t>is</a:t>
            </a:r>
            <a:r>
              <a:rPr lang="zh-CN" altLang="en-US" sz="1200" dirty="0" smtClean="0">
                <a:latin typeface="Times New Roman" pitchFamily="18" charset="0"/>
              </a:rPr>
              <a:t> </a:t>
            </a:r>
            <a:r>
              <a:rPr lang="en-US" altLang="zh-CN" sz="1200" dirty="0" smtClean="0">
                <a:latin typeface="Times New Roman" pitchFamily="18" charset="0"/>
              </a:rPr>
              <a:t>behind</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 </a:t>
            </a:r>
            <a:r>
              <a:rPr lang="en-US" altLang="zh-CN" sz="1200" dirty="0" smtClean="0">
                <a:latin typeface="Times New Roman" pitchFamily="18" charset="0"/>
              </a:rPr>
              <a:t>For</a:t>
            </a:r>
            <a:r>
              <a:rPr lang="zh-CN" altLang="en-US" sz="1200" dirty="0" smtClean="0">
                <a:latin typeface="Times New Roman" pitchFamily="18" charset="0"/>
              </a:rPr>
              <a:t> </a:t>
            </a:r>
            <a:r>
              <a:rPr lang="en-US" altLang="zh-CN" sz="1200" dirty="0" smtClean="0">
                <a:latin typeface="Times New Roman" pitchFamily="18" charset="0"/>
              </a:rPr>
              <a:t>example</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Europe Union,</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a:t>
            </a:r>
            <a:r>
              <a:rPr lang="en-US" altLang="zh-CN" sz="1200" dirty="0" smtClean="0">
                <a:latin typeface="Times New Roman" pitchFamily="18" charset="0"/>
              </a:rPr>
              <a:t>1980)</a:t>
            </a:r>
            <a:r>
              <a:rPr lang="zh-CN" altLang="en-US" sz="1200" dirty="0" smtClean="0">
                <a:latin typeface="Times New Roman" pitchFamily="18" charset="0"/>
              </a:rPr>
              <a:t> </a:t>
            </a:r>
            <a:r>
              <a:rPr lang="en-US" altLang="zh-CN" sz="1200" dirty="0" smtClean="0">
                <a:latin typeface="Times New Roman" pitchFamily="18" charset="0"/>
              </a:rPr>
              <a:t>is</a:t>
            </a:r>
            <a:r>
              <a:rPr lang="zh-CN" altLang="en-US" sz="1200" dirty="0" smtClean="0">
                <a:latin typeface="Times New Roman" pitchFamily="18" charset="0"/>
              </a:rPr>
              <a:t> </a:t>
            </a:r>
            <a:r>
              <a:rPr lang="en-US" altLang="zh-CN" sz="1200" dirty="0" smtClean="0">
                <a:latin typeface="Times New Roman" pitchFamily="18" charset="0"/>
              </a:rPr>
              <a:t>earlier</a:t>
            </a:r>
            <a:r>
              <a:rPr lang="zh-CN" altLang="en-US" sz="1200" dirty="0" smtClean="0">
                <a:latin typeface="Times New Roman" pitchFamily="18" charset="0"/>
              </a:rPr>
              <a:t> </a:t>
            </a:r>
            <a:r>
              <a:rPr lang="en-US" altLang="zh-CN" sz="1200" dirty="0" smtClean="0">
                <a:latin typeface="Times New Roman" pitchFamily="18" charset="0"/>
              </a:rPr>
              <a:t>than</a:t>
            </a:r>
            <a:r>
              <a:rPr lang="zh-CN" altLang="en-US" sz="1200" dirty="0" smtClean="0">
                <a:latin typeface="Times New Roman" pitchFamily="18" charset="0"/>
              </a:rPr>
              <a:t> </a:t>
            </a:r>
            <a:r>
              <a:rPr lang="en-US" altLang="zh-CN" sz="1200" dirty="0" smtClean="0">
                <a:latin typeface="Times New Roman" pitchFamily="18" charset="0"/>
              </a:rPr>
              <a:t>its</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consumption</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a:t>
            </a:r>
            <a:r>
              <a:rPr lang="en-US" altLang="zh-CN" sz="1200" dirty="0" smtClean="0">
                <a:latin typeface="Times New Roman" pitchFamily="18" charset="0"/>
              </a:rPr>
              <a:t>2005)</a:t>
            </a:r>
            <a:r>
              <a:rPr lang="zh-CN" altLang="en-US" sz="1200" dirty="0" smtClean="0">
                <a:latin typeface="Times New Roman" pitchFamily="18" charset="0"/>
              </a:rPr>
              <a:t> </a:t>
            </a:r>
            <a:r>
              <a:rPr lang="en-US" altLang="zh-CN" sz="1200" dirty="0" smtClean="0">
                <a:latin typeface="Times New Roman" pitchFamily="18" charset="0"/>
              </a:rPr>
              <a:t>by</a:t>
            </a:r>
            <a:r>
              <a:rPr lang="zh-CN" altLang="en-US" sz="1200" dirty="0" smtClean="0">
                <a:latin typeface="Times New Roman" pitchFamily="18" charset="0"/>
              </a:rPr>
              <a:t> </a:t>
            </a:r>
            <a:r>
              <a:rPr lang="en-US" altLang="zh-CN" sz="1200" dirty="0" smtClean="0">
                <a:latin typeface="Times New Roman" pitchFamily="18" charset="0"/>
              </a:rPr>
              <a:t>25</a:t>
            </a:r>
            <a:r>
              <a:rPr lang="zh-CN" altLang="en-US" sz="1200" dirty="0" smtClean="0">
                <a:latin typeface="Times New Roman" pitchFamily="18" charset="0"/>
              </a:rPr>
              <a:t> </a:t>
            </a:r>
            <a:r>
              <a:rPr lang="en-US" altLang="zh-CN" sz="1200" dirty="0" smtClean="0">
                <a:latin typeface="Times New Roman" pitchFamily="18" charset="0"/>
              </a:rPr>
              <a:t>years.</a:t>
            </a:r>
            <a:r>
              <a:rPr lang="zh-CN" altLang="en-US" sz="1200" dirty="0" smtClean="0">
                <a:latin typeface="Times New Roman" pitchFamily="18" charset="0"/>
              </a:rPr>
              <a:t> </a:t>
            </a:r>
            <a:endParaRPr lang="en-US" altLang="zh-CN" sz="1200" dirty="0" smtClean="0">
              <a:latin typeface="Times New Roman" pitchFamily="18" charset="0"/>
            </a:endParaRPr>
          </a:p>
          <a:p>
            <a:pPr lvl="1">
              <a:lnSpc>
                <a:spcPct val="110000"/>
              </a:lnSpc>
              <a:spcBef>
                <a:spcPts val="0"/>
              </a:spcBef>
            </a:pPr>
            <a:r>
              <a:rPr lang="zh-CN" altLang="en-US" sz="1400" dirty="0" smtClean="0">
                <a:latin typeface="Times New Roman" pitchFamily="18" charset="0"/>
              </a:rPr>
              <a:t>工业部门的</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排放峰值早于全国</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排放总量峰值</a:t>
            </a:r>
            <a:r>
              <a:rPr lang="zh-CN" altLang="zh-CN" sz="1400" dirty="0" smtClean="0">
                <a:latin typeface="Times New Roman" pitchFamily="18" charset="0"/>
              </a:rPr>
              <a:t>。</a:t>
            </a:r>
            <a:r>
              <a:rPr lang="en-US" altLang="zh-CN" sz="1200" dirty="0" smtClean="0">
                <a:latin typeface="Times New Roman" pitchFamily="18" charset="0"/>
              </a:rPr>
              <a:t/>
            </a:r>
            <a:br>
              <a:rPr lang="en-US" altLang="zh-CN" sz="1200" dirty="0" smtClean="0">
                <a:latin typeface="Times New Roman" pitchFamily="18" charset="0"/>
              </a:rPr>
            </a:b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industry</a:t>
            </a:r>
            <a:r>
              <a:rPr lang="zh-CN" altLang="en-US" sz="1200" dirty="0" smtClean="0">
                <a:latin typeface="Times New Roman" pitchFamily="18" charset="0"/>
              </a:rPr>
              <a:t> </a:t>
            </a:r>
            <a:r>
              <a:rPr lang="en-US" altLang="zh-CN" sz="1200" dirty="0" smtClean="0">
                <a:latin typeface="Times New Roman" pitchFamily="18" charset="0"/>
              </a:rPr>
              <a:t>sector</a:t>
            </a:r>
            <a:r>
              <a:rPr lang="zh-CN" altLang="en-US" sz="1200" dirty="0" smtClean="0">
                <a:latin typeface="Times New Roman" pitchFamily="18" charset="0"/>
              </a:rPr>
              <a:t> </a:t>
            </a:r>
            <a:r>
              <a:rPr lang="en-US" altLang="zh-CN" sz="1200" dirty="0" smtClean="0">
                <a:latin typeface="Times New Roman" pitchFamily="18" charset="0"/>
              </a:rPr>
              <a:t>is</a:t>
            </a:r>
            <a:r>
              <a:rPr lang="zh-CN" altLang="en-US" sz="1200" dirty="0" smtClean="0">
                <a:latin typeface="Times New Roman" pitchFamily="18" charset="0"/>
              </a:rPr>
              <a:t> </a:t>
            </a:r>
            <a:r>
              <a:rPr lang="en-US" altLang="zh-CN" sz="1200" dirty="0" smtClean="0">
                <a:latin typeface="Times New Roman" pitchFamily="18" charset="0"/>
              </a:rPr>
              <a:t>earlier</a:t>
            </a:r>
            <a:r>
              <a:rPr lang="zh-CN" altLang="en-US" sz="1200" dirty="0" smtClean="0">
                <a:latin typeface="Times New Roman" pitchFamily="18" charset="0"/>
              </a:rPr>
              <a:t> </a:t>
            </a:r>
            <a:r>
              <a:rPr lang="en-US" altLang="zh-CN" sz="1200" dirty="0" smtClean="0">
                <a:latin typeface="Times New Roman" pitchFamily="18" charset="0"/>
              </a:rPr>
              <a:t>than</a:t>
            </a:r>
            <a:r>
              <a:rPr lang="zh-CN" altLang="en-US" sz="1200" dirty="0" smtClean="0">
                <a:latin typeface="Times New Roman" pitchFamily="18" charset="0"/>
              </a:rPr>
              <a:t> </a:t>
            </a:r>
            <a:r>
              <a:rPr lang="en-US" altLang="zh-CN" sz="1200" dirty="0" smtClean="0">
                <a:latin typeface="Times New Roman" pitchFamily="18" charset="0"/>
              </a:rPr>
              <a:t>national</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peak</a:t>
            </a:r>
            <a:r>
              <a:rPr lang="zh-CN" altLang="en-US" sz="1200" dirty="0" smtClean="0">
                <a:latin typeface="Times New Roman" pitchFamily="18" charset="0"/>
              </a:rPr>
              <a:t> </a:t>
            </a:r>
            <a:r>
              <a:rPr lang="en-US" altLang="zh-CN" sz="1200" dirty="0" smtClean="0">
                <a:latin typeface="Times New Roman" pitchFamily="18" charset="0"/>
              </a:rPr>
              <a:t>time.</a:t>
            </a:r>
            <a:r>
              <a:rPr lang="zh-CN" altLang="en-US" sz="1200" dirty="0" smtClean="0">
                <a:latin typeface="Times New Roman" pitchFamily="18" charset="0"/>
              </a:rPr>
              <a:t> </a:t>
            </a:r>
            <a:endParaRPr lang="en-US" altLang="zh-CN" sz="1200" dirty="0" smtClean="0">
              <a:latin typeface="Times New Roman" pitchFamily="18" charset="0"/>
            </a:endParaRPr>
          </a:p>
          <a:p>
            <a:pPr lvl="1">
              <a:lnSpc>
                <a:spcPct val="110000"/>
              </a:lnSpc>
              <a:spcBef>
                <a:spcPts val="0"/>
              </a:spcBef>
            </a:pPr>
            <a:r>
              <a:rPr lang="zh-CN" altLang="en-US" sz="1400" dirty="0" smtClean="0">
                <a:latin typeface="Times New Roman" pitchFamily="18" charset="0"/>
              </a:rPr>
              <a:t>不同发达国家人均</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排放峰值量有较大差别。欧盟</a:t>
            </a:r>
            <a:r>
              <a:rPr lang="en-US" altLang="zh-CN" sz="1400" dirty="0" smtClean="0">
                <a:latin typeface="Times New Roman" pitchFamily="18" charset="0"/>
              </a:rPr>
              <a:t>9.4t</a:t>
            </a:r>
            <a:r>
              <a:rPr lang="zh-CN" altLang="en-US" sz="1400" dirty="0" smtClean="0">
                <a:latin typeface="Times New Roman" pitchFamily="18" charset="0"/>
              </a:rPr>
              <a:t>/人，日本</a:t>
            </a:r>
            <a:r>
              <a:rPr lang="en-US" altLang="zh-CN" sz="1400" dirty="0" smtClean="0">
                <a:latin typeface="Times New Roman" pitchFamily="18" charset="0"/>
              </a:rPr>
              <a:t>9.5t/</a:t>
            </a:r>
            <a:r>
              <a:rPr lang="zh-CN" altLang="en-US" sz="1400" dirty="0" smtClean="0">
                <a:latin typeface="Times New Roman" pitchFamily="18" charset="0"/>
              </a:rPr>
              <a:t>人，比美国</a:t>
            </a:r>
            <a:r>
              <a:rPr lang="en-US" altLang="zh-CN" sz="1400" dirty="0" smtClean="0">
                <a:latin typeface="Times New Roman" pitchFamily="18" charset="0"/>
              </a:rPr>
              <a:t>22.2t/</a:t>
            </a:r>
            <a:r>
              <a:rPr lang="zh-CN" altLang="en-US" sz="1400" dirty="0" smtClean="0">
                <a:latin typeface="Times New Roman" pitchFamily="18" charset="0"/>
              </a:rPr>
              <a:t>人低一半以上。</a:t>
            </a:r>
            <a:r>
              <a:rPr lang="en-US" altLang="zh-CN" sz="1400" dirty="0" smtClean="0">
                <a:latin typeface="Times New Roman" pitchFamily="18" charset="0"/>
              </a:rPr>
              <a:t/>
            </a:r>
            <a:br>
              <a:rPr lang="en-US" altLang="zh-CN" sz="1400" dirty="0" smtClean="0">
                <a:latin typeface="Times New Roman" pitchFamily="18" charset="0"/>
              </a:rPr>
            </a:br>
            <a:r>
              <a:rPr lang="en-US" altLang="zh-CN" sz="1200" dirty="0" smtClean="0">
                <a:latin typeface="Times New Roman" pitchFamily="18" charset="0"/>
              </a:rPr>
              <a:t>Capita</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developed</a:t>
            </a:r>
            <a:r>
              <a:rPr lang="zh-CN" altLang="en-US" sz="1200" dirty="0" smtClean="0">
                <a:latin typeface="Times New Roman" pitchFamily="18" charset="0"/>
              </a:rPr>
              <a:t> </a:t>
            </a:r>
            <a:r>
              <a:rPr lang="en-US" altLang="zh-CN" sz="1200" dirty="0" smtClean="0">
                <a:latin typeface="Times New Roman" pitchFamily="18" charset="0"/>
              </a:rPr>
              <a:t>countries</a:t>
            </a:r>
            <a:r>
              <a:rPr lang="zh-CN" altLang="en-US" sz="1200" dirty="0" smtClean="0">
                <a:latin typeface="Times New Roman" pitchFamily="18" charset="0"/>
              </a:rPr>
              <a:t> </a:t>
            </a:r>
            <a:r>
              <a:rPr lang="en-US" altLang="zh-CN" sz="1200" dirty="0" smtClean="0">
                <a:latin typeface="Times New Roman" pitchFamily="18" charset="0"/>
              </a:rPr>
              <a:t>are</a:t>
            </a:r>
            <a:r>
              <a:rPr lang="zh-CN" altLang="en-US" sz="1200" dirty="0" smtClean="0">
                <a:latin typeface="Times New Roman" pitchFamily="18" charset="0"/>
              </a:rPr>
              <a:t> </a:t>
            </a:r>
            <a:r>
              <a:rPr lang="en-US" altLang="zh-CN" sz="1200" dirty="0" smtClean="0">
                <a:latin typeface="Times New Roman" pitchFamily="18" charset="0"/>
              </a:rPr>
              <a:t>great</a:t>
            </a:r>
            <a:r>
              <a:rPr lang="zh-CN" altLang="en-US" sz="1200" dirty="0" smtClean="0">
                <a:latin typeface="Times New Roman" pitchFamily="18" charset="0"/>
              </a:rPr>
              <a:t> </a:t>
            </a:r>
            <a:r>
              <a:rPr lang="en-US" altLang="zh-CN" sz="1200" dirty="0" smtClean="0">
                <a:latin typeface="Times New Roman" pitchFamily="18" charset="0"/>
              </a:rPr>
              <a:t>deferent.</a:t>
            </a:r>
            <a:r>
              <a:rPr lang="zh-CN" altLang="en-US" sz="1200" dirty="0" smtClean="0">
                <a:latin typeface="Times New Roman" pitchFamily="18" charset="0"/>
              </a:rPr>
              <a:t> </a:t>
            </a:r>
            <a:r>
              <a:rPr lang="en-US" altLang="zh-CN" sz="1200" dirty="0" smtClean="0">
                <a:latin typeface="Times New Roman" pitchFamily="18" charset="0"/>
              </a:rPr>
              <a:t>EU</a:t>
            </a:r>
            <a:r>
              <a:rPr lang="zh-CN" altLang="en-US" sz="1200" dirty="0" smtClean="0">
                <a:latin typeface="Times New Roman" pitchFamily="18" charset="0"/>
              </a:rPr>
              <a:t> </a:t>
            </a:r>
            <a:r>
              <a:rPr lang="en-US" altLang="zh-CN" sz="1200" dirty="0" smtClean="0">
                <a:latin typeface="Times New Roman" pitchFamily="18" charset="0"/>
              </a:rPr>
              <a:t>9.4</a:t>
            </a:r>
            <a:r>
              <a:rPr lang="zh-CN" altLang="en-US" sz="1200" dirty="0" smtClean="0">
                <a:latin typeface="Times New Roman" pitchFamily="18" charset="0"/>
              </a:rPr>
              <a:t> </a:t>
            </a:r>
            <a:r>
              <a:rPr lang="en-US" altLang="zh-CN" sz="1200" dirty="0" smtClean="0">
                <a:latin typeface="Times New Roman" pitchFamily="18" charset="0"/>
              </a:rPr>
              <a:t>t</a:t>
            </a:r>
            <a:r>
              <a:rPr lang="zh-CN" altLang="en-US" sz="1200" dirty="0" smtClean="0">
                <a:latin typeface="Times New Roman" pitchFamily="18" charset="0"/>
              </a:rPr>
              <a:t>/</a:t>
            </a:r>
            <a:r>
              <a:rPr lang="en-US" altLang="zh-CN" sz="1200" dirty="0" smtClean="0">
                <a:latin typeface="Times New Roman" pitchFamily="18" charset="0"/>
              </a:rPr>
              <a:t>person,</a:t>
            </a:r>
            <a:r>
              <a:rPr lang="zh-CN" altLang="en-US" sz="1200" dirty="0" smtClean="0">
                <a:latin typeface="Times New Roman" pitchFamily="18" charset="0"/>
              </a:rPr>
              <a:t> </a:t>
            </a:r>
            <a:r>
              <a:rPr lang="en-US" altLang="zh-CN" sz="1200" dirty="0" smtClean="0">
                <a:latin typeface="Times New Roman" pitchFamily="18" charset="0"/>
              </a:rPr>
              <a:t>Japan</a:t>
            </a:r>
            <a:r>
              <a:rPr lang="zh-CN" altLang="en-US" sz="1200" dirty="0" smtClean="0">
                <a:latin typeface="Times New Roman" pitchFamily="18" charset="0"/>
              </a:rPr>
              <a:t> </a:t>
            </a:r>
            <a:r>
              <a:rPr lang="en-US" altLang="zh-CN" sz="1200" dirty="0" smtClean="0">
                <a:latin typeface="Times New Roman" pitchFamily="18" charset="0"/>
              </a:rPr>
              <a:t>9.5</a:t>
            </a:r>
            <a:r>
              <a:rPr lang="zh-CN" altLang="en-US" sz="1200" dirty="0" smtClean="0">
                <a:latin typeface="Times New Roman" pitchFamily="18" charset="0"/>
              </a:rPr>
              <a:t> </a:t>
            </a:r>
            <a:r>
              <a:rPr lang="en-US" altLang="zh-CN" sz="1200" dirty="0" smtClean="0">
                <a:latin typeface="Times New Roman" pitchFamily="18" charset="0"/>
              </a:rPr>
              <a:t>t/person,</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US</a:t>
            </a:r>
            <a:r>
              <a:rPr lang="zh-CN" altLang="en-US" sz="1200" dirty="0" smtClean="0">
                <a:latin typeface="Times New Roman" pitchFamily="18" charset="0"/>
              </a:rPr>
              <a:t> </a:t>
            </a:r>
            <a:r>
              <a:rPr lang="en-US" altLang="zh-CN" sz="1200" dirty="0" smtClean="0">
                <a:latin typeface="Times New Roman" pitchFamily="18" charset="0"/>
              </a:rPr>
              <a:t>22.2</a:t>
            </a:r>
            <a:r>
              <a:rPr lang="zh-CN" altLang="en-US" sz="1200" dirty="0" smtClean="0">
                <a:latin typeface="Times New Roman" pitchFamily="18" charset="0"/>
              </a:rPr>
              <a:t> </a:t>
            </a:r>
            <a:r>
              <a:rPr lang="en-US" altLang="zh-CN" sz="1200" dirty="0" smtClean="0">
                <a:latin typeface="Times New Roman" pitchFamily="18" charset="0"/>
              </a:rPr>
              <a:t>t/person.</a:t>
            </a:r>
            <a:r>
              <a:rPr lang="zh-CN" altLang="en-US" sz="1200" dirty="0" smtClean="0">
                <a:latin typeface="Times New Roman" pitchFamily="18" charset="0"/>
              </a:rPr>
              <a:t> </a:t>
            </a:r>
            <a:endParaRPr lang="en-US" altLang="zh-CN" sz="1200" dirty="0">
              <a:latin typeface="Times New Roman" pitchFamily="18" charset="0"/>
            </a:endParaRPr>
          </a:p>
          <a:p>
            <a:pPr>
              <a:lnSpc>
                <a:spcPct val="110000"/>
              </a:lnSpc>
              <a:spcBef>
                <a:spcPts val="0"/>
              </a:spcBef>
            </a:pPr>
            <a:r>
              <a:rPr lang="zh-CN" altLang="en-US" sz="1800" dirty="0" smtClean="0">
                <a:latin typeface="Times New Roman" pitchFamily="18" charset="0"/>
              </a:rPr>
              <a:t>中国发挥后发优势，实现峰值的时间可早于发达国家峰值时的发展阶段，人均</a:t>
            </a:r>
            <a:r>
              <a:rPr lang="en-US" altLang="zh-CN" sz="1800" dirty="0" smtClean="0">
                <a:latin typeface="Times New Roman" pitchFamily="18" charset="0"/>
              </a:rPr>
              <a:t>CO</a:t>
            </a:r>
            <a:r>
              <a:rPr lang="en-US" altLang="zh-CN" sz="1800" baseline="-25000" dirty="0" smtClean="0">
                <a:latin typeface="Times New Roman" pitchFamily="18" charset="0"/>
              </a:rPr>
              <a:t>2</a:t>
            </a:r>
            <a:r>
              <a:rPr lang="zh-CN" altLang="en-US" sz="1800" dirty="0" smtClean="0">
                <a:latin typeface="Times New Roman" pitchFamily="18" charset="0"/>
              </a:rPr>
              <a:t>排放峰值水平也应更低。</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China</a:t>
            </a:r>
            <a:r>
              <a:rPr lang="zh-CN" altLang="en-US" sz="1400" dirty="0" smtClean="0">
                <a:latin typeface="Times New Roman" pitchFamily="18" charset="0"/>
              </a:rPr>
              <a:t> </a:t>
            </a:r>
            <a:r>
              <a:rPr lang="en-US" altLang="zh-CN" sz="1400" dirty="0" smtClean="0">
                <a:latin typeface="Times New Roman" pitchFamily="18" charset="0"/>
              </a:rPr>
              <a:t>has</a:t>
            </a:r>
            <a:r>
              <a:rPr lang="zh-CN" altLang="en-US" sz="1400" dirty="0" smtClean="0">
                <a:latin typeface="Times New Roman" pitchFamily="18" charset="0"/>
              </a:rPr>
              <a:t> </a:t>
            </a:r>
            <a:r>
              <a:rPr lang="en-US" altLang="zh-CN" sz="1400" dirty="0" smtClean="0">
                <a:latin typeface="Times New Roman" pitchFamily="18" charset="0"/>
              </a:rPr>
              <a:t>significant</a:t>
            </a:r>
            <a:r>
              <a:rPr lang="zh-CN" altLang="en-US" sz="1400" dirty="0" smtClean="0">
                <a:latin typeface="Times New Roman" pitchFamily="18" charset="0"/>
              </a:rPr>
              <a:t> </a:t>
            </a:r>
            <a:r>
              <a:rPr lang="en-US" altLang="zh-CN" sz="1400" dirty="0" smtClean="0">
                <a:latin typeface="Times New Roman" pitchFamily="18" charset="0"/>
              </a:rPr>
              <a:t>backwardness</a:t>
            </a:r>
            <a:r>
              <a:rPr lang="zh-CN" altLang="en-US" sz="1400" dirty="0" smtClean="0">
                <a:latin typeface="Times New Roman" pitchFamily="18" charset="0"/>
              </a:rPr>
              <a:t> </a:t>
            </a:r>
            <a:r>
              <a:rPr lang="en-US" altLang="zh-CN" sz="1400" dirty="0" smtClean="0">
                <a:latin typeface="Times New Roman" pitchFamily="18" charset="0"/>
              </a:rPr>
              <a:t>advantage,</a:t>
            </a:r>
            <a:r>
              <a:rPr lang="zh-CN" altLang="en-US" sz="1400" dirty="0" smtClean="0">
                <a:latin typeface="Times New Roman" pitchFamily="18" charset="0"/>
              </a:rPr>
              <a:t> </a:t>
            </a:r>
            <a:r>
              <a:rPr lang="en-US" altLang="zh-CN" sz="1400" dirty="0" smtClean="0">
                <a:latin typeface="Times New Roman" pitchFamily="18" charset="0"/>
              </a:rPr>
              <a:t>its</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emissions</a:t>
            </a:r>
            <a:r>
              <a:rPr lang="zh-CN" altLang="en-US" sz="1400" dirty="0" smtClean="0">
                <a:latin typeface="Times New Roman" pitchFamily="18" charset="0"/>
              </a:rPr>
              <a:t> </a:t>
            </a:r>
            <a:r>
              <a:rPr lang="en-US" altLang="zh-CN" sz="1400" dirty="0" smtClean="0">
                <a:latin typeface="Times New Roman" pitchFamily="18" charset="0"/>
              </a:rPr>
              <a:t>peak</a:t>
            </a:r>
            <a:r>
              <a:rPr lang="zh-CN" altLang="en-US" sz="1400" dirty="0" smtClean="0">
                <a:latin typeface="Times New Roman" pitchFamily="18" charset="0"/>
              </a:rPr>
              <a:t> </a:t>
            </a:r>
            <a:r>
              <a:rPr lang="en-US" altLang="zh-CN" sz="1400" dirty="0" smtClean="0">
                <a:latin typeface="Times New Roman" pitchFamily="18" charset="0"/>
              </a:rPr>
              <a:t>time</a:t>
            </a:r>
            <a:r>
              <a:rPr lang="zh-CN" altLang="en-US" sz="1400" dirty="0" smtClean="0">
                <a:latin typeface="Times New Roman" pitchFamily="18" charset="0"/>
              </a:rPr>
              <a:t> </a:t>
            </a:r>
            <a:r>
              <a:rPr lang="en-US" altLang="zh-CN" sz="1400" dirty="0" smtClean="0">
                <a:latin typeface="Times New Roman" pitchFamily="18" charset="0"/>
              </a:rPr>
              <a:t>probability</a:t>
            </a:r>
            <a:r>
              <a:rPr lang="zh-CN" altLang="en-US" sz="1400" dirty="0" smtClean="0">
                <a:latin typeface="Times New Roman" pitchFamily="18" charset="0"/>
              </a:rPr>
              <a:t> </a:t>
            </a:r>
            <a:r>
              <a:rPr lang="en-US" altLang="zh-CN" sz="1400" dirty="0" smtClean="0">
                <a:latin typeface="Times New Roman" pitchFamily="18" charset="0"/>
              </a:rPr>
              <a:t>be</a:t>
            </a:r>
            <a:r>
              <a:rPr lang="zh-CN" altLang="en-US" sz="1400" dirty="0" smtClean="0">
                <a:latin typeface="Times New Roman" pitchFamily="18" charset="0"/>
              </a:rPr>
              <a:t> </a:t>
            </a:r>
            <a:r>
              <a:rPr lang="en-US" altLang="zh-CN" sz="1400" dirty="0" smtClean="0">
                <a:latin typeface="Times New Roman" pitchFamily="18" charset="0"/>
              </a:rPr>
              <a:t>earlier</a:t>
            </a:r>
            <a:r>
              <a:rPr lang="zh-CN" altLang="en-US" sz="1400" dirty="0" smtClean="0">
                <a:latin typeface="Times New Roman" pitchFamily="18" charset="0"/>
              </a:rPr>
              <a:t> </a:t>
            </a:r>
            <a:r>
              <a:rPr lang="en-US" altLang="zh-CN" sz="1400" dirty="0" smtClean="0">
                <a:latin typeface="Times New Roman" pitchFamily="18" charset="0"/>
              </a:rPr>
              <a:t>than</a:t>
            </a:r>
            <a:r>
              <a:rPr lang="zh-CN" altLang="en-US" sz="1400" dirty="0" smtClean="0">
                <a:latin typeface="Times New Roman" pitchFamily="18" charset="0"/>
              </a:rPr>
              <a:t> </a:t>
            </a:r>
            <a:r>
              <a:rPr lang="en-US" altLang="zh-CN" sz="1400" dirty="0" smtClean="0">
                <a:latin typeface="Times New Roman" pitchFamily="18" charset="0"/>
              </a:rPr>
              <a:t>developed</a:t>
            </a:r>
            <a:r>
              <a:rPr lang="zh-CN" altLang="en-US" sz="1400" dirty="0" smtClean="0">
                <a:latin typeface="Times New Roman" pitchFamily="18" charset="0"/>
              </a:rPr>
              <a:t> </a:t>
            </a:r>
            <a:r>
              <a:rPr lang="en-US" altLang="zh-CN" sz="1400" dirty="0" smtClean="0">
                <a:latin typeface="Times New Roman" pitchFamily="18" charset="0"/>
              </a:rPr>
              <a:t>countries’</a:t>
            </a:r>
            <a:r>
              <a:rPr lang="zh-CN" altLang="en-US" sz="1400" dirty="0" smtClean="0">
                <a:latin typeface="Times New Roman" pitchFamily="18" charset="0"/>
              </a:rPr>
              <a:t> </a:t>
            </a:r>
            <a:r>
              <a:rPr lang="en-US" altLang="zh-CN" sz="1400" dirty="0" smtClean="0">
                <a:latin typeface="Times New Roman" pitchFamily="18" charset="0"/>
              </a:rPr>
              <a:t>development</a:t>
            </a:r>
            <a:r>
              <a:rPr lang="zh-CN" altLang="en-US" sz="1400" dirty="0" smtClean="0">
                <a:latin typeface="Times New Roman" pitchFamily="18" charset="0"/>
              </a:rPr>
              <a:t> </a:t>
            </a:r>
            <a:r>
              <a:rPr lang="en-US" altLang="zh-CN" sz="1400" dirty="0" smtClean="0">
                <a:latin typeface="Times New Roman" pitchFamily="18" charset="0"/>
              </a:rPr>
              <a:t>stage,</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its</a:t>
            </a:r>
            <a:r>
              <a:rPr lang="zh-CN" altLang="en-US" sz="1400" dirty="0" smtClean="0">
                <a:latin typeface="Times New Roman" pitchFamily="18" charset="0"/>
              </a:rPr>
              <a:t> </a:t>
            </a:r>
            <a:r>
              <a:rPr lang="en-US" altLang="zh-CN" sz="1400" dirty="0" smtClean="0">
                <a:latin typeface="Times New Roman" pitchFamily="18" charset="0"/>
              </a:rPr>
              <a:t>capita</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emission</a:t>
            </a:r>
            <a:r>
              <a:rPr lang="zh-CN" altLang="en-US" sz="1400" dirty="0" smtClean="0">
                <a:latin typeface="Times New Roman" pitchFamily="18" charset="0"/>
              </a:rPr>
              <a:t> </a:t>
            </a:r>
            <a:r>
              <a:rPr lang="en-US" altLang="zh-CN" sz="1400" dirty="0" smtClean="0">
                <a:latin typeface="Times New Roman" pitchFamily="18" charset="0"/>
              </a:rPr>
              <a:t>probability</a:t>
            </a:r>
            <a:r>
              <a:rPr lang="zh-CN" altLang="en-US" sz="1400" dirty="0" smtClean="0">
                <a:latin typeface="Times New Roman" pitchFamily="18" charset="0"/>
              </a:rPr>
              <a:t> </a:t>
            </a:r>
            <a:r>
              <a:rPr lang="en-US" altLang="zh-CN" sz="1400" dirty="0" smtClean="0">
                <a:latin typeface="Times New Roman" pitchFamily="18" charset="0"/>
              </a:rPr>
              <a:t>be</a:t>
            </a:r>
            <a:r>
              <a:rPr lang="zh-CN" altLang="en-US" sz="1400" dirty="0" smtClean="0">
                <a:latin typeface="Times New Roman" pitchFamily="18" charset="0"/>
              </a:rPr>
              <a:t> </a:t>
            </a:r>
            <a:r>
              <a:rPr lang="en-US" altLang="zh-CN" sz="1400" dirty="0" smtClean="0">
                <a:latin typeface="Times New Roman" pitchFamily="18" charset="0"/>
              </a:rPr>
              <a:t>lower</a:t>
            </a:r>
            <a:r>
              <a:rPr lang="zh-CN" altLang="en-US" sz="1400" dirty="0" smtClean="0">
                <a:latin typeface="Times New Roman" pitchFamily="18" charset="0"/>
              </a:rPr>
              <a:t> </a:t>
            </a:r>
            <a:r>
              <a:rPr lang="en-US" altLang="zh-CN" sz="1400" dirty="0" smtClean="0">
                <a:latin typeface="Times New Roman" pitchFamily="18" charset="0"/>
              </a:rPr>
              <a:t>than</a:t>
            </a:r>
            <a:r>
              <a:rPr lang="zh-CN" altLang="en-US" sz="1400" dirty="0" smtClean="0">
                <a:latin typeface="Times New Roman" pitchFamily="18" charset="0"/>
              </a:rPr>
              <a:t> </a:t>
            </a:r>
            <a:r>
              <a:rPr lang="en-US" altLang="zh-CN" sz="1400" dirty="0" smtClean="0">
                <a:latin typeface="Times New Roman" pitchFamily="18" charset="0"/>
              </a:rPr>
              <a:t>developed</a:t>
            </a:r>
            <a:r>
              <a:rPr lang="zh-CN" altLang="en-US" sz="1400" dirty="0" smtClean="0">
                <a:latin typeface="Times New Roman" pitchFamily="18" charset="0"/>
              </a:rPr>
              <a:t> </a:t>
            </a:r>
            <a:r>
              <a:rPr lang="en-US" altLang="zh-CN" sz="1400" dirty="0" smtClean="0">
                <a:latin typeface="Times New Roman" pitchFamily="18" charset="0"/>
              </a:rPr>
              <a:t>countries.</a:t>
            </a:r>
            <a:r>
              <a:rPr lang="zh-CN" altLang="en-US" sz="1400" dirty="0" smtClean="0">
                <a:latin typeface="Times New Roman" pitchFamily="18" charset="0"/>
              </a:rPr>
              <a:t> </a:t>
            </a:r>
            <a:endParaRPr lang="en-US" altLang="zh-CN" sz="1100" dirty="0" smtClean="0">
              <a:latin typeface="Times New Roman" pitchFamily="18" charset="0"/>
            </a:endParaRPr>
          </a:p>
        </p:txBody>
      </p:sp>
    </p:spTree>
    <p:extLst>
      <p:ext uri="{BB962C8B-B14F-4D97-AF65-F5344CB8AC3E}">
        <p14:creationId xmlns:p14="http://schemas.microsoft.com/office/powerpoint/2010/main" val="5418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2060848"/>
            <a:ext cx="8712968" cy="4555093"/>
          </a:xfrm>
          <a:prstGeom prst="rect">
            <a:avLst/>
          </a:prstGeom>
        </p:spPr>
        <p:txBody>
          <a:bodyPr wrap="square">
            <a:spAutoFit/>
          </a:bodyPr>
          <a:lstStyle/>
          <a:p>
            <a:pPr marL="342900" indent="-342900" fontAlgn="base">
              <a:spcBef>
                <a:spcPts val="600"/>
              </a:spcBef>
              <a:spcAft>
                <a:spcPct val="0"/>
              </a:spcAft>
              <a:buClr>
                <a:schemeClr val="bg2"/>
              </a:buClr>
              <a:buSzPct val="75000"/>
              <a:buFont typeface="Wingdings" pitchFamily="2" charset="2"/>
              <a:buChar char="p"/>
            </a:pPr>
            <a:r>
              <a:rPr lang="en-US" altLang="zh-CN" dirty="0">
                <a:latin typeface="Times New Roman" pitchFamily="18" charset="0"/>
                <a:ea typeface="幼圆" pitchFamily="49" charset="-122"/>
              </a:rPr>
              <a:t>CO</a:t>
            </a:r>
            <a:r>
              <a:rPr lang="en-US" altLang="zh-CN" baseline="-25000" dirty="0">
                <a:latin typeface="Times New Roman" pitchFamily="18" charset="0"/>
                <a:ea typeface="幼圆" pitchFamily="49" charset="-122"/>
              </a:rPr>
              <a:t>2</a:t>
            </a:r>
            <a:r>
              <a:rPr lang="zh-CN" altLang="en-US" dirty="0">
                <a:latin typeface="Times New Roman" pitchFamily="18" charset="0"/>
                <a:ea typeface="幼圆" pitchFamily="49" charset="-122"/>
              </a:rPr>
              <a:t>排放达峰值必要条件：</a:t>
            </a:r>
            <a:r>
              <a:rPr lang="en-US" altLang="zh-CN" dirty="0">
                <a:latin typeface="Times New Roman" pitchFamily="18" charset="0"/>
                <a:ea typeface="幼圆" pitchFamily="49" charset="-122"/>
              </a:rPr>
              <a:t/>
            </a:r>
            <a:br>
              <a:rPr lang="en-US" altLang="zh-CN" dirty="0">
                <a:latin typeface="Times New Roman" pitchFamily="18" charset="0"/>
                <a:ea typeface="幼圆" pitchFamily="49" charset="-122"/>
              </a:rPr>
            </a:br>
            <a:r>
              <a:rPr lang="en-US" altLang="zh-CN" sz="1400" dirty="0">
                <a:latin typeface="Times New Roman" pitchFamily="18" charset="0"/>
                <a:ea typeface="幼圆" pitchFamily="49" charset="-122"/>
              </a:rPr>
              <a:t>Prerequisites of </a:t>
            </a:r>
            <a:r>
              <a:rPr lang="en-US" altLang="zh-CN" sz="1400" dirty="0" smtClean="0">
                <a:latin typeface="Times New Roman" pitchFamily="18" charset="0"/>
                <a:ea typeface="幼圆" pitchFamily="49" charset="-122"/>
              </a:rPr>
              <a:t>CO</a:t>
            </a:r>
            <a:r>
              <a:rPr lang="en-US" altLang="zh-CN" sz="1400" baseline="-25000" dirty="0" smtClean="0">
                <a:latin typeface="Times New Roman" pitchFamily="18" charset="0"/>
                <a:ea typeface="幼圆" pitchFamily="49" charset="-122"/>
              </a:rPr>
              <a:t>2</a:t>
            </a:r>
            <a:r>
              <a:rPr lang="en-US" altLang="zh-CN" sz="1400" dirty="0" smtClean="0">
                <a:latin typeface="Times New Roman" pitchFamily="18" charset="0"/>
                <a:ea typeface="幼圆" pitchFamily="49" charset="-122"/>
              </a:rPr>
              <a:t> emission peak</a:t>
            </a:r>
            <a:r>
              <a:rPr lang="zh-CN" altLang="en-US" sz="1400" dirty="0" smtClean="0">
                <a:latin typeface="Times New Roman" pitchFamily="18" charset="0"/>
                <a:ea typeface="幼圆" pitchFamily="49" charset="-122"/>
              </a:rPr>
              <a:t>：</a:t>
            </a:r>
            <a:endParaRPr lang="en-US" altLang="zh-CN" sz="1400" dirty="0">
              <a:latin typeface="Times New Roman" pitchFamily="18" charset="0"/>
              <a:ea typeface="幼圆" pitchFamily="49" charset="-122"/>
            </a:endParaRPr>
          </a:p>
          <a:p>
            <a:pPr marL="857250" lvl="2" indent="0" fontAlgn="base">
              <a:spcBef>
                <a:spcPts val="600"/>
              </a:spcBef>
              <a:spcAft>
                <a:spcPct val="0"/>
              </a:spcAft>
              <a:buClr>
                <a:schemeClr val="tx2"/>
              </a:buClr>
              <a:buSzPct val="75000"/>
            </a:pPr>
            <a:r>
              <a:rPr lang="zh-CN" altLang="en-US" sz="1400" b="1" dirty="0">
                <a:solidFill>
                  <a:srgbClr val="FF0000"/>
                </a:solidFill>
                <a:latin typeface="Times New Roman" pitchFamily="18" charset="0"/>
                <a:ea typeface="华文楷体" pitchFamily="2" charset="-122"/>
              </a:rPr>
              <a:t>①</a:t>
            </a:r>
            <a:r>
              <a:rPr lang="en-US" altLang="zh-CN" sz="1400" b="1" dirty="0">
                <a:solidFill>
                  <a:srgbClr val="FF0000"/>
                </a:solidFill>
                <a:latin typeface="Times New Roman" pitchFamily="18" charset="0"/>
                <a:ea typeface="华文楷体" pitchFamily="2" charset="-122"/>
              </a:rPr>
              <a:t>GDP</a:t>
            </a:r>
            <a:r>
              <a:rPr lang="zh-CN" altLang="en-US" sz="1400" b="1" dirty="0">
                <a:solidFill>
                  <a:srgbClr val="FF0000"/>
                </a:solidFill>
                <a:latin typeface="Times New Roman" pitchFamily="18" charset="0"/>
                <a:ea typeface="华文楷体" pitchFamily="2" charset="-122"/>
              </a:rPr>
              <a:t>碳强度年下降率（碳生产率年提高率）≥</a:t>
            </a:r>
            <a:r>
              <a:rPr lang="en-US" altLang="zh-CN" sz="1400" b="1" dirty="0">
                <a:solidFill>
                  <a:srgbClr val="FF0000"/>
                </a:solidFill>
                <a:latin typeface="Times New Roman" pitchFamily="18" charset="0"/>
                <a:ea typeface="华文楷体" pitchFamily="2" charset="-122"/>
              </a:rPr>
              <a:t>GDP</a:t>
            </a:r>
            <a:r>
              <a:rPr lang="zh-CN" altLang="en-US" sz="1400" b="1" dirty="0">
                <a:solidFill>
                  <a:srgbClr val="FF0000"/>
                </a:solidFill>
                <a:latin typeface="Times New Roman" pitchFamily="18" charset="0"/>
                <a:ea typeface="华文楷体" pitchFamily="2" charset="-122"/>
              </a:rPr>
              <a:t>年增长率；</a:t>
            </a:r>
            <a:endParaRPr lang="en-US" altLang="zh-CN" sz="1400" b="1" dirty="0">
              <a:solidFill>
                <a:srgbClr val="FF0000"/>
              </a:solidFill>
              <a:latin typeface="Times New Roman" pitchFamily="18" charset="0"/>
              <a:ea typeface="华文楷体" pitchFamily="2" charset="-122"/>
            </a:endParaRPr>
          </a:p>
          <a:p>
            <a:pPr marL="857250" lvl="2" indent="0" fontAlgn="base">
              <a:spcBef>
                <a:spcPts val="600"/>
              </a:spcBef>
              <a:spcAft>
                <a:spcPct val="0"/>
              </a:spcAft>
              <a:buClr>
                <a:schemeClr val="tx2"/>
              </a:buClr>
              <a:buSzPct val="75000"/>
            </a:pPr>
            <a:r>
              <a:rPr lang="en-US" altLang="zh-CN" sz="1200" b="1" dirty="0">
                <a:solidFill>
                  <a:srgbClr val="FF0000"/>
                </a:solidFill>
                <a:latin typeface="Times New Roman" pitchFamily="18" charset="0"/>
                <a:ea typeface="华文楷体" pitchFamily="2" charset="-122"/>
              </a:rPr>
              <a:t>Annual decrease rate of carbon intensity per GDP (annual increase rate of carbon productivity) ≥ annual growth rate of GDP </a:t>
            </a:r>
            <a:endParaRPr lang="en-US" altLang="zh-CN" sz="1200" b="1" dirty="0" smtClean="0">
              <a:solidFill>
                <a:srgbClr val="FF0000"/>
              </a:solidFill>
              <a:latin typeface="Times New Roman" pitchFamily="18" charset="0"/>
              <a:ea typeface="华文楷体" pitchFamily="2" charset="-122"/>
            </a:endParaRPr>
          </a:p>
          <a:p>
            <a:pPr marL="857250" lvl="2" indent="0" fontAlgn="base">
              <a:spcBef>
                <a:spcPts val="600"/>
              </a:spcBef>
              <a:spcAft>
                <a:spcPct val="0"/>
              </a:spcAft>
              <a:buClr>
                <a:schemeClr val="tx2"/>
              </a:buClr>
              <a:buSzPct val="75000"/>
            </a:pPr>
            <a:r>
              <a:rPr lang="zh-CN" altLang="en-US" sz="1400" b="1" dirty="0" smtClean="0">
                <a:solidFill>
                  <a:srgbClr val="FF0000"/>
                </a:solidFill>
                <a:latin typeface="Times New Roman" pitchFamily="18" charset="0"/>
                <a:ea typeface="华文楷体" pitchFamily="2" charset="-122"/>
              </a:rPr>
              <a:t>其中：</a:t>
            </a:r>
            <a:r>
              <a:rPr lang="en-US" altLang="zh-CN" sz="1400" b="1" dirty="0" smtClean="0">
                <a:solidFill>
                  <a:srgbClr val="FF0000"/>
                </a:solidFill>
                <a:latin typeface="Times New Roman" pitchFamily="18" charset="0"/>
                <a:ea typeface="华文楷体" pitchFamily="2" charset="-122"/>
              </a:rPr>
              <a:t>GDP</a:t>
            </a:r>
            <a:r>
              <a:rPr lang="zh-CN" altLang="en-US" sz="1400" b="1" dirty="0" smtClean="0">
                <a:solidFill>
                  <a:srgbClr val="FF0000"/>
                </a:solidFill>
                <a:latin typeface="Times New Roman" pitchFamily="18" charset="0"/>
                <a:ea typeface="华文楷体" pitchFamily="2" charset="-122"/>
              </a:rPr>
              <a:t>的</a:t>
            </a:r>
            <a:r>
              <a:rPr lang="en-US" altLang="zh-CN" sz="1400" b="1" dirty="0" smtClean="0">
                <a:solidFill>
                  <a:srgbClr val="FF0000"/>
                </a:solidFill>
                <a:latin typeface="Times New Roman" pitchFamily="18" charset="0"/>
                <a:ea typeface="华文楷体" pitchFamily="2" charset="-122"/>
              </a:rPr>
              <a:t>CO</a:t>
            </a:r>
            <a:r>
              <a:rPr lang="en-US" altLang="zh-CN" sz="1400" b="1" baseline="-25000" dirty="0" smtClean="0">
                <a:solidFill>
                  <a:srgbClr val="FF0000"/>
                </a:solidFill>
                <a:latin typeface="Times New Roman" pitchFamily="18" charset="0"/>
                <a:ea typeface="华文楷体" pitchFamily="2" charset="-122"/>
              </a:rPr>
              <a:t>2</a:t>
            </a:r>
            <a:r>
              <a:rPr lang="zh-CN" altLang="en-US" sz="1400" b="1" dirty="0" smtClean="0">
                <a:solidFill>
                  <a:srgbClr val="FF0000"/>
                </a:solidFill>
                <a:latin typeface="Times New Roman" pitchFamily="18" charset="0"/>
                <a:ea typeface="华文楷体" pitchFamily="2" charset="-122"/>
              </a:rPr>
              <a:t>强度下降率</a:t>
            </a:r>
            <a:r>
              <a:rPr lang="en-US" altLang="zh-CN" sz="1400" b="1" dirty="0" smtClean="0">
                <a:solidFill>
                  <a:srgbClr val="FF0000"/>
                </a:solidFill>
                <a:latin typeface="Times New Roman" pitchFamily="18" charset="0"/>
                <a:ea typeface="华文楷体" pitchFamily="2" charset="-122"/>
              </a:rPr>
              <a:t>≈GDP</a:t>
            </a:r>
            <a:r>
              <a:rPr lang="zh-CN" altLang="en-US" sz="1400" b="1" dirty="0" smtClean="0">
                <a:solidFill>
                  <a:srgbClr val="FF0000"/>
                </a:solidFill>
                <a:latin typeface="Times New Roman" pitchFamily="18" charset="0"/>
                <a:ea typeface="华文楷体" pitchFamily="2" charset="-122"/>
              </a:rPr>
              <a:t>能源强度年下降率</a:t>
            </a:r>
            <a:r>
              <a:rPr lang="en-US" altLang="zh-CN" sz="1400" b="1" dirty="0" smtClean="0">
                <a:solidFill>
                  <a:srgbClr val="FF0000"/>
                </a:solidFill>
                <a:latin typeface="Times New Roman" pitchFamily="18" charset="0"/>
                <a:ea typeface="华文楷体" pitchFamily="2" charset="-122"/>
              </a:rPr>
              <a:t>+</a:t>
            </a:r>
            <a:r>
              <a:rPr lang="zh-CN" altLang="en-US" sz="1400" b="1" dirty="0" smtClean="0">
                <a:solidFill>
                  <a:srgbClr val="FF0000"/>
                </a:solidFill>
                <a:latin typeface="Times New Roman" pitchFamily="18" charset="0"/>
                <a:ea typeface="华文楷体" pitchFamily="2" charset="-122"/>
              </a:rPr>
              <a:t>单位能耗</a:t>
            </a:r>
            <a:r>
              <a:rPr lang="en-US" altLang="zh-CN" sz="1400" b="1" dirty="0" smtClean="0">
                <a:solidFill>
                  <a:srgbClr val="FF0000"/>
                </a:solidFill>
                <a:latin typeface="Times New Roman" pitchFamily="18" charset="0"/>
                <a:ea typeface="华文楷体" pitchFamily="2" charset="-122"/>
              </a:rPr>
              <a:t>CO</a:t>
            </a:r>
            <a:r>
              <a:rPr lang="en-US" altLang="zh-CN" sz="1400" b="1" baseline="-25000" dirty="0" smtClean="0">
                <a:solidFill>
                  <a:srgbClr val="FF0000"/>
                </a:solidFill>
                <a:latin typeface="Times New Roman" pitchFamily="18" charset="0"/>
                <a:ea typeface="华文楷体" pitchFamily="2" charset="-122"/>
              </a:rPr>
              <a:t>2</a:t>
            </a:r>
            <a:r>
              <a:rPr lang="zh-CN" altLang="en-US" sz="1400" b="1" dirty="0" smtClean="0">
                <a:solidFill>
                  <a:srgbClr val="FF0000"/>
                </a:solidFill>
                <a:latin typeface="Times New Roman" pitchFamily="18" charset="0"/>
                <a:ea typeface="华文楷体" pitchFamily="2" charset="-122"/>
              </a:rPr>
              <a:t>强度年下降率</a:t>
            </a:r>
            <a:r>
              <a:rPr lang="en-US" altLang="zh-CN" sz="1400" b="1" dirty="0" smtClean="0">
                <a:solidFill>
                  <a:srgbClr val="FF0000"/>
                </a:solidFill>
                <a:latin typeface="Times New Roman" pitchFamily="18" charset="0"/>
                <a:ea typeface="华文楷体" pitchFamily="2" charset="-122"/>
              </a:rPr>
              <a:t>:</a:t>
            </a:r>
          </a:p>
          <a:p>
            <a:pPr marL="857250" lvl="2" indent="0" fontAlgn="base">
              <a:spcBef>
                <a:spcPts val="600"/>
              </a:spcBef>
              <a:spcAft>
                <a:spcPct val="0"/>
              </a:spcAft>
              <a:buClr>
                <a:schemeClr val="tx2"/>
              </a:buClr>
              <a:buSzPct val="75000"/>
            </a:pPr>
            <a:r>
              <a:rPr lang="en-US" altLang="zh-CN" sz="1200" b="1" dirty="0" smtClean="0">
                <a:solidFill>
                  <a:srgbClr val="FF0000"/>
                </a:solidFill>
                <a:latin typeface="Times New Roman" pitchFamily="18" charset="0"/>
                <a:ea typeface="华文楷体" pitchFamily="2" charset="-122"/>
              </a:rPr>
              <a:t>Note: </a:t>
            </a:r>
            <a:r>
              <a:rPr lang="en-US" altLang="zh-CN" sz="1200" b="1" dirty="0">
                <a:solidFill>
                  <a:srgbClr val="FF0000"/>
                </a:solidFill>
                <a:latin typeface="Times New Roman" pitchFamily="18" charset="0"/>
                <a:ea typeface="华文楷体" pitchFamily="2" charset="-122"/>
              </a:rPr>
              <a:t>A</a:t>
            </a:r>
            <a:r>
              <a:rPr lang="en-US" altLang="zh-CN" sz="1200" b="1" dirty="0" smtClean="0">
                <a:solidFill>
                  <a:srgbClr val="FF0000"/>
                </a:solidFill>
                <a:latin typeface="Times New Roman" pitchFamily="18" charset="0"/>
                <a:ea typeface="华文楷体" pitchFamily="2" charset="-122"/>
              </a:rPr>
              <a:t>nnual decrease rate of CO</a:t>
            </a:r>
            <a:r>
              <a:rPr lang="en-US" altLang="zh-CN" sz="1200" b="1" baseline="-25000" dirty="0" smtClean="0">
                <a:solidFill>
                  <a:srgbClr val="FF0000"/>
                </a:solidFill>
                <a:latin typeface="Times New Roman" pitchFamily="18" charset="0"/>
                <a:ea typeface="华文楷体" pitchFamily="2" charset="-122"/>
              </a:rPr>
              <a:t>2</a:t>
            </a:r>
            <a:r>
              <a:rPr lang="en-US" altLang="zh-CN" sz="1200" b="1" dirty="0" smtClean="0">
                <a:solidFill>
                  <a:srgbClr val="FF0000"/>
                </a:solidFill>
                <a:latin typeface="Times New Roman" pitchFamily="18" charset="0"/>
                <a:ea typeface="华文楷体" pitchFamily="2" charset="-122"/>
              </a:rPr>
              <a:t> intensity per GDP </a:t>
            </a:r>
            <a:r>
              <a:rPr lang="zh-CN" altLang="en-US" sz="1200" b="1" dirty="0" smtClean="0">
                <a:solidFill>
                  <a:srgbClr val="FF0000"/>
                </a:solidFill>
                <a:latin typeface="Times New Roman" pitchFamily="18" charset="0"/>
                <a:ea typeface="华文楷体" pitchFamily="2" charset="-122"/>
              </a:rPr>
              <a:t>≈ </a:t>
            </a:r>
            <a:r>
              <a:rPr lang="en-US" altLang="zh-CN" sz="1200" b="1" dirty="0" smtClean="0">
                <a:solidFill>
                  <a:srgbClr val="FF0000"/>
                </a:solidFill>
                <a:latin typeface="Times New Roman" pitchFamily="18" charset="0"/>
                <a:ea typeface="华文楷体" pitchFamily="2" charset="-122"/>
              </a:rPr>
              <a:t>Annual decrease rate of energy intensity per GDP + Annual decrease rate of CO</a:t>
            </a:r>
            <a:r>
              <a:rPr lang="en-US" altLang="zh-CN" sz="1200" b="1" baseline="-25000" dirty="0" smtClean="0">
                <a:solidFill>
                  <a:srgbClr val="FF0000"/>
                </a:solidFill>
                <a:latin typeface="Times New Roman" pitchFamily="18" charset="0"/>
                <a:ea typeface="华文楷体" pitchFamily="2" charset="-122"/>
              </a:rPr>
              <a:t>2</a:t>
            </a:r>
            <a:r>
              <a:rPr lang="en-US" altLang="zh-CN" sz="1200" b="1" dirty="0" smtClean="0">
                <a:solidFill>
                  <a:srgbClr val="FF0000"/>
                </a:solidFill>
                <a:latin typeface="Times New Roman" pitchFamily="18" charset="0"/>
                <a:ea typeface="华文楷体" pitchFamily="2" charset="-122"/>
              </a:rPr>
              <a:t> intensity per energy consumption. </a:t>
            </a:r>
            <a:endParaRPr lang="zh-CN" altLang="en-US" sz="1400" b="1" dirty="0">
              <a:solidFill>
                <a:srgbClr val="FF0000"/>
              </a:solidFill>
              <a:latin typeface="Times New Roman" pitchFamily="18" charset="0"/>
              <a:ea typeface="华文楷体" pitchFamily="2" charset="-122"/>
            </a:endParaRPr>
          </a:p>
          <a:p>
            <a:pPr marL="857250" lvl="2" indent="0" fontAlgn="base">
              <a:spcBef>
                <a:spcPts val="600"/>
              </a:spcBef>
              <a:spcAft>
                <a:spcPct val="0"/>
              </a:spcAft>
              <a:buClr>
                <a:schemeClr val="tx2"/>
              </a:buClr>
              <a:buSzPct val="75000"/>
            </a:pPr>
            <a:r>
              <a:rPr lang="zh-CN" altLang="en-US" sz="1400" b="1" dirty="0">
                <a:solidFill>
                  <a:srgbClr val="FF0000"/>
                </a:solidFill>
                <a:latin typeface="Times New Roman" pitchFamily="18" charset="0"/>
                <a:ea typeface="华文楷体" pitchFamily="2" charset="-122"/>
              </a:rPr>
              <a:t>②单位能耗</a:t>
            </a:r>
            <a:r>
              <a:rPr lang="en-US" altLang="zh-CN" sz="1400" b="1" dirty="0">
                <a:solidFill>
                  <a:srgbClr val="FF0000"/>
                </a:solidFill>
                <a:latin typeface="Times New Roman" pitchFamily="18" charset="0"/>
                <a:ea typeface="华文楷体" pitchFamily="2" charset="-122"/>
              </a:rPr>
              <a:t>CO</a:t>
            </a:r>
            <a:r>
              <a:rPr lang="en-US" altLang="zh-CN" sz="1400" b="1" baseline="-25000" dirty="0">
                <a:solidFill>
                  <a:srgbClr val="FF0000"/>
                </a:solidFill>
                <a:latin typeface="Times New Roman" pitchFamily="18" charset="0"/>
                <a:ea typeface="华文楷体" pitchFamily="2" charset="-122"/>
              </a:rPr>
              <a:t>2</a:t>
            </a:r>
            <a:r>
              <a:rPr lang="zh-CN" altLang="en-US" sz="1400" b="1" dirty="0">
                <a:solidFill>
                  <a:srgbClr val="FF0000"/>
                </a:solidFill>
                <a:latin typeface="Times New Roman" pitchFamily="18" charset="0"/>
                <a:ea typeface="华文楷体" pitchFamily="2" charset="-122"/>
              </a:rPr>
              <a:t>强度年下降率≥能源消费年增长率。</a:t>
            </a:r>
            <a:endParaRPr lang="en-US" altLang="zh-CN" sz="1400" b="1" dirty="0">
              <a:solidFill>
                <a:srgbClr val="FF0000"/>
              </a:solidFill>
              <a:latin typeface="Times New Roman" pitchFamily="18" charset="0"/>
              <a:ea typeface="华文楷体" pitchFamily="2" charset="-122"/>
            </a:endParaRPr>
          </a:p>
          <a:p>
            <a:pPr marL="857250" lvl="2" indent="0" fontAlgn="base">
              <a:spcBef>
                <a:spcPts val="600"/>
              </a:spcBef>
              <a:spcAft>
                <a:spcPct val="0"/>
              </a:spcAft>
              <a:buClr>
                <a:schemeClr val="tx2"/>
              </a:buClr>
              <a:buSzPct val="75000"/>
            </a:pPr>
            <a:r>
              <a:rPr lang="en-US" altLang="zh-CN" sz="1200" b="1" dirty="0">
                <a:solidFill>
                  <a:srgbClr val="FF0000"/>
                </a:solidFill>
                <a:latin typeface="Times New Roman" pitchFamily="18" charset="0"/>
                <a:ea typeface="华文楷体" pitchFamily="2" charset="-122"/>
              </a:rPr>
              <a:t>Annual decrease rate of CO</a:t>
            </a:r>
            <a:r>
              <a:rPr lang="en-US" altLang="zh-CN" sz="1200" b="1" baseline="-25000" dirty="0">
                <a:solidFill>
                  <a:srgbClr val="FF0000"/>
                </a:solidFill>
                <a:latin typeface="Times New Roman" pitchFamily="18" charset="0"/>
                <a:ea typeface="华文楷体" pitchFamily="2" charset="-122"/>
              </a:rPr>
              <a:t>2</a:t>
            </a:r>
            <a:r>
              <a:rPr lang="en-US" altLang="zh-CN" sz="1200" b="1" dirty="0">
                <a:solidFill>
                  <a:srgbClr val="FF0000"/>
                </a:solidFill>
                <a:latin typeface="Times New Roman" pitchFamily="18" charset="0"/>
                <a:ea typeface="华文楷体" pitchFamily="2" charset="-122"/>
              </a:rPr>
              <a:t> intensity per unit of energy consumption ≥ annual increase rate of energy </a:t>
            </a:r>
            <a:r>
              <a:rPr lang="en-US" altLang="zh-CN" sz="1200" b="1" dirty="0" smtClean="0">
                <a:solidFill>
                  <a:srgbClr val="FF0000"/>
                </a:solidFill>
                <a:latin typeface="Times New Roman" pitchFamily="18" charset="0"/>
                <a:ea typeface="华文楷体" pitchFamily="2" charset="-122"/>
              </a:rPr>
              <a:t>consumption</a:t>
            </a:r>
          </a:p>
          <a:p>
            <a:pPr marL="742950" lvl="1" indent="-285750" fontAlgn="base">
              <a:spcBef>
                <a:spcPts val="600"/>
              </a:spcBef>
              <a:spcAft>
                <a:spcPct val="0"/>
              </a:spcAft>
              <a:buClr>
                <a:schemeClr val="tx2"/>
              </a:buClr>
              <a:buSzPct val="75000"/>
              <a:buFont typeface="Wingdings" pitchFamily="2" charset="2"/>
              <a:buChar char="n"/>
            </a:pPr>
            <a:r>
              <a:rPr lang="zh-CN" altLang="en-US" sz="1400" dirty="0">
                <a:latin typeface="Times New Roman" pitchFamily="18" charset="0"/>
                <a:ea typeface="华文楷体" pitchFamily="2" charset="-122"/>
              </a:rPr>
              <a:t>全面分析我国未来</a:t>
            </a:r>
            <a:r>
              <a:rPr lang="en-US" altLang="zh-CN" sz="1400" dirty="0">
                <a:latin typeface="Times New Roman" pitchFamily="18" charset="0"/>
                <a:ea typeface="华文楷体" pitchFamily="2" charset="-122"/>
              </a:rPr>
              <a:t>GDP</a:t>
            </a:r>
            <a:r>
              <a:rPr lang="zh-CN" altLang="en-US" sz="1400" dirty="0">
                <a:latin typeface="Times New Roman" pitchFamily="18" charset="0"/>
                <a:ea typeface="华文楷体" pitchFamily="2" charset="-122"/>
              </a:rPr>
              <a:t>潜在增速、节能潜力与</a:t>
            </a:r>
            <a:r>
              <a:rPr lang="zh-CN" altLang="en-US" sz="1400" dirty="0" smtClean="0">
                <a:latin typeface="Times New Roman" pitchFamily="18" charset="0"/>
                <a:ea typeface="华文楷体" pitchFamily="2" charset="-122"/>
              </a:rPr>
              <a:t>效果、新能源</a:t>
            </a:r>
            <a:r>
              <a:rPr lang="zh-CN" altLang="en-US" sz="1400" dirty="0">
                <a:latin typeface="Times New Roman" pitchFamily="18" charset="0"/>
                <a:ea typeface="华文楷体" pitchFamily="2" charset="-122"/>
              </a:rPr>
              <a:t>和可再生能源发展趋势和相关指标，根据上述必要条件分析</a:t>
            </a:r>
            <a:r>
              <a:rPr lang="zh-CN" altLang="en-US" sz="1400" dirty="0" smtClean="0">
                <a:latin typeface="Times New Roman" pitchFamily="18" charset="0"/>
                <a:ea typeface="华文楷体" pitchFamily="2" charset="-122"/>
              </a:rPr>
              <a:t>，</a:t>
            </a:r>
            <a:r>
              <a:rPr lang="zh-CN" altLang="en-US" sz="1400" dirty="0">
                <a:latin typeface="Times New Roman" pitchFamily="18" charset="0"/>
                <a:ea typeface="华文楷体" pitchFamily="2" charset="-122"/>
              </a:rPr>
              <a:t>分析</a:t>
            </a:r>
            <a:r>
              <a:rPr lang="zh-CN" altLang="en-US" sz="1400" dirty="0" smtClean="0">
                <a:latin typeface="Times New Roman" pitchFamily="18" charset="0"/>
                <a:ea typeface="华文楷体" pitchFamily="2" charset="-122"/>
              </a:rPr>
              <a:t>峰值</a:t>
            </a:r>
            <a:r>
              <a:rPr lang="zh-CN" altLang="en-US" sz="1400" dirty="0">
                <a:latin typeface="Times New Roman" pitchFamily="18" charset="0"/>
                <a:ea typeface="华文楷体" pitchFamily="2" charset="-122"/>
              </a:rPr>
              <a:t>年份与峰值排放量的控制目标</a:t>
            </a:r>
            <a:r>
              <a:rPr lang="zh-CN" altLang="en-US" sz="1400" dirty="0" smtClean="0">
                <a:latin typeface="Times New Roman" pitchFamily="18" charset="0"/>
                <a:ea typeface="华文楷体" pitchFamily="2" charset="-122"/>
              </a:rPr>
              <a:t>。</a:t>
            </a:r>
            <a:r>
              <a:rPr lang="en-US" altLang="zh-CN" sz="1400" dirty="0" smtClean="0">
                <a:latin typeface="Times New Roman" pitchFamily="18" charset="0"/>
                <a:ea typeface="华文楷体" pitchFamily="2" charset="-122"/>
              </a:rPr>
              <a:t/>
            </a:r>
            <a:br>
              <a:rPr lang="en-US" altLang="zh-CN" sz="1400" dirty="0" smtClean="0">
                <a:latin typeface="Times New Roman" pitchFamily="18" charset="0"/>
                <a:ea typeface="华文楷体" pitchFamily="2" charset="-122"/>
              </a:rPr>
            </a:br>
            <a:r>
              <a:rPr lang="en-US" altLang="zh-CN" sz="1200" dirty="0">
                <a:latin typeface="Times New Roman" panose="02020603050405020304" pitchFamily="18" charset="0"/>
              </a:rPr>
              <a:t>A</a:t>
            </a:r>
            <a:r>
              <a:rPr lang="en-US" altLang="zh-CN" sz="1200" dirty="0" smtClean="0">
                <a:latin typeface="Times New Roman" panose="02020603050405020304" pitchFamily="18" charset="0"/>
              </a:rPr>
              <a:t>nalyze comprehensively China‘s potential GDP </a:t>
            </a:r>
            <a:r>
              <a:rPr lang="en-US" altLang="zh-CN" sz="1200" dirty="0">
                <a:latin typeface="Times New Roman" panose="02020603050405020304" pitchFamily="18" charset="0"/>
              </a:rPr>
              <a:t>growth</a:t>
            </a:r>
            <a:r>
              <a:rPr lang="en-US" altLang="zh-CN" sz="1200" dirty="0" smtClean="0">
                <a:latin typeface="Times New Roman" panose="02020603050405020304" pitchFamily="18" charset="0"/>
              </a:rPr>
              <a:t>, </a:t>
            </a:r>
            <a:r>
              <a:rPr lang="en-US" altLang="zh-CN" sz="1200" dirty="0">
                <a:latin typeface="Times New Roman" panose="02020603050405020304" pitchFamily="18" charset="0"/>
              </a:rPr>
              <a:t>energy-saving potential and effects, new </a:t>
            </a:r>
            <a:r>
              <a:rPr lang="en-US" altLang="zh-CN" sz="1200" dirty="0" smtClean="0">
                <a:latin typeface="Times New Roman" panose="02020603050405020304" pitchFamily="18" charset="0"/>
              </a:rPr>
              <a:t>and </a:t>
            </a:r>
            <a:r>
              <a:rPr lang="en-US" altLang="zh-CN" sz="1200" dirty="0">
                <a:latin typeface="Times New Roman" panose="02020603050405020304" pitchFamily="18" charset="0"/>
              </a:rPr>
              <a:t>renewable energy development trends and </a:t>
            </a:r>
            <a:r>
              <a:rPr lang="en-US" altLang="zh-CN" sz="1200" dirty="0" smtClean="0">
                <a:latin typeface="Times New Roman" panose="02020603050405020304" pitchFamily="18" charset="0"/>
              </a:rPr>
              <a:t>relative indicators</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in </a:t>
            </a:r>
            <a:r>
              <a:rPr lang="en-US" altLang="zh-CN" sz="1200" dirty="0">
                <a:latin typeface="Times New Roman" panose="02020603050405020304" pitchFamily="18" charset="0"/>
              </a:rPr>
              <a:t>the future</a:t>
            </a:r>
            <a:r>
              <a:rPr lang="en-US" altLang="zh-CN" sz="1200" dirty="0" smtClean="0">
                <a:latin typeface="Times New Roman" panose="02020603050405020304" pitchFamily="18" charset="0"/>
              </a:rPr>
              <a:t>, based </a:t>
            </a:r>
            <a:r>
              <a:rPr lang="en-US" altLang="zh-CN" sz="1200" dirty="0">
                <a:latin typeface="Times New Roman" panose="02020603050405020304" pitchFamily="18" charset="0"/>
              </a:rPr>
              <a:t>on the above necessary </a:t>
            </a:r>
            <a:r>
              <a:rPr lang="en-US" altLang="zh-CN" sz="1200" dirty="0" smtClean="0">
                <a:latin typeface="Times New Roman" panose="02020603050405020304" pitchFamily="18" charset="0"/>
              </a:rPr>
              <a:t>conditions analysis</a:t>
            </a:r>
            <a:r>
              <a:rPr lang="en-US" altLang="zh-CN" sz="1200" dirty="0">
                <a:latin typeface="Times New Roman" panose="02020603050405020304" pitchFamily="18" charset="0"/>
              </a:rPr>
              <a:t>, </a:t>
            </a:r>
            <a:r>
              <a:rPr lang="en-US" altLang="zh-CN" sz="1200" dirty="0" smtClean="0">
                <a:latin typeface="Times New Roman" panose="02020603050405020304" pitchFamily="18" charset="0"/>
              </a:rPr>
              <a:t>to</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research</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the</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target</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of </a:t>
            </a:r>
            <a:r>
              <a:rPr lang="en-US" altLang="zh-CN" sz="1200" dirty="0">
                <a:latin typeface="Times New Roman" panose="02020603050405020304" pitchFamily="18" charset="0"/>
              </a:rPr>
              <a:t>the peak year </a:t>
            </a:r>
            <a:r>
              <a:rPr lang="en-US" altLang="zh-CN" sz="1200" dirty="0" smtClean="0">
                <a:latin typeface="Times New Roman" panose="02020603050405020304" pitchFamily="18" charset="0"/>
              </a:rPr>
              <a:t>and</a:t>
            </a:r>
            <a:r>
              <a:rPr lang="zh-CN" altLang="en-US" sz="1200" dirty="0" smtClean="0">
                <a:latin typeface="Times New Roman" panose="02020603050405020304" pitchFamily="18" charset="0"/>
              </a:rPr>
              <a:t> </a:t>
            </a:r>
            <a:r>
              <a:rPr lang="en-US" altLang="zh-CN" sz="1200" dirty="0" smtClean="0">
                <a:latin typeface="Times New Roman" panose="02020603050405020304" pitchFamily="18" charset="0"/>
              </a:rPr>
              <a:t>peak emissions.</a:t>
            </a:r>
            <a:endParaRPr lang="en-US" altLang="zh-CN" sz="1200" dirty="0">
              <a:latin typeface="Times New Roman" pitchFamily="18" charset="0"/>
              <a:ea typeface="华文楷体" pitchFamily="2" charset="-122"/>
            </a:endParaRPr>
          </a:p>
          <a:p>
            <a:pPr marL="742950" lvl="1" indent="-285750" fontAlgn="base">
              <a:spcBef>
                <a:spcPts val="600"/>
              </a:spcBef>
              <a:spcAft>
                <a:spcPct val="0"/>
              </a:spcAft>
              <a:buClr>
                <a:schemeClr val="tx2"/>
              </a:buClr>
              <a:buSzPct val="75000"/>
              <a:buFont typeface="Wingdings" pitchFamily="2" charset="2"/>
              <a:buChar char="n"/>
            </a:pPr>
            <a:r>
              <a:rPr lang="zh-CN" altLang="en-US" sz="1400" dirty="0">
                <a:latin typeface="Times New Roman" pitchFamily="18" charset="0"/>
                <a:ea typeface="华文楷体" pitchFamily="2" charset="-122"/>
              </a:rPr>
              <a:t>峰值目标不是预测，而是分析经努力可能实现的积极目标，设计排放路径，落实保障措施，形成“倒逼”机制</a:t>
            </a:r>
            <a:r>
              <a:rPr lang="zh-CN" altLang="en-US" sz="1400" dirty="0" smtClean="0">
                <a:latin typeface="Times New Roman" pitchFamily="18" charset="0"/>
                <a:ea typeface="华文楷体" pitchFamily="2" charset="-122"/>
              </a:rPr>
              <a:t>。</a:t>
            </a:r>
            <a:r>
              <a:rPr lang="en-US" altLang="zh-CN" sz="1400" dirty="0" smtClean="0">
                <a:latin typeface="Times New Roman" pitchFamily="18" charset="0"/>
                <a:ea typeface="华文楷体" pitchFamily="2" charset="-122"/>
              </a:rPr>
              <a:t/>
            </a:r>
            <a:br>
              <a:rPr lang="en-US" altLang="zh-CN" sz="1400" dirty="0" smtClean="0">
                <a:latin typeface="Times New Roman" pitchFamily="18" charset="0"/>
                <a:ea typeface="华文楷体" pitchFamily="2" charset="-122"/>
              </a:rPr>
            </a:br>
            <a:r>
              <a:rPr lang="en-US" altLang="zh-CN" sz="1200" dirty="0" smtClean="0">
                <a:latin typeface="Times New Roman" pitchFamily="18" charset="0"/>
                <a:ea typeface="华文楷体" pitchFamily="2" charset="-122"/>
              </a:rPr>
              <a:t>Peak</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target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does</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not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the</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forecast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It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analyzes</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possibility</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achieved</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active</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target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by</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effort,</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designs</a:t>
            </a:r>
            <a:r>
              <a:rPr lang="zh-CN" altLang="en-US" sz="1200" dirty="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emissions</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path,</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develops</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safeguard</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mechanism</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and</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forms</a:t>
            </a:r>
            <a:r>
              <a:rPr lang="zh-CN" altLang="en-US" sz="1200" dirty="0" smtClean="0">
                <a:latin typeface="Times New Roman" pitchFamily="18" charset="0"/>
                <a:ea typeface="华文楷体" pitchFamily="2" charset="-122"/>
              </a:rPr>
              <a:t> </a:t>
            </a:r>
            <a:r>
              <a:rPr lang="en-US" altLang="zh-CN" sz="1200" dirty="0" smtClean="0">
                <a:latin typeface="Times New Roman" pitchFamily="18" charset="0"/>
                <a:ea typeface="华文楷体" pitchFamily="2" charset="-122"/>
              </a:rPr>
              <a:t>new mechanism.</a:t>
            </a:r>
            <a:r>
              <a:rPr lang="zh-CN" altLang="en-US" sz="1200" dirty="0" smtClean="0">
                <a:latin typeface="Times New Roman" pitchFamily="18" charset="0"/>
                <a:ea typeface="华文楷体" pitchFamily="2" charset="-122"/>
              </a:rPr>
              <a:t> </a:t>
            </a:r>
            <a:endParaRPr lang="zh-CN" altLang="en-US" sz="1200" dirty="0">
              <a:latin typeface="Times New Roman" pitchFamily="18" charset="0"/>
              <a:ea typeface="华文楷体"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132856"/>
            <a:ext cx="792088" cy="792088"/>
          </a:xfrm>
          <a:prstGeom prst="rect">
            <a:avLst/>
          </a:prstGeom>
        </p:spPr>
      </p:pic>
      <p:sp>
        <p:nvSpPr>
          <p:cNvPr id="6" name="标题 1"/>
          <p:cNvSpPr>
            <a:spLocks noGrp="1"/>
          </p:cNvSpPr>
          <p:nvPr>
            <p:ph type="title"/>
          </p:nvPr>
        </p:nvSpPr>
        <p:spPr>
          <a:xfrm>
            <a:off x="215900" y="0"/>
            <a:ext cx="8856663" cy="1916833"/>
          </a:xfrm>
        </p:spPr>
        <p:txBody>
          <a:bodyPr/>
          <a:lstStyle/>
          <a:p>
            <a:r>
              <a:rPr lang="en-US" altLang="zh-CN" sz="2000" b="1" dirty="0" smtClean="0">
                <a:latin typeface="Times New Roman" pitchFamily="18" charset="0"/>
              </a:rPr>
              <a:t>4. </a:t>
            </a:r>
            <a:r>
              <a:rPr lang="zh-CN" altLang="en-US" sz="2000" b="1" dirty="0" smtClean="0">
                <a:latin typeface="Times New Roman" pitchFamily="18" charset="0"/>
              </a:rPr>
              <a:t>研究和确立</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排放峰值目标，建立目标责任制，形成转变发展方式的</a:t>
            </a:r>
            <a:r>
              <a:rPr lang="en-US" altLang="zh-CN" sz="2000" b="1" dirty="0" smtClean="0">
                <a:latin typeface="Times New Roman" pitchFamily="18" charset="0"/>
              </a:rPr>
              <a:t>“</a:t>
            </a:r>
            <a:r>
              <a:rPr lang="zh-CN" altLang="en-US" sz="2000" b="1" dirty="0" smtClean="0">
                <a:latin typeface="Times New Roman" pitchFamily="18" charset="0"/>
              </a:rPr>
              <a:t>倒逼</a:t>
            </a:r>
            <a:r>
              <a:rPr lang="en-US" altLang="zh-CN" sz="2000" b="1" dirty="0" smtClean="0">
                <a:latin typeface="Times New Roman" pitchFamily="18" charset="0"/>
              </a:rPr>
              <a:t>”</a:t>
            </a:r>
            <a:r>
              <a:rPr lang="zh-CN" altLang="en-US" sz="2000" b="1" dirty="0" smtClean="0">
                <a:latin typeface="Times New Roman" pitchFamily="18" charset="0"/>
              </a:rPr>
              <a:t>机制</a:t>
            </a:r>
            <a:r>
              <a:rPr lang="en-US" altLang="zh-CN" sz="2000" b="1" dirty="0" smtClean="0">
                <a:latin typeface="Times New Roman" pitchFamily="18" charset="0"/>
              </a:rPr>
              <a:t>(2)</a:t>
            </a:r>
            <a:r>
              <a:rPr lang="en-US" altLang="zh-CN" b="1" dirty="0">
                <a:latin typeface="Times New Roman" pitchFamily="18" charset="0"/>
              </a:rPr>
              <a:t/>
            </a:r>
            <a:br>
              <a:rPr lang="en-US" altLang="zh-CN" b="1" dirty="0">
                <a:latin typeface="Times New Roman" pitchFamily="18" charset="0"/>
              </a:rPr>
            </a:b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research</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of</a:t>
            </a:r>
            <a:r>
              <a:rPr lang="zh-CN" altLang="en-US" sz="1600" b="1" dirty="0" smtClean="0">
                <a:latin typeface="Times New Roman" pitchFamily="18" charset="0"/>
              </a:rPr>
              <a:t> </a:t>
            </a:r>
            <a:r>
              <a:rPr lang="en-US" altLang="zh-CN" sz="1600" b="1" dirty="0" smtClean="0">
                <a:latin typeface="Times New Roman" pitchFamily="18" charset="0"/>
              </a:rPr>
              <a:t>CO</a:t>
            </a:r>
            <a:r>
              <a:rPr lang="en-US" altLang="zh-CN" sz="1600" b="1" baseline="-25000" dirty="0" smtClean="0">
                <a:latin typeface="Times New Roman" pitchFamily="18" charset="0"/>
              </a:rPr>
              <a:t>2</a:t>
            </a:r>
            <a:r>
              <a:rPr lang="zh-CN" altLang="en-US" sz="1600" b="1" dirty="0" smtClean="0">
                <a:latin typeface="Times New Roman" pitchFamily="18" charset="0"/>
              </a:rPr>
              <a:t> </a:t>
            </a:r>
            <a:r>
              <a:rPr lang="en-US" altLang="zh-CN" sz="1600" b="1" dirty="0" smtClean="0">
                <a:latin typeface="Times New Roman" pitchFamily="18" charset="0"/>
              </a:rPr>
              <a:t>emissions</a:t>
            </a:r>
            <a:r>
              <a:rPr lang="zh-CN" altLang="en-US" sz="1600" b="1" dirty="0" smtClean="0">
                <a:latin typeface="Times New Roman" pitchFamily="18" charset="0"/>
              </a:rPr>
              <a:t> </a:t>
            </a:r>
            <a:r>
              <a:rPr lang="en-US" altLang="zh-CN" sz="1600" b="1" dirty="0" smtClean="0">
                <a:latin typeface="Times New Roman" pitchFamily="18" charset="0"/>
              </a:rPr>
              <a:t>peak,</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duty</a:t>
            </a:r>
            <a:r>
              <a:rPr lang="zh-CN" altLang="en-US" sz="1600" b="1" dirty="0" smtClean="0">
                <a:latin typeface="Times New Roman" pitchFamily="18" charset="0"/>
              </a:rPr>
              <a:t> </a:t>
            </a:r>
            <a:r>
              <a:rPr lang="en-US" altLang="zh-CN" sz="1600" b="1" dirty="0" smtClean="0">
                <a:latin typeface="Times New Roman" pitchFamily="18" charset="0"/>
              </a:rPr>
              <a:t>system,</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form</a:t>
            </a:r>
            <a:r>
              <a:rPr lang="zh-CN" altLang="en-US" sz="1600" b="1" dirty="0" smtClean="0">
                <a:latin typeface="Times New Roman" pitchFamily="18" charset="0"/>
              </a:rPr>
              <a:t> </a:t>
            </a:r>
            <a:r>
              <a:rPr lang="en-US" altLang="zh-CN" sz="1600" b="1" dirty="0" smtClean="0">
                <a:latin typeface="Times New Roman" pitchFamily="18" charset="0"/>
              </a:rPr>
              <a:t>new mechanism</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promote transform</a:t>
            </a:r>
            <a:r>
              <a:rPr lang="zh-CN" altLang="en-US" sz="1600" b="1" dirty="0" smtClean="0">
                <a:latin typeface="Times New Roman" pitchFamily="18" charset="0"/>
              </a:rPr>
              <a:t> </a:t>
            </a:r>
            <a:r>
              <a:rPr lang="en-US" altLang="zh-CN" sz="1600" b="1" dirty="0" smtClean="0">
                <a:latin typeface="Times New Roman" pitchFamily="18" charset="0"/>
              </a:rPr>
              <a:t>of development</a:t>
            </a:r>
            <a:r>
              <a:rPr lang="zh-CN" altLang="en-US" sz="1600" b="1" dirty="0" smtClean="0">
                <a:latin typeface="Times New Roman" pitchFamily="18" charset="0"/>
              </a:rPr>
              <a:t> </a:t>
            </a:r>
            <a:r>
              <a:rPr lang="en-US" altLang="zh-CN" sz="1600" b="1" dirty="0" smtClean="0">
                <a:latin typeface="Times New Roman" pitchFamily="18" charset="0"/>
              </a:rPr>
              <a:t>patterns.</a:t>
            </a:r>
            <a:r>
              <a:rPr lang="zh-CN" altLang="en-US" sz="1600" b="1" dirty="0" smtClean="0">
                <a:latin typeface="Times New Roman" pitchFamily="18" charset="0"/>
              </a:rPr>
              <a:t> </a:t>
            </a:r>
            <a:endParaRPr lang="zh-CN" altLang="en-US" sz="1400" b="1" dirty="0">
              <a:latin typeface="Times New Roman" pitchFamily="18" charset="0"/>
            </a:endParaRPr>
          </a:p>
        </p:txBody>
      </p:sp>
    </p:spTree>
    <p:extLst>
      <p:ext uri="{BB962C8B-B14F-4D97-AF65-F5344CB8AC3E}">
        <p14:creationId xmlns:p14="http://schemas.microsoft.com/office/powerpoint/2010/main" val="98729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34019" y="1988840"/>
            <a:ext cx="8856663" cy="316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20000"/>
              </a:lnSpc>
              <a:buClr>
                <a:schemeClr val="bg2"/>
              </a:buClr>
              <a:buSzPct val="75000"/>
              <a:buFont typeface="Wingdings" pitchFamily="2" charset="2"/>
              <a:buChar char="p"/>
              <a:defRPr/>
            </a:pPr>
            <a:r>
              <a:rPr lang="en-US" altLang="zh-CN" dirty="0" smtClean="0">
                <a:latin typeface="Times New Roman" panose="02020603050405020304" pitchFamily="18" charset="0"/>
                <a:ea typeface="幼圆" pitchFamily="49" charset="-122"/>
              </a:rPr>
              <a:t>2030</a:t>
            </a:r>
            <a:r>
              <a:rPr lang="zh-CN" altLang="en-US" dirty="0" smtClean="0">
                <a:latin typeface="Times New Roman" panose="02020603050405020304" pitchFamily="18" charset="0"/>
                <a:ea typeface="幼圆" pitchFamily="49" charset="-122"/>
              </a:rPr>
              <a:t>年前后</a:t>
            </a:r>
            <a:r>
              <a:rPr lang="en-US" altLang="zh-CN" dirty="0" smtClean="0">
                <a:latin typeface="Times New Roman" panose="02020603050405020304" pitchFamily="18" charset="0"/>
                <a:ea typeface="幼圆" pitchFamily="49" charset="-122"/>
              </a:rPr>
              <a:t>CO</a:t>
            </a:r>
            <a:r>
              <a:rPr lang="en-US" altLang="zh-CN" baseline="-25000" dirty="0" smtClean="0">
                <a:latin typeface="Times New Roman" panose="02020603050405020304" pitchFamily="18" charset="0"/>
                <a:ea typeface="幼圆" pitchFamily="49" charset="-122"/>
              </a:rPr>
              <a:t>2</a:t>
            </a:r>
            <a:r>
              <a:rPr lang="zh-CN" altLang="en-US" dirty="0" smtClean="0">
                <a:latin typeface="Times New Roman" panose="02020603050405020304" pitchFamily="18" charset="0"/>
                <a:ea typeface="幼圆" pitchFamily="49" charset="-122"/>
              </a:rPr>
              <a:t>排放达峰值的可能性分析。</a:t>
            </a:r>
            <a:endParaRPr lang="en-US" altLang="zh-CN" dirty="0" smtClean="0">
              <a:latin typeface="Times New Roman" panose="02020603050405020304" pitchFamily="18" charset="0"/>
              <a:ea typeface="幼圆" pitchFamily="49" charset="-122"/>
            </a:endParaRPr>
          </a:p>
          <a:p>
            <a:pPr marL="365125" indent="0">
              <a:lnSpc>
                <a:spcPct val="120000"/>
              </a:lnSpc>
              <a:buClr>
                <a:schemeClr val="bg2"/>
              </a:buClr>
              <a:buSzPct val="75000"/>
              <a:defRPr/>
            </a:pPr>
            <a:r>
              <a:rPr lang="en-US" altLang="zh-CN" sz="1400" dirty="0" smtClean="0">
                <a:latin typeface="Times New Roman" panose="02020603050405020304" pitchFamily="18" charset="0"/>
                <a:ea typeface="幼圆" pitchFamily="49" charset="-122"/>
              </a:rPr>
              <a:t>Possibility analysis of CO</a:t>
            </a:r>
            <a:r>
              <a:rPr lang="en-US" altLang="zh-CN" sz="1400" baseline="-25000" dirty="0" smtClean="0">
                <a:latin typeface="Times New Roman" panose="02020603050405020304" pitchFamily="18" charset="0"/>
                <a:ea typeface="幼圆" pitchFamily="49" charset="-122"/>
              </a:rPr>
              <a:t>2</a:t>
            </a:r>
            <a:r>
              <a:rPr lang="en-US" altLang="zh-CN" sz="1400" dirty="0" smtClean="0">
                <a:latin typeface="Times New Roman" panose="02020603050405020304" pitchFamily="18" charset="0"/>
                <a:ea typeface="幼圆" pitchFamily="49" charset="-122"/>
              </a:rPr>
              <a:t> emissions peak around 2030.</a:t>
            </a:r>
            <a:endParaRPr lang="en-US" altLang="zh-CN" sz="1600" dirty="0" smtClean="0">
              <a:latin typeface="Times New Roman" panose="02020603050405020304" pitchFamily="18" charset="0"/>
              <a:ea typeface="幼圆" pitchFamily="49" charset="-122"/>
            </a:endParaRPr>
          </a:p>
          <a:p>
            <a:pPr marL="0" indent="0">
              <a:lnSpc>
                <a:spcPct val="120000"/>
              </a:lnSpc>
              <a:buNone/>
            </a:pPr>
            <a:r>
              <a:rPr lang="zh-CN" altLang="en-US" sz="1600" b="1" dirty="0">
                <a:latin typeface="Times New Roman" panose="02020603050405020304" pitchFamily="18" charset="0"/>
              </a:rPr>
              <a:t>①</a:t>
            </a:r>
            <a:r>
              <a:rPr lang="en-US" altLang="zh-CN" sz="1600" b="1" dirty="0">
                <a:latin typeface="Times New Roman" panose="02020603050405020304" pitchFamily="18" charset="0"/>
              </a:rPr>
              <a:t>GDP</a:t>
            </a:r>
            <a:r>
              <a:rPr lang="zh-CN" altLang="en-US" sz="1600" b="1" dirty="0">
                <a:latin typeface="Times New Roman" panose="02020603050405020304" pitchFamily="18" charset="0"/>
              </a:rPr>
              <a:t>的</a:t>
            </a:r>
            <a:r>
              <a:rPr lang="en-US" altLang="zh-CN" sz="1600" b="1" dirty="0">
                <a:latin typeface="Times New Roman" panose="02020603050405020304" pitchFamily="18" charset="0"/>
              </a:rPr>
              <a:t>CO</a:t>
            </a:r>
            <a:r>
              <a:rPr lang="en-US" altLang="zh-CN" sz="1600" b="1" baseline="-25000" dirty="0">
                <a:latin typeface="Times New Roman" panose="02020603050405020304" pitchFamily="18" charset="0"/>
              </a:rPr>
              <a:t>2</a:t>
            </a:r>
            <a:r>
              <a:rPr lang="zh-CN" altLang="en-US" sz="1600" b="1" dirty="0">
                <a:latin typeface="Times New Roman" panose="02020603050405020304" pitchFamily="18" charset="0"/>
              </a:rPr>
              <a:t>强度下降率</a:t>
            </a:r>
            <a:r>
              <a:rPr lang="en-US" altLang="zh-CN" sz="1600" b="1" dirty="0">
                <a:latin typeface="Times New Roman" panose="02020603050405020304" pitchFamily="18" charset="0"/>
              </a:rPr>
              <a:t>&gt;GDP</a:t>
            </a:r>
            <a:r>
              <a:rPr lang="zh-CN" altLang="en-US" sz="1600" b="1" dirty="0">
                <a:latin typeface="Times New Roman" panose="02020603050405020304" pitchFamily="18" charset="0"/>
              </a:rPr>
              <a:t>年增长率</a:t>
            </a:r>
            <a:endParaRPr lang="en-US" altLang="zh-CN" sz="1600" b="1" dirty="0">
              <a:latin typeface="Times New Roman" panose="02020603050405020304" pitchFamily="18" charset="0"/>
            </a:endParaRPr>
          </a:p>
          <a:p>
            <a:pPr marL="361950" lvl="1" indent="0" fontAlgn="base">
              <a:lnSpc>
                <a:spcPct val="120000"/>
              </a:lnSpc>
              <a:buClr>
                <a:schemeClr val="tx2"/>
              </a:buClr>
              <a:buSzPct val="75000"/>
              <a:buNone/>
              <a:defRPr/>
            </a:pPr>
            <a:r>
              <a:rPr lang="en-US" altLang="zh-CN" sz="1400" dirty="0">
                <a:latin typeface="Times New Roman" panose="02020603050405020304" pitchFamily="18" charset="0"/>
                <a:ea typeface="华文楷体" pitchFamily="2" charset="-122"/>
                <a:cs typeface="Times New Roman" pitchFamily="18" charset="0"/>
              </a:rPr>
              <a:t>Annual decrease rate of the CO</a:t>
            </a:r>
            <a:r>
              <a:rPr lang="en-US" altLang="zh-CN" sz="1400" baseline="-25000" dirty="0">
                <a:latin typeface="Times New Roman" panose="02020603050405020304" pitchFamily="18" charset="0"/>
                <a:ea typeface="华文楷体" pitchFamily="2" charset="-122"/>
                <a:cs typeface="Times New Roman" pitchFamily="18" charset="0"/>
              </a:rPr>
              <a:t>2</a:t>
            </a:r>
            <a:r>
              <a:rPr lang="en-US" altLang="zh-CN" sz="1400" dirty="0">
                <a:latin typeface="Times New Roman" panose="02020603050405020304" pitchFamily="18" charset="0"/>
                <a:ea typeface="华文楷体" pitchFamily="2" charset="-122"/>
                <a:cs typeface="Times New Roman" pitchFamily="18" charset="0"/>
              </a:rPr>
              <a:t> intensity </a:t>
            </a:r>
            <a:r>
              <a:rPr lang="en-US" altLang="zh-CN" sz="1400" dirty="0" smtClean="0">
                <a:latin typeface="Times New Roman" panose="02020603050405020304" pitchFamily="18" charset="0"/>
                <a:ea typeface="华文楷体" pitchFamily="2" charset="-122"/>
                <a:cs typeface="Times New Roman" pitchFamily="18" charset="0"/>
              </a:rPr>
              <a:t>per GDP </a:t>
            </a:r>
            <a:r>
              <a:rPr lang="en-US" altLang="zh-CN" sz="1400" dirty="0">
                <a:latin typeface="Times New Roman" panose="02020603050405020304" pitchFamily="18" charset="0"/>
                <a:ea typeface="华文楷体" pitchFamily="2" charset="-122"/>
                <a:cs typeface="Times New Roman" pitchFamily="18" charset="0"/>
              </a:rPr>
              <a:t>&gt; annual growth rate of GDP </a:t>
            </a:r>
          </a:p>
          <a:p>
            <a:pPr lvl="1" indent="0" fontAlgn="base">
              <a:lnSpc>
                <a:spcPct val="120000"/>
              </a:lnSpc>
              <a:buClr>
                <a:schemeClr val="tx2"/>
              </a:buClr>
              <a:buSzPct val="75000"/>
              <a:buFont typeface="Wingdings" pitchFamily="2" charset="2"/>
              <a:buChar char="n"/>
              <a:defRPr/>
            </a:pPr>
            <a:r>
              <a:rPr lang="en-US" altLang="zh-CN" sz="1400" dirty="0">
                <a:latin typeface="Times New Roman" panose="02020603050405020304" pitchFamily="18" charset="0"/>
                <a:ea typeface="华文楷体" pitchFamily="2" charset="-122"/>
                <a:cs typeface="Times New Roman" pitchFamily="18" charset="0"/>
              </a:rPr>
              <a:t>2030</a:t>
            </a:r>
            <a:r>
              <a:rPr lang="zh-CN" altLang="en-US" sz="1400" dirty="0">
                <a:latin typeface="Times New Roman" panose="02020603050405020304" pitchFamily="18" charset="0"/>
                <a:ea typeface="华文楷体" pitchFamily="2" charset="-122"/>
                <a:cs typeface="Times New Roman" pitchFamily="18" charset="0"/>
              </a:rPr>
              <a:t>年左右，</a:t>
            </a:r>
            <a:r>
              <a:rPr lang="en-US" altLang="zh-CN" sz="1400" dirty="0">
                <a:latin typeface="Times New Roman" panose="02020603050405020304" pitchFamily="18" charset="0"/>
                <a:ea typeface="华文楷体" pitchFamily="2" charset="-122"/>
                <a:cs typeface="Times New Roman" pitchFamily="18" charset="0"/>
              </a:rPr>
              <a:t>GDP</a:t>
            </a:r>
            <a:r>
              <a:rPr lang="zh-CN" altLang="en-US" sz="1400" dirty="0">
                <a:latin typeface="Times New Roman" panose="02020603050405020304" pitchFamily="18" charset="0"/>
                <a:ea typeface="华文楷体" pitchFamily="2" charset="-122"/>
                <a:cs typeface="Times New Roman" pitchFamily="18" charset="0"/>
              </a:rPr>
              <a:t>能源强度下降不低于</a:t>
            </a:r>
            <a:r>
              <a:rPr lang="en-US" altLang="zh-CN" sz="1400" dirty="0">
                <a:latin typeface="Times New Roman" panose="02020603050405020304" pitchFamily="18" charset="0"/>
                <a:ea typeface="华文楷体" pitchFamily="2" charset="-122"/>
                <a:cs typeface="Times New Roman" pitchFamily="18" charset="0"/>
              </a:rPr>
              <a:t>3%</a:t>
            </a:r>
            <a:r>
              <a:rPr lang="zh-CN" altLang="en-US" sz="1400" dirty="0">
                <a:latin typeface="Times New Roman" panose="02020603050405020304" pitchFamily="18" charset="0"/>
                <a:ea typeface="华文楷体" pitchFamily="2" charset="-122"/>
                <a:cs typeface="Times New Roman" pitchFamily="18" charset="0"/>
              </a:rPr>
              <a:t>，能源消费的</a:t>
            </a:r>
            <a:r>
              <a:rPr lang="en-US" altLang="zh-CN" sz="1400" dirty="0">
                <a:latin typeface="Times New Roman" panose="02020603050405020304" pitchFamily="18" charset="0"/>
                <a:ea typeface="华文楷体" pitchFamily="2" charset="-122"/>
                <a:cs typeface="Times New Roman" pitchFamily="18" charset="0"/>
              </a:rPr>
              <a:t>CO</a:t>
            </a:r>
            <a:r>
              <a:rPr lang="en-US" altLang="zh-CN" sz="1400" baseline="-25000" dirty="0">
                <a:latin typeface="Times New Roman" panose="02020603050405020304" pitchFamily="18" charset="0"/>
                <a:ea typeface="华文楷体" pitchFamily="2" charset="-122"/>
                <a:cs typeface="Times New Roman" pitchFamily="18" charset="0"/>
              </a:rPr>
              <a:t>2</a:t>
            </a:r>
            <a:r>
              <a:rPr lang="zh-CN" altLang="en-US" sz="1400" dirty="0">
                <a:latin typeface="Times New Roman" panose="02020603050405020304" pitchFamily="18" charset="0"/>
                <a:ea typeface="华文楷体" pitchFamily="2" charset="-122"/>
                <a:cs typeface="Times New Roman" pitchFamily="18" charset="0"/>
              </a:rPr>
              <a:t>强度下降率不低于</a:t>
            </a:r>
            <a:r>
              <a:rPr lang="en-US" altLang="zh-CN" sz="1400" dirty="0">
                <a:latin typeface="Times New Roman" panose="02020603050405020304" pitchFamily="18" charset="0"/>
                <a:ea typeface="华文楷体" pitchFamily="2" charset="-122"/>
                <a:cs typeface="Times New Roman" pitchFamily="18" charset="0"/>
              </a:rPr>
              <a:t>1.5%</a:t>
            </a:r>
            <a:r>
              <a:rPr lang="zh-CN" altLang="en-US" sz="1400" dirty="0">
                <a:latin typeface="Times New Roman" panose="02020603050405020304" pitchFamily="18" charset="0"/>
                <a:ea typeface="华文楷体" pitchFamily="2" charset="-122"/>
                <a:cs typeface="Times New Roman" pitchFamily="18" charset="0"/>
              </a:rPr>
              <a:t>，</a:t>
            </a:r>
            <a:r>
              <a:rPr lang="en-US" altLang="zh-CN" sz="1400" dirty="0">
                <a:latin typeface="Times New Roman" panose="02020603050405020304" pitchFamily="18" charset="0"/>
                <a:ea typeface="华文楷体" pitchFamily="2" charset="-122"/>
                <a:cs typeface="Times New Roman" pitchFamily="18" charset="0"/>
              </a:rPr>
              <a:t>GDP</a:t>
            </a:r>
            <a:r>
              <a:rPr lang="zh-CN" altLang="en-US" sz="1400" dirty="0">
                <a:latin typeface="Times New Roman" panose="02020603050405020304" pitchFamily="18" charset="0"/>
                <a:ea typeface="华文楷体" pitchFamily="2" charset="-122"/>
                <a:cs typeface="Times New Roman" pitchFamily="18" charset="0"/>
              </a:rPr>
              <a:t>的</a:t>
            </a:r>
            <a:r>
              <a:rPr lang="en-US" altLang="zh-CN" sz="1400" dirty="0">
                <a:latin typeface="Times New Roman" panose="02020603050405020304" pitchFamily="18" charset="0"/>
                <a:ea typeface="华文楷体" pitchFamily="2" charset="-122"/>
                <a:cs typeface="Times New Roman" pitchFamily="18" charset="0"/>
              </a:rPr>
              <a:t>CO</a:t>
            </a:r>
            <a:r>
              <a:rPr lang="en-US" altLang="zh-CN" sz="1400" baseline="-25000" dirty="0">
                <a:latin typeface="Times New Roman" panose="02020603050405020304" pitchFamily="18" charset="0"/>
                <a:ea typeface="华文楷体" pitchFamily="2" charset="-122"/>
                <a:cs typeface="Times New Roman" pitchFamily="18" charset="0"/>
              </a:rPr>
              <a:t>2</a:t>
            </a:r>
            <a:r>
              <a:rPr lang="zh-CN" altLang="en-US" sz="1400" dirty="0">
                <a:latin typeface="Times New Roman" panose="02020603050405020304" pitchFamily="18" charset="0"/>
                <a:ea typeface="华文楷体" pitchFamily="2" charset="-122"/>
                <a:cs typeface="Times New Roman" pitchFamily="18" charset="0"/>
              </a:rPr>
              <a:t>强度下降率约</a:t>
            </a:r>
            <a:r>
              <a:rPr lang="en-US" altLang="zh-CN" sz="1400" dirty="0">
                <a:latin typeface="Times New Roman" panose="02020603050405020304" pitchFamily="18" charset="0"/>
                <a:ea typeface="华文楷体" pitchFamily="2" charset="-122"/>
                <a:cs typeface="Times New Roman" pitchFamily="18" charset="0"/>
              </a:rPr>
              <a:t>4.5%</a:t>
            </a:r>
            <a:r>
              <a:rPr lang="zh-CN" altLang="en-US" sz="1400" dirty="0">
                <a:latin typeface="Times New Roman" panose="02020603050405020304" pitchFamily="18" charset="0"/>
                <a:ea typeface="华文楷体" pitchFamily="2" charset="-122"/>
                <a:cs typeface="Times New Roman" pitchFamily="18" charset="0"/>
              </a:rPr>
              <a:t>，支持</a:t>
            </a:r>
            <a:r>
              <a:rPr lang="en-US" altLang="zh-CN" sz="1400" dirty="0">
                <a:latin typeface="Times New Roman" panose="02020603050405020304" pitchFamily="18" charset="0"/>
                <a:ea typeface="华文楷体" pitchFamily="2" charset="-122"/>
                <a:cs typeface="Times New Roman" pitchFamily="18" charset="0"/>
              </a:rPr>
              <a:t>GDP</a:t>
            </a:r>
            <a:r>
              <a:rPr lang="zh-CN" altLang="en-US" sz="1400" dirty="0">
                <a:latin typeface="Times New Roman" panose="02020603050405020304" pitchFamily="18" charset="0"/>
                <a:ea typeface="华文楷体" pitchFamily="2" charset="-122"/>
                <a:cs typeface="Times New Roman" pitchFamily="18" charset="0"/>
              </a:rPr>
              <a:t>年均</a:t>
            </a:r>
            <a:r>
              <a:rPr lang="en-US" altLang="zh-CN" sz="1400" dirty="0">
                <a:latin typeface="Times New Roman" panose="02020603050405020304" pitchFamily="18" charset="0"/>
                <a:ea typeface="华文楷体" pitchFamily="2" charset="-122"/>
                <a:cs typeface="Times New Roman" pitchFamily="18" charset="0"/>
              </a:rPr>
              <a:t>4</a:t>
            </a:r>
            <a:r>
              <a:rPr lang="zh-CN" altLang="en-US" sz="1400" dirty="0">
                <a:latin typeface="Times New Roman" panose="02020603050405020304" pitchFamily="18" charset="0"/>
                <a:ea typeface="华文楷体" pitchFamily="2" charset="-122"/>
                <a:cs typeface="Times New Roman" pitchFamily="18" charset="0"/>
              </a:rPr>
              <a:t>～</a:t>
            </a:r>
            <a:r>
              <a:rPr lang="en-US" altLang="zh-CN" sz="1400" dirty="0">
                <a:latin typeface="Times New Roman" panose="02020603050405020304" pitchFamily="18" charset="0"/>
                <a:ea typeface="华文楷体" pitchFamily="2" charset="-122"/>
                <a:cs typeface="Times New Roman" pitchFamily="18" charset="0"/>
              </a:rPr>
              <a:t>5%</a:t>
            </a:r>
            <a:r>
              <a:rPr lang="zh-CN" altLang="en-US" sz="1400" dirty="0">
                <a:latin typeface="Times New Roman" panose="02020603050405020304" pitchFamily="18" charset="0"/>
                <a:ea typeface="华文楷体" pitchFamily="2" charset="-122"/>
                <a:cs typeface="Times New Roman" pitchFamily="18" charset="0"/>
              </a:rPr>
              <a:t>的速度增长</a:t>
            </a:r>
            <a:r>
              <a:rPr lang="zh-CN" altLang="en-US" sz="1400" dirty="0" smtClean="0">
                <a:latin typeface="Times New Roman" panose="02020603050405020304" pitchFamily="18" charset="0"/>
                <a:ea typeface="华文楷体" pitchFamily="2" charset="-122"/>
                <a:cs typeface="Times New Roman" pitchFamily="18" charset="0"/>
              </a:rPr>
              <a:t>。</a:t>
            </a:r>
            <a:r>
              <a:rPr lang="en-US" altLang="zh-CN" sz="1400" dirty="0" smtClean="0">
                <a:latin typeface="Times New Roman" panose="02020603050405020304" pitchFamily="18" charset="0"/>
                <a:ea typeface="华文楷体" pitchFamily="2" charset="-122"/>
                <a:cs typeface="Times New Roman" pitchFamily="18" charset="0"/>
              </a:rPr>
              <a:t/>
            </a:r>
            <a:br>
              <a:rPr lang="en-US" altLang="zh-CN" sz="1400" dirty="0" smtClean="0">
                <a:latin typeface="Times New Roman" panose="02020603050405020304" pitchFamily="18" charset="0"/>
                <a:ea typeface="华文楷体" pitchFamily="2" charset="-122"/>
                <a:cs typeface="Times New Roman" pitchFamily="18" charset="0"/>
              </a:rPr>
            </a:br>
            <a:r>
              <a:rPr lang="en-US" altLang="zh-CN" sz="1200" dirty="0" smtClean="0">
                <a:latin typeface="Times New Roman" panose="02020603050405020304" pitchFamily="18" charset="0"/>
                <a:ea typeface="华文楷体" pitchFamily="2" charset="-122"/>
                <a:cs typeface="Times New Roman" pitchFamily="18" charset="0"/>
              </a:rPr>
              <a:t>With </a:t>
            </a:r>
            <a:r>
              <a:rPr lang="en-US" altLang="zh-CN" sz="1200" dirty="0">
                <a:latin typeface="Times New Roman" panose="02020603050405020304" pitchFamily="18" charset="0"/>
                <a:ea typeface="华文楷体" pitchFamily="2" charset="-122"/>
                <a:cs typeface="Times New Roman" pitchFamily="18" charset="0"/>
              </a:rPr>
              <a:t>an GDP growth rate of 4-5% in around 2030, China’s decrease rate of energy intensity </a:t>
            </a:r>
            <a:r>
              <a:rPr lang="en-US" altLang="zh-CN" sz="1200" dirty="0" smtClean="0">
                <a:latin typeface="Times New Roman" panose="02020603050405020304" pitchFamily="18" charset="0"/>
                <a:ea typeface="华文楷体" pitchFamily="2" charset="-122"/>
                <a:cs typeface="Times New Roman" pitchFamily="18" charset="0"/>
              </a:rPr>
              <a:t>per </a:t>
            </a:r>
            <a:r>
              <a:rPr lang="en-US" altLang="zh-CN" sz="1200" dirty="0">
                <a:latin typeface="Times New Roman" panose="02020603050405020304" pitchFamily="18" charset="0"/>
                <a:ea typeface="华文楷体" pitchFamily="2" charset="-122"/>
                <a:cs typeface="Times New Roman" pitchFamily="18" charset="0"/>
              </a:rPr>
              <a:t>GDP will need to be no lower than 3%, the decrease rate of CO</a:t>
            </a:r>
            <a:r>
              <a:rPr lang="en-US" altLang="zh-CN" sz="1200" baseline="-25000" dirty="0">
                <a:latin typeface="Times New Roman" panose="02020603050405020304" pitchFamily="18" charset="0"/>
                <a:ea typeface="华文楷体" pitchFamily="2" charset="-122"/>
                <a:cs typeface="Times New Roman" pitchFamily="18" charset="0"/>
              </a:rPr>
              <a:t>2</a:t>
            </a:r>
            <a:r>
              <a:rPr lang="en-US" altLang="zh-CN" sz="1200" dirty="0">
                <a:latin typeface="Times New Roman" panose="02020603050405020304" pitchFamily="18" charset="0"/>
                <a:ea typeface="华文楷体" pitchFamily="2" charset="-122"/>
                <a:cs typeface="Times New Roman" pitchFamily="18" charset="0"/>
              </a:rPr>
              <a:t> intensity </a:t>
            </a:r>
            <a:r>
              <a:rPr lang="en-US" altLang="zh-CN" sz="1200" dirty="0" smtClean="0">
                <a:latin typeface="Times New Roman" panose="02020603050405020304" pitchFamily="18" charset="0"/>
                <a:ea typeface="华文楷体" pitchFamily="2" charset="-122"/>
                <a:cs typeface="Times New Roman" pitchFamily="18" charset="0"/>
              </a:rPr>
              <a:t>per </a:t>
            </a:r>
            <a:r>
              <a:rPr lang="en-US" altLang="zh-CN" sz="1200" dirty="0">
                <a:latin typeface="Times New Roman" panose="02020603050405020304" pitchFamily="18" charset="0"/>
                <a:ea typeface="华文楷体" pitchFamily="2" charset="-122"/>
                <a:cs typeface="Times New Roman" pitchFamily="18" charset="0"/>
              </a:rPr>
              <a:t>energy consumption no lower than 1.5%, and the decrease rate of CO</a:t>
            </a:r>
            <a:r>
              <a:rPr lang="en-US" altLang="zh-CN" sz="1200" baseline="-25000" dirty="0">
                <a:latin typeface="Times New Roman" panose="02020603050405020304" pitchFamily="18" charset="0"/>
                <a:ea typeface="华文楷体" pitchFamily="2" charset="-122"/>
                <a:cs typeface="Times New Roman" pitchFamily="18" charset="0"/>
              </a:rPr>
              <a:t>2</a:t>
            </a:r>
            <a:r>
              <a:rPr lang="en-US" altLang="zh-CN" sz="1200" dirty="0">
                <a:latin typeface="Times New Roman" panose="02020603050405020304" pitchFamily="18" charset="0"/>
                <a:ea typeface="华文楷体" pitchFamily="2" charset="-122"/>
                <a:cs typeface="Times New Roman" pitchFamily="18" charset="0"/>
              </a:rPr>
              <a:t> intensity </a:t>
            </a:r>
            <a:r>
              <a:rPr lang="en-US" altLang="zh-CN" sz="1200" dirty="0" smtClean="0">
                <a:latin typeface="Times New Roman" panose="02020603050405020304" pitchFamily="18" charset="0"/>
                <a:ea typeface="华文楷体" pitchFamily="2" charset="-122"/>
                <a:cs typeface="Times New Roman" pitchFamily="18" charset="0"/>
              </a:rPr>
              <a:t>per </a:t>
            </a:r>
            <a:r>
              <a:rPr lang="en-US" altLang="zh-CN" sz="1200" dirty="0">
                <a:latin typeface="Times New Roman" panose="02020603050405020304" pitchFamily="18" charset="0"/>
                <a:ea typeface="华文楷体" pitchFamily="2" charset="-122"/>
                <a:cs typeface="Times New Roman" pitchFamily="18" charset="0"/>
              </a:rPr>
              <a:t>GDP approximately 4.5%. </a:t>
            </a:r>
            <a:endParaRPr lang="en-US" altLang="zh-CN" sz="1600" dirty="0">
              <a:latin typeface="Times New Roman" panose="02020603050405020304" pitchFamily="18" charset="0"/>
              <a:ea typeface="华文楷体" pitchFamily="2" charset="-122"/>
              <a:cs typeface="Times New Roman" pitchFamily="18" charset="0"/>
            </a:endParaRPr>
          </a:p>
          <a:p>
            <a:pPr marL="0" indent="0">
              <a:lnSpc>
                <a:spcPct val="120000"/>
              </a:lnSpc>
              <a:buNone/>
            </a:pPr>
            <a:r>
              <a:rPr lang="zh-CN" altLang="en-US" sz="1600" b="1" dirty="0">
                <a:latin typeface="Times New Roman" panose="02020603050405020304" pitchFamily="18" charset="0"/>
              </a:rPr>
              <a:t>②单位能耗的</a:t>
            </a:r>
            <a:r>
              <a:rPr lang="en-US" altLang="zh-CN" sz="1600" b="1" dirty="0">
                <a:latin typeface="Times New Roman" panose="02020603050405020304" pitchFamily="18" charset="0"/>
              </a:rPr>
              <a:t>CO</a:t>
            </a:r>
            <a:r>
              <a:rPr lang="en-US" altLang="zh-CN" sz="1600" b="1" baseline="-25000" dirty="0">
                <a:latin typeface="Times New Roman" panose="02020603050405020304" pitchFamily="18" charset="0"/>
              </a:rPr>
              <a:t>2</a:t>
            </a:r>
            <a:r>
              <a:rPr lang="zh-CN" altLang="en-US" sz="1600" b="1" dirty="0">
                <a:latin typeface="Times New Roman" panose="02020603050405020304" pitchFamily="18" charset="0"/>
              </a:rPr>
              <a:t>强度年下降率</a:t>
            </a:r>
            <a:r>
              <a:rPr lang="en-US" altLang="zh-CN" sz="1600" b="1" dirty="0">
                <a:latin typeface="Times New Roman" panose="02020603050405020304" pitchFamily="18" charset="0"/>
              </a:rPr>
              <a:t>&gt;</a:t>
            </a:r>
            <a:r>
              <a:rPr lang="zh-CN" altLang="en-US" sz="1600" b="1" dirty="0">
                <a:latin typeface="Times New Roman" panose="02020603050405020304" pitchFamily="18" charset="0"/>
              </a:rPr>
              <a:t>能源消费年增长率</a:t>
            </a:r>
            <a:endParaRPr lang="en-US" altLang="zh-CN" sz="1600" b="1" dirty="0">
              <a:latin typeface="Times New Roman" panose="02020603050405020304" pitchFamily="18" charset="0"/>
            </a:endParaRPr>
          </a:p>
          <a:p>
            <a:pPr marL="361950" indent="0">
              <a:lnSpc>
                <a:spcPct val="120000"/>
              </a:lnSpc>
              <a:buNone/>
            </a:pPr>
            <a:r>
              <a:rPr lang="en-US" altLang="zh-CN" sz="1400" dirty="0">
                <a:latin typeface="Times New Roman" panose="02020603050405020304" pitchFamily="18" charset="0"/>
              </a:rPr>
              <a:t>Annual decrease rate of CO</a:t>
            </a:r>
            <a:r>
              <a:rPr lang="en-US" altLang="zh-CN" sz="1400" baseline="-25000" dirty="0">
                <a:latin typeface="Times New Roman" panose="02020603050405020304" pitchFamily="18" charset="0"/>
              </a:rPr>
              <a:t>2</a:t>
            </a:r>
            <a:r>
              <a:rPr lang="en-US" altLang="zh-CN" sz="1400" dirty="0">
                <a:latin typeface="Times New Roman" panose="02020603050405020304" pitchFamily="18" charset="0"/>
              </a:rPr>
              <a:t> intensity </a:t>
            </a:r>
            <a:r>
              <a:rPr lang="en-US" altLang="zh-CN" sz="1400" dirty="0" smtClean="0">
                <a:latin typeface="Times New Roman" panose="02020603050405020304" pitchFamily="18" charset="0"/>
              </a:rPr>
              <a:t>per energy </a:t>
            </a:r>
            <a:r>
              <a:rPr lang="en-US" altLang="zh-CN" sz="1400" dirty="0">
                <a:latin typeface="Times New Roman" panose="02020603050405020304" pitchFamily="18" charset="0"/>
              </a:rPr>
              <a:t>consumption &gt; Annual growth rate of energy consumption. </a:t>
            </a:r>
          </a:p>
          <a:p>
            <a:pPr lvl="1" indent="0" fontAlgn="base">
              <a:lnSpc>
                <a:spcPct val="120000"/>
              </a:lnSpc>
              <a:buClr>
                <a:schemeClr val="tx2"/>
              </a:buClr>
              <a:buSzPct val="75000"/>
              <a:buFont typeface="Wingdings" pitchFamily="2" charset="2"/>
              <a:buChar char="n"/>
              <a:defRPr/>
            </a:pPr>
            <a:r>
              <a:rPr lang="en-US" altLang="zh-CN" sz="1400" dirty="0">
                <a:latin typeface="Times New Roman" panose="02020603050405020304" pitchFamily="18" charset="0"/>
                <a:ea typeface="华文楷体" pitchFamily="2" charset="-122"/>
                <a:cs typeface="Times New Roman" pitchFamily="18" charset="0"/>
              </a:rPr>
              <a:t>2030</a:t>
            </a:r>
            <a:r>
              <a:rPr lang="zh-CN" altLang="en-US" sz="1400" dirty="0">
                <a:latin typeface="Times New Roman" panose="02020603050405020304" pitchFamily="18" charset="0"/>
                <a:ea typeface="华文楷体" pitchFamily="2" charset="-122"/>
                <a:cs typeface="Times New Roman" pitchFamily="18" charset="0"/>
              </a:rPr>
              <a:t>年左右，非化石能源</a:t>
            </a:r>
            <a:r>
              <a:rPr lang="zh-CN" altLang="en-US" sz="1400" dirty="0" smtClean="0">
                <a:latin typeface="Times New Roman" panose="02020603050405020304" pitchFamily="18" charset="0"/>
                <a:ea typeface="华文楷体" pitchFamily="2" charset="-122"/>
                <a:cs typeface="Times New Roman" pitchFamily="18" charset="0"/>
              </a:rPr>
              <a:t>比重</a:t>
            </a:r>
            <a:r>
              <a:rPr lang="zh-CN" altLang="en-US" sz="1400" dirty="0">
                <a:latin typeface="Times New Roman" panose="02020603050405020304" pitchFamily="18" charset="0"/>
                <a:ea typeface="华文楷体" pitchFamily="2" charset="-122"/>
                <a:cs typeface="Times New Roman" pitchFamily="18" charset="0"/>
              </a:rPr>
              <a:t>约达</a:t>
            </a:r>
            <a:r>
              <a:rPr lang="en-US" altLang="zh-CN" sz="1400" dirty="0" smtClean="0">
                <a:latin typeface="Times New Roman" panose="02020603050405020304" pitchFamily="18" charset="0"/>
                <a:ea typeface="华文楷体" pitchFamily="2" charset="-122"/>
                <a:cs typeface="Times New Roman" pitchFamily="18" charset="0"/>
              </a:rPr>
              <a:t>20</a:t>
            </a:r>
            <a:r>
              <a:rPr lang="en-US" altLang="zh-CN" sz="1400" dirty="0" smtClean="0">
                <a:latin typeface="Times New Roman" panose="02020603050405020304" pitchFamily="18" charset="0"/>
                <a:ea typeface="华文楷体" pitchFamily="2" charset="-122"/>
                <a:cs typeface="Times New Roman" pitchFamily="18" charset="0"/>
              </a:rPr>
              <a:t>%</a:t>
            </a:r>
            <a:r>
              <a:rPr lang="zh-CN" altLang="en-US" sz="1400" dirty="0">
                <a:latin typeface="Times New Roman" panose="02020603050405020304" pitchFamily="18" charset="0"/>
                <a:ea typeface="华文楷体" pitchFamily="2" charset="-122"/>
                <a:cs typeface="Times New Roman" pitchFamily="18" charset="0"/>
              </a:rPr>
              <a:t>，且以年均</a:t>
            </a:r>
            <a:r>
              <a:rPr lang="en-US" altLang="zh-CN" sz="1400" dirty="0">
                <a:latin typeface="Times New Roman" panose="02020603050405020304" pitchFamily="18" charset="0"/>
                <a:ea typeface="华文楷体" pitchFamily="2" charset="-122"/>
                <a:cs typeface="Times New Roman" pitchFamily="18" charset="0"/>
              </a:rPr>
              <a:t>6</a:t>
            </a:r>
            <a:r>
              <a:rPr lang="zh-CN" altLang="en-US" sz="1400" dirty="0">
                <a:latin typeface="Times New Roman" panose="02020603050405020304" pitchFamily="18" charset="0"/>
                <a:ea typeface="华文楷体" pitchFamily="2" charset="-122"/>
                <a:cs typeface="Times New Roman" pitchFamily="18" charset="0"/>
              </a:rPr>
              <a:t>～</a:t>
            </a:r>
            <a:r>
              <a:rPr lang="en-US" altLang="zh-CN" sz="1400" dirty="0">
                <a:latin typeface="Times New Roman" panose="02020603050405020304" pitchFamily="18" charset="0"/>
                <a:ea typeface="华文楷体" pitchFamily="2" charset="-122"/>
                <a:cs typeface="Times New Roman" pitchFamily="18" charset="0"/>
              </a:rPr>
              <a:t>8%</a:t>
            </a:r>
            <a:r>
              <a:rPr lang="zh-CN" altLang="en-US" sz="1400" dirty="0">
                <a:latin typeface="Times New Roman" panose="02020603050405020304" pitchFamily="18" charset="0"/>
                <a:ea typeface="华文楷体" pitchFamily="2" charset="-122"/>
                <a:cs typeface="Times New Roman" pitchFamily="18" charset="0"/>
              </a:rPr>
              <a:t>的速度增长，单位能耗的</a:t>
            </a:r>
            <a:r>
              <a:rPr lang="en-US" altLang="zh-CN" sz="1400" dirty="0">
                <a:latin typeface="Times New Roman" panose="02020603050405020304" pitchFamily="18" charset="0"/>
                <a:ea typeface="华文楷体" pitchFamily="2" charset="-122"/>
                <a:cs typeface="Times New Roman" pitchFamily="18" charset="0"/>
              </a:rPr>
              <a:t>CO</a:t>
            </a:r>
            <a:r>
              <a:rPr lang="en-US" altLang="zh-CN" sz="1400" baseline="-25000" dirty="0">
                <a:latin typeface="Times New Roman" panose="02020603050405020304" pitchFamily="18" charset="0"/>
                <a:ea typeface="华文楷体" pitchFamily="2" charset="-122"/>
                <a:cs typeface="Times New Roman" pitchFamily="18" charset="0"/>
              </a:rPr>
              <a:t>2</a:t>
            </a:r>
            <a:r>
              <a:rPr lang="zh-CN" altLang="en-US" sz="1400" dirty="0">
                <a:latin typeface="Times New Roman" panose="02020603050405020304" pitchFamily="18" charset="0"/>
                <a:ea typeface="华文楷体" pitchFamily="2" charset="-122"/>
                <a:cs typeface="Times New Roman" pitchFamily="18" charset="0"/>
              </a:rPr>
              <a:t>强度下降率可达</a:t>
            </a:r>
            <a:r>
              <a:rPr lang="en-US" altLang="zh-CN" sz="1400" dirty="0">
                <a:latin typeface="Times New Roman" panose="02020603050405020304" pitchFamily="18" charset="0"/>
                <a:ea typeface="华文楷体" pitchFamily="2" charset="-122"/>
                <a:cs typeface="Times New Roman" pitchFamily="18" charset="0"/>
              </a:rPr>
              <a:t>1.5% </a:t>
            </a:r>
            <a:r>
              <a:rPr lang="zh-CN" altLang="en-US" sz="1400" dirty="0">
                <a:latin typeface="Times New Roman" panose="02020603050405020304" pitchFamily="18" charset="0"/>
                <a:ea typeface="华文楷体" pitchFamily="2" charset="-122"/>
                <a:cs typeface="Times New Roman" pitchFamily="18" charset="0"/>
              </a:rPr>
              <a:t>，可支持总能源需求</a:t>
            </a:r>
            <a:r>
              <a:rPr lang="en-US" altLang="zh-CN" sz="1400" dirty="0">
                <a:latin typeface="Times New Roman" panose="02020603050405020304" pitchFamily="18" charset="0"/>
                <a:ea typeface="华文楷体" pitchFamily="2" charset="-122"/>
                <a:cs typeface="Times New Roman" pitchFamily="18" charset="0"/>
              </a:rPr>
              <a:t>1.5%</a:t>
            </a:r>
            <a:r>
              <a:rPr lang="zh-CN" altLang="en-US" sz="1400" dirty="0">
                <a:latin typeface="Times New Roman" panose="02020603050405020304" pitchFamily="18" charset="0"/>
                <a:ea typeface="华文楷体" pitchFamily="2" charset="-122"/>
                <a:cs typeface="Times New Roman" pitchFamily="18" charset="0"/>
              </a:rPr>
              <a:t>的增长。在能源消费弹性约</a:t>
            </a:r>
            <a:r>
              <a:rPr lang="en-US" altLang="zh-CN" sz="1400" dirty="0">
                <a:latin typeface="Times New Roman" panose="02020603050405020304" pitchFamily="18" charset="0"/>
                <a:ea typeface="华文楷体" pitchFamily="2" charset="-122"/>
                <a:cs typeface="Times New Roman" pitchFamily="18" charset="0"/>
              </a:rPr>
              <a:t>0.3</a:t>
            </a:r>
            <a:r>
              <a:rPr lang="zh-CN" altLang="en-US" sz="1400" dirty="0">
                <a:latin typeface="Times New Roman" panose="02020603050405020304" pitchFamily="18" charset="0"/>
                <a:ea typeface="华文楷体" pitchFamily="2" charset="-122"/>
                <a:cs typeface="Times New Roman" pitchFamily="18" charset="0"/>
              </a:rPr>
              <a:t>～</a:t>
            </a:r>
            <a:r>
              <a:rPr lang="en-US" altLang="zh-CN" sz="1400" dirty="0">
                <a:latin typeface="Times New Roman" panose="02020603050405020304" pitchFamily="18" charset="0"/>
                <a:ea typeface="华文楷体" pitchFamily="2" charset="-122"/>
                <a:cs typeface="Times New Roman" pitchFamily="18" charset="0"/>
              </a:rPr>
              <a:t>0.4</a:t>
            </a:r>
            <a:r>
              <a:rPr lang="zh-CN" altLang="en-US" sz="1400" dirty="0">
                <a:latin typeface="Times New Roman" panose="02020603050405020304" pitchFamily="18" charset="0"/>
                <a:ea typeface="华文楷体" pitchFamily="2" charset="-122"/>
                <a:cs typeface="Times New Roman" pitchFamily="18" charset="0"/>
              </a:rPr>
              <a:t>情况下，支持</a:t>
            </a:r>
            <a:r>
              <a:rPr lang="en-US" altLang="zh-CN" sz="1400" dirty="0">
                <a:latin typeface="Times New Roman" panose="02020603050405020304" pitchFamily="18" charset="0"/>
                <a:ea typeface="华文楷体" pitchFamily="2" charset="-122"/>
                <a:cs typeface="Times New Roman" pitchFamily="18" charset="0"/>
              </a:rPr>
              <a:t>GDP</a:t>
            </a:r>
            <a:r>
              <a:rPr lang="zh-CN" altLang="en-US" sz="1400" dirty="0">
                <a:latin typeface="Times New Roman" panose="02020603050405020304" pitchFamily="18" charset="0"/>
                <a:ea typeface="华文楷体" pitchFamily="2" charset="-122"/>
                <a:cs typeface="Times New Roman" pitchFamily="18" charset="0"/>
              </a:rPr>
              <a:t>年均</a:t>
            </a:r>
            <a:r>
              <a:rPr lang="en-US" altLang="zh-CN" sz="1400" dirty="0">
                <a:latin typeface="Times New Roman" panose="02020603050405020304" pitchFamily="18" charset="0"/>
                <a:ea typeface="华文楷体" pitchFamily="2" charset="-122"/>
                <a:cs typeface="Times New Roman" pitchFamily="18" charset="0"/>
              </a:rPr>
              <a:t>4</a:t>
            </a:r>
            <a:r>
              <a:rPr lang="zh-CN" altLang="en-US" sz="1400" dirty="0">
                <a:latin typeface="Times New Roman" panose="02020603050405020304" pitchFamily="18" charset="0"/>
                <a:ea typeface="华文楷体" pitchFamily="2" charset="-122"/>
                <a:cs typeface="Times New Roman" pitchFamily="18" charset="0"/>
              </a:rPr>
              <a:t>～</a:t>
            </a:r>
            <a:r>
              <a:rPr lang="en-US" altLang="zh-CN" sz="1400" dirty="0">
                <a:latin typeface="Times New Roman" panose="02020603050405020304" pitchFamily="18" charset="0"/>
                <a:ea typeface="华文楷体" pitchFamily="2" charset="-122"/>
                <a:cs typeface="Times New Roman" pitchFamily="18" charset="0"/>
              </a:rPr>
              <a:t>5%</a:t>
            </a:r>
            <a:r>
              <a:rPr lang="zh-CN" altLang="en-US" sz="1400" dirty="0">
                <a:latin typeface="Times New Roman" panose="02020603050405020304" pitchFamily="18" charset="0"/>
                <a:ea typeface="华文楷体" pitchFamily="2" charset="-122"/>
                <a:cs typeface="Times New Roman" pitchFamily="18" charset="0"/>
              </a:rPr>
              <a:t>的增速</a:t>
            </a:r>
            <a:r>
              <a:rPr lang="zh-CN" altLang="en-US" sz="1400" dirty="0" smtClean="0">
                <a:latin typeface="Times New Roman" panose="02020603050405020304" pitchFamily="18" charset="0"/>
                <a:ea typeface="华文楷体" pitchFamily="2" charset="-122"/>
                <a:cs typeface="Times New Roman" pitchFamily="18" charset="0"/>
              </a:rPr>
              <a:t>。</a:t>
            </a:r>
            <a:r>
              <a:rPr lang="en-US" altLang="zh-CN" sz="1400" dirty="0" smtClean="0">
                <a:latin typeface="Times New Roman" panose="02020603050405020304" pitchFamily="18" charset="0"/>
                <a:ea typeface="华文楷体" pitchFamily="2" charset="-122"/>
                <a:cs typeface="Times New Roman" pitchFamily="18" charset="0"/>
              </a:rPr>
              <a:t/>
            </a:r>
            <a:br>
              <a:rPr lang="en-US" altLang="zh-CN" sz="1400" dirty="0" smtClean="0">
                <a:latin typeface="Times New Roman" panose="02020603050405020304" pitchFamily="18" charset="0"/>
                <a:ea typeface="华文楷体" pitchFamily="2" charset="-122"/>
                <a:cs typeface="Times New Roman" pitchFamily="18" charset="0"/>
              </a:rPr>
            </a:br>
            <a:r>
              <a:rPr lang="en-US" altLang="zh-CN" sz="1200" dirty="0" smtClean="0">
                <a:latin typeface="Times New Roman" panose="02020603050405020304" pitchFamily="18" charset="0"/>
              </a:rPr>
              <a:t>With </a:t>
            </a:r>
            <a:r>
              <a:rPr lang="en-US" altLang="zh-CN" sz="1200" dirty="0">
                <a:latin typeface="Times New Roman" panose="02020603050405020304" pitchFamily="18" charset="0"/>
              </a:rPr>
              <a:t>an energy consumption growth rate of 1.5% in around 2030, China’s share of non-fossil energy will need to </a:t>
            </a:r>
            <a:r>
              <a:rPr lang="en-US" altLang="zh-CN" sz="1200" dirty="0" smtClean="0">
                <a:latin typeface="Times New Roman" panose="02020603050405020304" pitchFamily="18" charset="0"/>
              </a:rPr>
              <a:t>be </a:t>
            </a:r>
            <a:r>
              <a:rPr lang="en-US" altLang="zh-CN" sz="1200" dirty="0" smtClean="0">
                <a:latin typeface="Times New Roman" panose="02020603050405020304" pitchFamily="18" charset="0"/>
              </a:rPr>
              <a:t>around 20</a:t>
            </a:r>
            <a:r>
              <a:rPr lang="en-US" altLang="zh-CN" sz="1200" dirty="0" smtClean="0">
                <a:latin typeface="Times New Roman" panose="02020603050405020304" pitchFamily="18" charset="0"/>
              </a:rPr>
              <a:t>%  </a:t>
            </a:r>
            <a:r>
              <a:rPr lang="en-US" altLang="zh-CN" sz="1200" dirty="0">
                <a:latin typeface="Times New Roman" panose="02020603050405020304" pitchFamily="18" charset="0"/>
              </a:rPr>
              <a:t>with non-fossil </a:t>
            </a:r>
            <a:r>
              <a:rPr lang="en-US" altLang="zh-CN" sz="1200" dirty="0" smtClean="0">
                <a:latin typeface="Times New Roman" panose="02020603050405020304" pitchFamily="18" charset="0"/>
              </a:rPr>
              <a:t>energy supply </a:t>
            </a:r>
            <a:r>
              <a:rPr lang="en-US" altLang="zh-CN" sz="1200" dirty="0">
                <a:latin typeface="Times New Roman" panose="02020603050405020304" pitchFamily="18" charset="0"/>
              </a:rPr>
              <a:t>growth keeping 6-8% per year, and the decrease rate of CO</a:t>
            </a:r>
            <a:r>
              <a:rPr lang="en-US" altLang="zh-CN" sz="1200" baseline="-25000" dirty="0">
                <a:latin typeface="Times New Roman" panose="02020603050405020304" pitchFamily="18" charset="0"/>
              </a:rPr>
              <a:t>2</a:t>
            </a:r>
            <a:r>
              <a:rPr lang="en-US" altLang="zh-CN" sz="1200" dirty="0">
                <a:latin typeface="Times New Roman" panose="02020603050405020304" pitchFamily="18" charset="0"/>
              </a:rPr>
              <a:t> intensity </a:t>
            </a:r>
            <a:r>
              <a:rPr lang="en-US" altLang="zh-CN" sz="1200" dirty="0" smtClean="0">
                <a:latin typeface="Times New Roman" panose="02020603050405020304" pitchFamily="18" charset="0"/>
              </a:rPr>
              <a:t>per </a:t>
            </a:r>
            <a:r>
              <a:rPr lang="en-US" altLang="zh-CN" sz="1200" dirty="0">
                <a:latin typeface="Times New Roman" panose="02020603050405020304" pitchFamily="18" charset="0"/>
              </a:rPr>
              <a:t>energy consumption no lower than 1.5%. With an GDP growth rate of 4-5% in around 2030, China’s energy elasticity will need to be 0.3-0.4. </a:t>
            </a:r>
          </a:p>
          <a:p>
            <a:pPr marL="715963" lvl="1" indent="0">
              <a:lnSpc>
                <a:spcPct val="120000"/>
              </a:lnSpc>
              <a:buNone/>
            </a:pPr>
            <a:r>
              <a:rPr lang="en-US" altLang="zh-CN" sz="1200" dirty="0">
                <a:latin typeface="Times New Roman" panose="02020603050405020304" pitchFamily="18" charset="0"/>
              </a:rPr>
              <a:t> </a:t>
            </a:r>
          </a:p>
          <a:p>
            <a:pPr marL="365125" indent="0">
              <a:lnSpc>
                <a:spcPct val="120000"/>
              </a:lnSpc>
              <a:buClr>
                <a:schemeClr val="bg2"/>
              </a:buClr>
              <a:buSzPct val="75000"/>
              <a:defRPr/>
            </a:pPr>
            <a:endParaRPr lang="en-US" altLang="zh-CN" sz="1600" dirty="0">
              <a:latin typeface="Times New Roman" panose="02020603050405020304" pitchFamily="18" charset="0"/>
              <a:ea typeface="幼圆"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132856"/>
            <a:ext cx="1219200" cy="914400"/>
          </a:xfrm>
          <a:prstGeom prst="rect">
            <a:avLst/>
          </a:prstGeom>
        </p:spPr>
      </p:pic>
      <p:sp>
        <p:nvSpPr>
          <p:cNvPr id="6" name="标题 1"/>
          <p:cNvSpPr>
            <a:spLocks noGrp="1"/>
          </p:cNvSpPr>
          <p:nvPr>
            <p:ph type="title"/>
          </p:nvPr>
        </p:nvSpPr>
        <p:spPr>
          <a:xfrm>
            <a:off x="215900" y="0"/>
            <a:ext cx="8856663" cy="1916833"/>
          </a:xfrm>
        </p:spPr>
        <p:txBody>
          <a:bodyPr/>
          <a:lstStyle/>
          <a:p>
            <a:r>
              <a:rPr lang="en-US" altLang="zh-CN" sz="2000" b="1" dirty="0" smtClean="0">
                <a:latin typeface="Times New Roman" pitchFamily="18" charset="0"/>
              </a:rPr>
              <a:t>4. </a:t>
            </a:r>
            <a:r>
              <a:rPr lang="zh-CN" altLang="en-US" sz="2000" b="1" dirty="0" smtClean="0">
                <a:latin typeface="Times New Roman" pitchFamily="18" charset="0"/>
              </a:rPr>
              <a:t>研究和确立</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排放峰值目标，建立目标责任制，形成转变发展方式的</a:t>
            </a:r>
            <a:r>
              <a:rPr lang="en-US" altLang="zh-CN" sz="2000" b="1" dirty="0" smtClean="0">
                <a:latin typeface="Times New Roman" pitchFamily="18" charset="0"/>
              </a:rPr>
              <a:t>“</a:t>
            </a:r>
            <a:r>
              <a:rPr lang="zh-CN" altLang="en-US" sz="2000" b="1" dirty="0" smtClean="0">
                <a:latin typeface="Times New Roman" pitchFamily="18" charset="0"/>
              </a:rPr>
              <a:t>倒逼</a:t>
            </a:r>
            <a:r>
              <a:rPr lang="en-US" altLang="zh-CN" sz="2000" b="1" dirty="0" smtClean="0">
                <a:latin typeface="Times New Roman" pitchFamily="18" charset="0"/>
              </a:rPr>
              <a:t>”</a:t>
            </a:r>
            <a:r>
              <a:rPr lang="zh-CN" altLang="en-US" sz="2000" b="1" dirty="0" smtClean="0">
                <a:latin typeface="Times New Roman" pitchFamily="18" charset="0"/>
              </a:rPr>
              <a:t>机制</a:t>
            </a:r>
            <a:r>
              <a:rPr lang="en-US" altLang="zh-CN" sz="2000" b="1" dirty="0" smtClean="0">
                <a:latin typeface="Times New Roman" pitchFamily="18" charset="0"/>
              </a:rPr>
              <a:t>(3)</a:t>
            </a:r>
            <a:r>
              <a:rPr lang="en-US" altLang="zh-CN" b="1" dirty="0">
                <a:latin typeface="Times New Roman" pitchFamily="18" charset="0"/>
              </a:rPr>
              <a:t/>
            </a:r>
            <a:br>
              <a:rPr lang="en-US" altLang="zh-CN" b="1" dirty="0">
                <a:latin typeface="Times New Roman" pitchFamily="18" charset="0"/>
              </a:rPr>
            </a:b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research</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of</a:t>
            </a:r>
            <a:r>
              <a:rPr lang="zh-CN" altLang="en-US" sz="1600" b="1" dirty="0" smtClean="0">
                <a:latin typeface="Times New Roman" pitchFamily="18" charset="0"/>
              </a:rPr>
              <a:t> </a:t>
            </a:r>
            <a:r>
              <a:rPr lang="en-US" altLang="zh-CN" sz="1600" b="1" dirty="0" smtClean="0">
                <a:latin typeface="Times New Roman" pitchFamily="18" charset="0"/>
              </a:rPr>
              <a:t>CO</a:t>
            </a:r>
            <a:r>
              <a:rPr lang="en-US" altLang="zh-CN" sz="1600" b="1" baseline="-25000" dirty="0" smtClean="0">
                <a:latin typeface="Times New Roman" pitchFamily="18" charset="0"/>
              </a:rPr>
              <a:t>2</a:t>
            </a:r>
            <a:r>
              <a:rPr lang="zh-CN" altLang="en-US" sz="1600" b="1" dirty="0" smtClean="0">
                <a:latin typeface="Times New Roman" pitchFamily="18" charset="0"/>
              </a:rPr>
              <a:t> </a:t>
            </a:r>
            <a:r>
              <a:rPr lang="en-US" altLang="zh-CN" sz="1600" b="1" dirty="0" smtClean="0">
                <a:latin typeface="Times New Roman" pitchFamily="18" charset="0"/>
              </a:rPr>
              <a:t>emissions</a:t>
            </a:r>
            <a:r>
              <a:rPr lang="zh-CN" altLang="en-US" sz="1600" b="1" dirty="0" smtClean="0">
                <a:latin typeface="Times New Roman" pitchFamily="18" charset="0"/>
              </a:rPr>
              <a:t> </a:t>
            </a:r>
            <a:r>
              <a:rPr lang="en-US" altLang="zh-CN" sz="1600" b="1" dirty="0" smtClean="0">
                <a:latin typeface="Times New Roman" pitchFamily="18" charset="0"/>
              </a:rPr>
              <a:t>peak,</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establish</a:t>
            </a:r>
            <a:r>
              <a:rPr lang="zh-CN" altLang="en-US" sz="1600" b="1" dirty="0" smtClean="0">
                <a:latin typeface="Times New Roman" pitchFamily="18" charset="0"/>
              </a:rPr>
              <a:t> </a:t>
            </a:r>
            <a:r>
              <a:rPr lang="en-US" altLang="zh-CN" sz="1600" b="1" dirty="0" smtClean="0">
                <a:latin typeface="Times New Roman" pitchFamily="18" charset="0"/>
              </a:rPr>
              <a:t>the</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duty</a:t>
            </a:r>
            <a:r>
              <a:rPr lang="zh-CN" altLang="en-US" sz="1600" b="1" dirty="0" smtClean="0">
                <a:latin typeface="Times New Roman" pitchFamily="18" charset="0"/>
              </a:rPr>
              <a:t> </a:t>
            </a:r>
            <a:r>
              <a:rPr lang="en-US" altLang="zh-CN" sz="1600" b="1" dirty="0" smtClean="0">
                <a:latin typeface="Times New Roman" pitchFamily="18" charset="0"/>
              </a:rPr>
              <a:t>system,</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form</a:t>
            </a:r>
            <a:r>
              <a:rPr lang="zh-CN" altLang="en-US" sz="1600" b="1" dirty="0" smtClean="0">
                <a:latin typeface="Times New Roman" pitchFamily="18" charset="0"/>
              </a:rPr>
              <a:t> </a:t>
            </a:r>
            <a:r>
              <a:rPr lang="en-US" altLang="zh-CN" sz="1600" b="1" dirty="0" smtClean="0">
                <a:latin typeface="Times New Roman" pitchFamily="18" charset="0"/>
              </a:rPr>
              <a:t>new mechanism</a:t>
            </a:r>
            <a:r>
              <a:rPr lang="zh-CN" altLang="en-US" sz="1600" b="1" dirty="0" smtClean="0">
                <a:latin typeface="Times New Roman" pitchFamily="18" charset="0"/>
              </a:rPr>
              <a:t> </a:t>
            </a:r>
            <a:r>
              <a:rPr lang="en-US" altLang="zh-CN" sz="1600" b="1" dirty="0" smtClean="0">
                <a:latin typeface="Times New Roman" pitchFamily="18" charset="0"/>
              </a:rPr>
              <a:t>to</a:t>
            </a:r>
            <a:r>
              <a:rPr lang="zh-CN" altLang="en-US" sz="1600" b="1" dirty="0" smtClean="0">
                <a:latin typeface="Times New Roman" pitchFamily="18" charset="0"/>
              </a:rPr>
              <a:t> </a:t>
            </a:r>
            <a:r>
              <a:rPr lang="en-US" altLang="zh-CN" sz="1600" b="1" dirty="0" smtClean="0">
                <a:latin typeface="Times New Roman" pitchFamily="18" charset="0"/>
              </a:rPr>
              <a:t>promote transform</a:t>
            </a:r>
            <a:r>
              <a:rPr lang="zh-CN" altLang="en-US" sz="1600" b="1" dirty="0" smtClean="0">
                <a:latin typeface="Times New Roman" pitchFamily="18" charset="0"/>
              </a:rPr>
              <a:t> </a:t>
            </a:r>
            <a:r>
              <a:rPr lang="en-US" altLang="zh-CN" sz="1600" b="1" dirty="0" smtClean="0">
                <a:latin typeface="Times New Roman" pitchFamily="18" charset="0"/>
              </a:rPr>
              <a:t>of development</a:t>
            </a:r>
            <a:r>
              <a:rPr lang="zh-CN" altLang="en-US" sz="1600" b="1" dirty="0" smtClean="0">
                <a:latin typeface="Times New Roman" pitchFamily="18" charset="0"/>
              </a:rPr>
              <a:t> </a:t>
            </a:r>
            <a:r>
              <a:rPr lang="en-US" altLang="zh-CN" sz="1600" b="1" dirty="0" smtClean="0">
                <a:latin typeface="Times New Roman" pitchFamily="18" charset="0"/>
              </a:rPr>
              <a:t>patterns.</a:t>
            </a:r>
            <a:r>
              <a:rPr lang="zh-CN" altLang="en-US" sz="1600" b="1" dirty="0" smtClean="0">
                <a:latin typeface="Times New Roman" pitchFamily="18" charset="0"/>
              </a:rPr>
              <a:t> </a:t>
            </a:r>
            <a:endParaRPr lang="zh-CN" altLang="en-US" sz="1400" b="1" dirty="0">
              <a:latin typeface="Times New Roman" pitchFamily="18" charset="0"/>
            </a:endParaRPr>
          </a:p>
        </p:txBody>
      </p:sp>
    </p:spTree>
    <p:extLst>
      <p:ext uri="{BB962C8B-B14F-4D97-AF65-F5344CB8AC3E}">
        <p14:creationId xmlns:p14="http://schemas.microsoft.com/office/powerpoint/2010/main" val="236084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860032" y="2571885"/>
            <a:ext cx="4162521" cy="4149080"/>
          </a:xfrm>
          <a:prstGeom prst="rect">
            <a:avLst/>
          </a:prstGeom>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marL="180975" indent="-180975">
              <a:lnSpc>
                <a:spcPct val="120000"/>
              </a:lnSpc>
              <a:buClr>
                <a:schemeClr val="bg2"/>
              </a:buClr>
              <a:buSzPct val="75000"/>
              <a:buFont typeface="Wingdings" pitchFamily="2" charset="2"/>
              <a:buChar char="p"/>
            </a:pPr>
            <a:r>
              <a:rPr lang="en-US" altLang="zh-CN" sz="1200" dirty="0" smtClean="0">
                <a:latin typeface="Times New Roman" panose="02020603050405020304" pitchFamily="18" charset="0"/>
                <a:ea typeface="幼圆" panose="02010509060101010101" pitchFamily="49" charset="-122"/>
              </a:rPr>
              <a:t>AL: </a:t>
            </a:r>
            <a:r>
              <a:rPr lang="zh-CN" altLang="en-US" sz="1200" dirty="0" smtClean="0">
                <a:latin typeface="Times New Roman" panose="02020603050405020304" pitchFamily="18" charset="0"/>
                <a:ea typeface="幼圆" panose="02010509060101010101" pitchFamily="49" charset="-122"/>
              </a:rPr>
              <a:t>强化低碳情景</a:t>
            </a:r>
            <a:r>
              <a:rPr lang="en-US" altLang="zh-CN" sz="1200" dirty="0">
                <a:latin typeface="Times New Roman" panose="02020603050405020304" pitchFamily="18" charset="0"/>
                <a:ea typeface="幼圆" panose="02010509060101010101" pitchFamily="49" charset="-122"/>
              </a:rPr>
              <a:t> </a:t>
            </a:r>
            <a:r>
              <a:rPr lang="en-US" altLang="zh-CN" sz="1200" dirty="0" smtClean="0">
                <a:latin typeface="Times New Roman" panose="02020603050405020304" pitchFamily="18" charset="0"/>
                <a:ea typeface="幼圆" panose="02010509060101010101" pitchFamily="49" charset="-122"/>
              </a:rPr>
              <a:t/>
            </a:r>
            <a:br>
              <a:rPr lang="en-US" altLang="zh-CN" sz="1200" dirty="0" smtClean="0">
                <a:latin typeface="Times New Roman" panose="02020603050405020304" pitchFamily="18" charset="0"/>
                <a:ea typeface="幼圆" panose="02010509060101010101" pitchFamily="49" charset="-122"/>
              </a:rPr>
            </a:br>
            <a:r>
              <a:rPr lang="en-US" altLang="zh-CN" sz="1200" dirty="0" smtClean="0">
                <a:latin typeface="Times New Roman" panose="02020603050405020304" pitchFamily="18" charset="0"/>
                <a:ea typeface="幼圆" panose="02010509060101010101" pitchFamily="49" charset="-122"/>
              </a:rPr>
              <a:t>Accelerated Low-carbon development scenario</a:t>
            </a:r>
          </a:p>
          <a:p>
            <a:pPr marL="180975" indent="-180975">
              <a:lnSpc>
                <a:spcPct val="120000"/>
              </a:lnSpc>
              <a:buClr>
                <a:schemeClr val="bg2"/>
              </a:buClr>
              <a:buSzPct val="75000"/>
              <a:buFont typeface="Wingdings" pitchFamily="2" charset="2"/>
              <a:buChar char="p"/>
            </a:pPr>
            <a:r>
              <a:rPr lang="en-US" altLang="zh-CN" sz="1200" dirty="0">
                <a:latin typeface="Times New Roman" panose="02020603050405020304" pitchFamily="18" charset="0"/>
                <a:ea typeface="幼圆" panose="02010509060101010101" pitchFamily="49" charset="-122"/>
              </a:rPr>
              <a:t>SL1</a:t>
            </a:r>
            <a:r>
              <a:rPr lang="zh-CN" altLang="en-US" sz="1200" dirty="0">
                <a:latin typeface="Times New Roman" panose="02020603050405020304" pitchFamily="18" charset="0"/>
                <a:ea typeface="幼圆" panose="02010509060101010101" pitchFamily="49" charset="-122"/>
              </a:rPr>
              <a:t>：可选择的低碳情景（</a:t>
            </a:r>
            <a:r>
              <a:rPr lang="en-US" altLang="zh-CN" sz="1200" dirty="0">
                <a:latin typeface="Times New Roman" panose="02020603050405020304" pitchFamily="18" charset="0"/>
                <a:ea typeface="幼圆" panose="02010509060101010101" pitchFamily="49" charset="-122"/>
              </a:rPr>
              <a:t>1</a:t>
            </a:r>
            <a:r>
              <a:rPr lang="zh-CN" altLang="en-US" sz="1200" dirty="0" smtClean="0">
                <a:latin typeface="Times New Roman" panose="02020603050405020304" pitchFamily="18" charset="0"/>
                <a:ea typeface="幼圆" panose="02010509060101010101" pitchFamily="49" charset="-122"/>
              </a:rPr>
              <a:t>）</a:t>
            </a:r>
            <a:r>
              <a:rPr lang="en-US" altLang="zh-CN" sz="1200" dirty="0" smtClean="0">
                <a:latin typeface="Times New Roman" panose="02020603050405020304" pitchFamily="18" charset="0"/>
                <a:ea typeface="幼圆" panose="02010509060101010101" pitchFamily="49" charset="-122"/>
              </a:rPr>
              <a:t/>
            </a:r>
            <a:br>
              <a:rPr lang="en-US" altLang="zh-CN" sz="1200" dirty="0" smtClean="0">
                <a:latin typeface="Times New Roman" panose="02020603050405020304" pitchFamily="18" charset="0"/>
                <a:ea typeface="幼圆" panose="02010509060101010101" pitchFamily="49" charset="-122"/>
              </a:rPr>
            </a:br>
            <a:r>
              <a:rPr lang="en-US" altLang="zh-CN" sz="1200" dirty="0" smtClean="0">
                <a:latin typeface="Times New Roman" panose="02020603050405020304" pitchFamily="18" charset="0"/>
                <a:ea typeface="幼圆" panose="02010509060101010101" pitchFamily="49" charset="-122"/>
              </a:rPr>
              <a:t>Selectable </a:t>
            </a:r>
            <a:r>
              <a:rPr lang="en-US" altLang="zh-CN" sz="1200" dirty="0">
                <a:latin typeface="Times New Roman" panose="02020603050405020304" pitchFamily="18" charset="0"/>
                <a:ea typeface="幼圆" panose="02010509060101010101" pitchFamily="49" charset="-122"/>
              </a:rPr>
              <a:t>Low-carbon development scenario(1)</a:t>
            </a:r>
          </a:p>
          <a:p>
            <a:pPr marL="449263" lvl="1" indent="-268288">
              <a:lnSpc>
                <a:spcPct val="120000"/>
              </a:lnSpc>
              <a:buSzPct val="75000"/>
              <a:buFont typeface="Wingdings" panose="05000000000000000000" pitchFamily="2" charset="2"/>
              <a:buChar char="n"/>
            </a:pPr>
            <a:r>
              <a:rPr lang="en-US" altLang="zh-CN" sz="1200" dirty="0" smtClean="0">
                <a:latin typeface="Times New Roman" panose="02020603050405020304" pitchFamily="18" charset="0"/>
                <a:ea typeface="幼圆" panose="02010509060101010101" pitchFamily="49" charset="-122"/>
              </a:rPr>
              <a:t>GDP</a:t>
            </a:r>
            <a:r>
              <a:rPr lang="zh-CN" altLang="en-US" sz="1200" dirty="0" smtClean="0">
                <a:latin typeface="Times New Roman" panose="02020603050405020304" pitchFamily="18" charset="0"/>
                <a:ea typeface="幼圆" panose="02010509060101010101" pitchFamily="49" charset="-122"/>
              </a:rPr>
              <a:t>年均增长率比</a:t>
            </a:r>
            <a:r>
              <a:rPr lang="en-US" altLang="zh-CN" sz="1200" dirty="0" smtClean="0">
                <a:latin typeface="Times New Roman" panose="02020603050405020304" pitchFamily="18" charset="0"/>
                <a:ea typeface="幼圆" panose="02010509060101010101" pitchFamily="49" charset="-122"/>
              </a:rPr>
              <a:t>AL</a:t>
            </a:r>
            <a:r>
              <a:rPr lang="zh-CN" altLang="en-US" sz="1200" dirty="0" smtClean="0">
                <a:latin typeface="Times New Roman" panose="02020603050405020304" pitchFamily="18" charset="0"/>
                <a:ea typeface="幼圆" panose="02010509060101010101" pitchFamily="49" charset="-122"/>
              </a:rPr>
              <a:t>高出</a:t>
            </a:r>
            <a:r>
              <a:rPr lang="en-US" altLang="zh-CN" sz="1200" dirty="0" smtClean="0">
                <a:latin typeface="Times New Roman" panose="02020603050405020304" pitchFamily="18" charset="0"/>
                <a:ea typeface="幼圆" panose="02010509060101010101" pitchFamily="49" charset="-122"/>
              </a:rPr>
              <a:t>0.5</a:t>
            </a:r>
            <a:r>
              <a:rPr lang="zh-CN" altLang="en-US" sz="1200" dirty="0" smtClean="0">
                <a:latin typeface="Times New Roman" panose="02020603050405020304" pitchFamily="18" charset="0"/>
                <a:ea typeface="幼圆" panose="02010509060101010101" pitchFamily="49" charset="-122"/>
              </a:rPr>
              <a:t>个百分点。</a:t>
            </a:r>
            <a:r>
              <a:rPr lang="en-US" altLang="zh-CN" sz="1200" dirty="0" smtClean="0">
                <a:latin typeface="Times New Roman" panose="02020603050405020304" pitchFamily="18" charset="0"/>
                <a:ea typeface="幼圆" panose="02010509060101010101" pitchFamily="49" charset="-122"/>
              </a:rPr>
              <a:t>CO</a:t>
            </a:r>
            <a:r>
              <a:rPr lang="en-US" altLang="zh-CN" sz="1200" baseline="-25000" dirty="0" smtClean="0">
                <a:latin typeface="Times New Roman" panose="02020603050405020304" pitchFamily="18" charset="0"/>
                <a:ea typeface="幼圆" panose="02010509060101010101" pitchFamily="49" charset="-122"/>
              </a:rPr>
              <a:t>2</a:t>
            </a:r>
            <a:r>
              <a:rPr lang="zh-CN" altLang="en-US" sz="1200" dirty="0" smtClean="0">
                <a:latin typeface="Times New Roman" panose="02020603050405020304" pitchFamily="18" charset="0"/>
                <a:ea typeface="幼圆" panose="02010509060101010101" pitchFamily="49" charset="-122"/>
              </a:rPr>
              <a:t>峰值约</a:t>
            </a:r>
            <a:r>
              <a:rPr lang="en-US" altLang="zh-CN" sz="1200" dirty="0" smtClean="0">
                <a:latin typeface="Times New Roman" panose="02020603050405020304" pitchFamily="18" charset="0"/>
                <a:ea typeface="幼圆" panose="02010509060101010101" pitchFamily="49" charset="-122"/>
              </a:rPr>
              <a:t>2035</a:t>
            </a:r>
            <a:r>
              <a:rPr lang="zh-CN" altLang="en-US" sz="1200" dirty="0" smtClean="0">
                <a:latin typeface="Times New Roman" panose="02020603050405020304" pitchFamily="18" charset="0"/>
                <a:ea typeface="幼圆" panose="02010509060101010101" pitchFamily="49" charset="-122"/>
              </a:rPr>
              <a:t>年。</a:t>
            </a:r>
            <a:r>
              <a:rPr lang="en-US" altLang="zh-CN" sz="1200" dirty="0" smtClean="0">
                <a:latin typeface="Times New Roman" panose="02020603050405020304" pitchFamily="18" charset="0"/>
                <a:ea typeface="幼圆" panose="02010509060101010101" pitchFamily="49" charset="-122"/>
              </a:rPr>
              <a:t/>
            </a:r>
            <a:br>
              <a:rPr lang="en-US" altLang="zh-CN" sz="1200" dirty="0" smtClean="0">
                <a:latin typeface="Times New Roman" panose="02020603050405020304" pitchFamily="18" charset="0"/>
                <a:ea typeface="幼圆" panose="02010509060101010101" pitchFamily="49" charset="-122"/>
              </a:rPr>
            </a:br>
            <a:r>
              <a:rPr lang="en-US" altLang="zh-CN" sz="1200" dirty="0" smtClean="0">
                <a:latin typeface="Times New Roman" panose="02020603050405020304" pitchFamily="18" charset="0"/>
                <a:ea typeface="幼圆" panose="02010509060101010101" pitchFamily="49" charset="-122"/>
              </a:rPr>
              <a:t>The annual growth rate of GDP in SL1 is 0.5% higher than in AL. The CO</a:t>
            </a:r>
            <a:r>
              <a:rPr lang="en-US" altLang="zh-CN" sz="1200" baseline="-25000" dirty="0" smtClean="0">
                <a:latin typeface="Times New Roman" panose="02020603050405020304" pitchFamily="18" charset="0"/>
                <a:ea typeface="幼圆" panose="02010509060101010101" pitchFamily="49" charset="-122"/>
              </a:rPr>
              <a:t>2</a:t>
            </a:r>
            <a:r>
              <a:rPr lang="en-US" altLang="zh-CN" sz="1200" dirty="0" smtClean="0">
                <a:latin typeface="Times New Roman" panose="02020603050405020304" pitchFamily="18" charset="0"/>
                <a:ea typeface="幼圆" panose="02010509060101010101" pitchFamily="49" charset="-122"/>
              </a:rPr>
              <a:t> emissions would peak in around 2035. </a:t>
            </a:r>
          </a:p>
          <a:p>
            <a:pPr marL="180975" indent="-180975">
              <a:lnSpc>
                <a:spcPct val="120000"/>
              </a:lnSpc>
              <a:buClr>
                <a:schemeClr val="bg2"/>
              </a:buClr>
              <a:buSzPct val="75000"/>
              <a:buFont typeface="Wingdings" pitchFamily="2" charset="2"/>
              <a:buChar char="p"/>
            </a:pPr>
            <a:r>
              <a:rPr lang="en-US" altLang="zh-CN" sz="1200" dirty="0">
                <a:latin typeface="Times New Roman" panose="02020603050405020304" pitchFamily="18" charset="0"/>
                <a:ea typeface="幼圆" panose="02010509060101010101" pitchFamily="49" charset="-122"/>
              </a:rPr>
              <a:t>SL2</a:t>
            </a:r>
            <a:r>
              <a:rPr lang="zh-CN" altLang="en-US" sz="1200" dirty="0">
                <a:latin typeface="Times New Roman" panose="02020603050405020304" pitchFamily="18" charset="0"/>
                <a:ea typeface="幼圆" panose="02010509060101010101" pitchFamily="49" charset="-122"/>
              </a:rPr>
              <a:t>：可选择的低碳情景（</a:t>
            </a:r>
            <a:r>
              <a:rPr lang="en-US" altLang="zh-CN" sz="1200" dirty="0">
                <a:latin typeface="Times New Roman" panose="02020603050405020304" pitchFamily="18" charset="0"/>
                <a:ea typeface="幼圆" panose="02010509060101010101" pitchFamily="49" charset="-122"/>
              </a:rPr>
              <a:t>2</a:t>
            </a:r>
            <a:r>
              <a:rPr lang="zh-CN" altLang="en-US" sz="1200" dirty="0" smtClean="0">
                <a:latin typeface="Times New Roman" panose="02020603050405020304" pitchFamily="18" charset="0"/>
                <a:ea typeface="幼圆" panose="02010509060101010101" pitchFamily="49" charset="-122"/>
              </a:rPr>
              <a:t>）</a:t>
            </a:r>
            <a:r>
              <a:rPr lang="en-US" altLang="zh-CN" sz="1200" dirty="0" smtClean="0">
                <a:latin typeface="Times New Roman" panose="02020603050405020304" pitchFamily="18" charset="0"/>
                <a:ea typeface="幼圆" panose="02010509060101010101" pitchFamily="49" charset="-122"/>
              </a:rPr>
              <a:t/>
            </a:r>
            <a:br>
              <a:rPr lang="en-US" altLang="zh-CN" sz="1200" dirty="0" smtClean="0">
                <a:latin typeface="Times New Roman" panose="02020603050405020304" pitchFamily="18" charset="0"/>
                <a:ea typeface="幼圆" panose="02010509060101010101" pitchFamily="49" charset="-122"/>
              </a:rPr>
            </a:br>
            <a:r>
              <a:rPr lang="en-US" altLang="zh-CN" sz="1200" dirty="0" smtClean="0">
                <a:latin typeface="Times New Roman" panose="02020603050405020304" pitchFamily="18" charset="0"/>
                <a:ea typeface="幼圆" panose="02010509060101010101" pitchFamily="49" charset="-122"/>
              </a:rPr>
              <a:t>Selectable </a:t>
            </a:r>
            <a:r>
              <a:rPr lang="en-US" altLang="zh-CN" sz="1200" dirty="0">
                <a:latin typeface="Times New Roman" panose="02020603050405020304" pitchFamily="18" charset="0"/>
                <a:ea typeface="幼圆" panose="02010509060101010101" pitchFamily="49" charset="-122"/>
              </a:rPr>
              <a:t>Low-carbon development scenario (2)</a:t>
            </a:r>
          </a:p>
          <a:p>
            <a:pPr marL="449263" lvl="1" indent="-268288">
              <a:lnSpc>
                <a:spcPct val="120000"/>
              </a:lnSpc>
              <a:buSzPct val="75000"/>
              <a:buFont typeface="Wingdings" panose="05000000000000000000" pitchFamily="2" charset="2"/>
              <a:buChar char="n"/>
            </a:pPr>
            <a:r>
              <a:rPr lang="en-US" altLang="zh-CN" sz="1200" dirty="0">
                <a:latin typeface="Times New Roman" panose="02020603050405020304" pitchFamily="18" charset="0"/>
                <a:ea typeface="幼圆" panose="02010509060101010101" pitchFamily="49" charset="-122"/>
              </a:rPr>
              <a:t>GDP</a:t>
            </a:r>
            <a:r>
              <a:rPr lang="zh-CN" altLang="en-US" sz="1200" dirty="0">
                <a:latin typeface="Times New Roman" panose="02020603050405020304" pitchFamily="18" charset="0"/>
                <a:ea typeface="幼圆" panose="02010509060101010101" pitchFamily="49" charset="-122"/>
              </a:rPr>
              <a:t>年均增长率比</a:t>
            </a:r>
            <a:r>
              <a:rPr lang="en-US" altLang="zh-CN" sz="1200" dirty="0">
                <a:latin typeface="Times New Roman" panose="02020603050405020304" pitchFamily="18" charset="0"/>
                <a:ea typeface="幼圆" panose="02010509060101010101" pitchFamily="49" charset="-122"/>
              </a:rPr>
              <a:t>AL</a:t>
            </a:r>
            <a:r>
              <a:rPr lang="zh-CN" altLang="en-US" sz="1200" dirty="0">
                <a:latin typeface="Times New Roman" panose="02020603050405020304" pitchFamily="18" charset="0"/>
                <a:ea typeface="幼圆" panose="02010509060101010101" pitchFamily="49" charset="-122"/>
              </a:rPr>
              <a:t>高约</a:t>
            </a:r>
            <a:r>
              <a:rPr lang="en-US" altLang="zh-CN" sz="1200" dirty="0">
                <a:latin typeface="Times New Roman" panose="02020603050405020304" pitchFamily="18" charset="0"/>
                <a:ea typeface="幼圆" panose="02010509060101010101" pitchFamily="49" charset="-122"/>
              </a:rPr>
              <a:t>0.5</a:t>
            </a:r>
            <a:r>
              <a:rPr lang="zh-CN" altLang="en-US" sz="1200" dirty="0">
                <a:latin typeface="Times New Roman" panose="02020603050405020304" pitchFamily="18" charset="0"/>
                <a:ea typeface="幼圆" panose="02010509060101010101" pitchFamily="49" charset="-122"/>
              </a:rPr>
              <a:t>个百分点，</a:t>
            </a:r>
            <a:r>
              <a:rPr lang="en-US" altLang="zh-CN" sz="1200" dirty="0">
                <a:latin typeface="Times New Roman" panose="02020603050405020304" pitchFamily="18" charset="0"/>
                <a:ea typeface="幼圆" panose="02010509060101010101" pitchFamily="49" charset="-122"/>
              </a:rPr>
              <a:t>GDP</a:t>
            </a:r>
            <a:r>
              <a:rPr lang="zh-CN" altLang="en-US" sz="1200" dirty="0">
                <a:latin typeface="Times New Roman" panose="02020603050405020304" pitchFamily="18" charset="0"/>
                <a:ea typeface="幼圆" panose="02010509060101010101" pitchFamily="49" charset="-122"/>
              </a:rPr>
              <a:t>能源强度下降幅度</a:t>
            </a:r>
            <a:r>
              <a:rPr lang="en-US" altLang="zh-CN" sz="1200" dirty="0">
                <a:latin typeface="Times New Roman" panose="02020603050405020304" pitchFamily="18" charset="0"/>
                <a:ea typeface="幼圆" panose="02010509060101010101" pitchFamily="49" charset="-122"/>
              </a:rPr>
              <a:t>5</a:t>
            </a:r>
            <a:r>
              <a:rPr lang="zh-CN" altLang="en-US" sz="1200" dirty="0">
                <a:latin typeface="Times New Roman" panose="02020603050405020304" pitchFamily="18" charset="0"/>
                <a:ea typeface="幼圆" panose="02010509060101010101" pitchFamily="49" charset="-122"/>
              </a:rPr>
              <a:t>年减少约一个百分点，</a:t>
            </a:r>
            <a:r>
              <a:rPr lang="en-US" altLang="zh-CN" sz="1200" dirty="0">
                <a:latin typeface="Times New Roman" panose="02020603050405020304" pitchFamily="18" charset="0"/>
                <a:ea typeface="幼圆" panose="02010509060101010101" pitchFamily="49" charset="-122"/>
              </a:rPr>
              <a:t>CO</a:t>
            </a:r>
            <a:r>
              <a:rPr lang="en-US" altLang="zh-CN" sz="1200" baseline="-25000" dirty="0">
                <a:latin typeface="Times New Roman" panose="02020603050405020304" pitchFamily="18" charset="0"/>
                <a:ea typeface="幼圆" panose="02010509060101010101" pitchFamily="49" charset="-122"/>
              </a:rPr>
              <a:t>2</a:t>
            </a:r>
            <a:r>
              <a:rPr lang="zh-CN" altLang="en-US" sz="1200" dirty="0">
                <a:latin typeface="Times New Roman" panose="02020603050405020304" pitchFamily="18" charset="0"/>
                <a:ea typeface="幼圆" panose="02010509060101010101" pitchFamily="49" charset="-122"/>
              </a:rPr>
              <a:t>峰值推迟到</a:t>
            </a:r>
            <a:r>
              <a:rPr lang="en-US" altLang="zh-CN" sz="1200" dirty="0">
                <a:latin typeface="Times New Roman" panose="02020603050405020304" pitchFamily="18" charset="0"/>
                <a:ea typeface="幼圆" panose="02010509060101010101" pitchFamily="49" charset="-122"/>
              </a:rPr>
              <a:t>2035</a:t>
            </a:r>
            <a:r>
              <a:rPr lang="zh-CN" altLang="en-US" sz="1200" dirty="0">
                <a:latin typeface="Times New Roman" panose="02020603050405020304" pitchFamily="18" charset="0"/>
                <a:ea typeface="幼圆" panose="02010509060101010101" pitchFamily="49" charset="-122"/>
              </a:rPr>
              <a:t>年之后</a:t>
            </a:r>
            <a:r>
              <a:rPr lang="zh-CN" altLang="en-US" sz="1200" dirty="0" smtClean="0">
                <a:latin typeface="Times New Roman" panose="02020603050405020304" pitchFamily="18" charset="0"/>
                <a:ea typeface="幼圆" panose="02010509060101010101" pitchFamily="49" charset="-122"/>
              </a:rPr>
              <a:t>。</a:t>
            </a:r>
            <a:r>
              <a:rPr lang="en-US" altLang="zh-CN" sz="1200" dirty="0" smtClean="0">
                <a:latin typeface="Times New Roman" panose="02020603050405020304" pitchFamily="18" charset="0"/>
                <a:ea typeface="幼圆" panose="02010509060101010101" pitchFamily="49" charset="-122"/>
              </a:rPr>
              <a:t/>
            </a:r>
            <a:br>
              <a:rPr lang="en-US" altLang="zh-CN" sz="1200" dirty="0" smtClean="0">
                <a:latin typeface="Times New Roman" panose="02020603050405020304" pitchFamily="18" charset="0"/>
                <a:ea typeface="幼圆" panose="02010509060101010101" pitchFamily="49" charset="-122"/>
              </a:rPr>
            </a:br>
            <a:r>
              <a:rPr lang="en-US" altLang="zh-CN" sz="1200" dirty="0" smtClean="0">
                <a:latin typeface="Times New Roman" panose="02020603050405020304" pitchFamily="18" charset="0"/>
                <a:ea typeface="幼圆" panose="02010509060101010101" pitchFamily="49" charset="-122"/>
              </a:rPr>
              <a:t>Relative </a:t>
            </a:r>
            <a:r>
              <a:rPr lang="en-US" altLang="zh-CN" sz="1200" dirty="0">
                <a:latin typeface="Times New Roman" panose="02020603050405020304" pitchFamily="18" charset="0"/>
                <a:ea typeface="幼圆" panose="02010509060101010101" pitchFamily="49" charset="-122"/>
              </a:rPr>
              <a:t>to AL, the annual increase rate of GDP is supposed to be 0.5%  higher and the decrease rate of the energy intensity lower 1% on average in five year term  in </a:t>
            </a:r>
            <a:r>
              <a:rPr lang="en-US" altLang="zh-CN" sz="1200" dirty="0" smtClean="0">
                <a:latin typeface="Times New Roman" panose="02020603050405020304" pitchFamily="18" charset="0"/>
                <a:ea typeface="幼圆" panose="02010509060101010101" pitchFamily="49" charset="-122"/>
              </a:rPr>
              <a:t>SL2. The </a:t>
            </a:r>
            <a:r>
              <a:rPr lang="en-US" altLang="zh-CN" sz="1200" dirty="0">
                <a:latin typeface="Times New Roman" panose="02020603050405020304" pitchFamily="18" charset="0"/>
                <a:ea typeface="幼圆" panose="02010509060101010101" pitchFamily="49" charset="-122"/>
              </a:rPr>
              <a:t>CO</a:t>
            </a:r>
            <a:r>
              <a:rPr lang="en-US" altLang="zh-CN" sz="1200" baseline="-25000" dirty="0">
                <a:latin typeface="Times New Roman" panose="02020603050405020304" pitchFamily="18" charset="0"/>
                <a:ea typeface="幼圆" panose="02010509060101010101" pitchFamily="49" charset="-122"/>
              </a:rPr>
              <a:t>2</a:t>
            </a:r>
            <a:r>
              <a:rPr lang="en-US" altLang="zh-CN" sz="1200" dirty="0">
                <a:latin typeface="Times New Roman" panose="02020603050405020304" pitchFamily="18" charset="0"/>
                <a:ea typeface="幼圆" panose="02010509060101010101" pitchFamily="49" charset="-122"/>
              </a:rPr>
              <a:t> emission would peak later than 2035.   </a:t>
            </a:r>
          </a:p>
        </p:txBody>
      </p:sp>
      <p:sp>
        <p:nvSpPr>
          <p:cNvPr id="9" name="内容占位符 2"/>
          <p:cNvSpPr txBox="1">
            <a:spLocks/>
          </p:cNvSpPr>
          <p:nvPr/>
        </p:nvSpPr>
        <p:spPr bwMode="auto">
          <a:xfrm>
            <a:off x="251520" y="2564904"/>
            <a:ext cx="4444321" cy="1683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nSpc>
                <a:spcPct val="110000"/>
              </a:lnSpc>
              <a:spcBef>
                <a:spcPts val="0"/>
              </a:spcBef>
            </a:pPr>
            <a:r>
              <a:rPr lang="zh-CN" altLang="en-US" sz="1600" dirty="0" smtClean="0">
                <a:latin typeface="Times New Roman" panose="02020603050405020304" pitchFamily="18" charset="0"/>
              </a:rPr>
              <a:t>如果能源结构调整在达不到预期，特别是核能和天然气增长迟缓，则</a:t>
            </a:r>
            <a:r>
              <a:rPr lang="en-US" altLang="zh-CN" sz="1600" dirty="0" smtClean="0">
                <a:latin typeface="Times New Roman" panose="02020603050405020304" pitchFamily="18" charset="0"/>
              </a:rPr>
              <a:t>CO</a:t>
            </a:r>
            <a:r>
              <a:rPr lang="en-US" altLang="zh-CN" sz="1600" baseline="-25000" dirty="0" smtClean="0">
                <a:latin typeface="Times New Roman" panose="02020603050405020304" pitchFamily="18" charset="0"/>
              </a:rPr>
              <a:t>2</a:t>
            </a:r>
            <a:r>
              <a:rPr lang="zh-CN" altLang="en-US" sz="1600" dirty="0" smtClean="0">
                <a:latin typeface="Times New Roman" panose="02020603050405020304" pitchFamily="18" charset="0"/>
              </a:rPr>
              <a:t>排放峰值还会</a:t>
            </a:r>
            <a:r>
              <a:rPr lang="zh-CN" altLang="en-US" sz="1600" dirty="0">
                <a:latin typeface="Times New Roman" panose="02020603050405020304" pitchFamily="18" charset="0"/>
              </a:rPr>
              <a:t>滞后</a:t>
            </a:r>
            <a:r>
              <a:rPr lang="zh-CN" altLang="en-US" sz="1600" dirty="0" smtClean="0">
                <a:latin typeface="Times New Roman" panose="02020603050405020304" pitchFamily="18" charset="0"/>
              </a:rPr>
              <a:t>，峰值排放量还会增加。</a:t>
            </a:r>
            <a:endParaRPr lang="en-US" altLang="zh-CN" sz="1600" dirty="0" smtClean="0">
              <a:latin typeface="Times New Roman" panose="02020603050405020304" pitchFamily="18" charset="0"/>
            </a:endParaRPr>
          </a:p>
          <a:p>
            <a:pPr marL="361950" indent="0">
              <a:lnSpc>
                <a:spcPct val="110000"/>
              </a:lnSpc>
              <a:spcBef>
                <a:spcPts val="0"/>
              </a:spcBef>
              <a:buNone/>
            </a:pPr>
            <a:r>
              <a:rPr lang="en-US" altLang="zh-CN" sz="1200" dirty="0" smtClean="0">
                <a:latin typeface="Times New Roman" panose="02020603050405020304" pitchFamily="18" charset="0"/>
              </a:rPr>
              <a:t>If the energy switching could not take place as expected particularly due the slow growth of nuclear and natural gas supply, the CO</a:t>
            </a:r>
            <a:r>
              <a:rPr lang="en-US" altLang="zh-CN" sz="1200" baseline="-25000" dirty="0" smtClean="0">
                <a:latin typeface="Times New Roman" panose="02020603050405020304" pitchFamily="18" charset="0"/>
              </a:rPr>
              <a:t>2 </a:t>
            </a:r>
            <a:r>
              <a:rPr lang="en-US" altLang="zh-CN" sz="1200" dirty="0" smtClean="0">
                <a:latin typeface="Times New Roman" panose="02020603050405020304" pitchFamily="18" charset="0"/>
              </a:rPr>
              <a:t>emissions peak time will be delayed and the peak volume will be increased. </a:t>
            </a:r>
          </a:p>
        </p:txBody>
      </p:sp>
      <p:pic>
        <p:nvPicPr>
          <p:cNvPr id="12" name="图片 11"/>
          <p:cNvPicPr>
            <a:picLocks noChangeAspect="1"/>
          </p:cNvPicPr>
          <p:nvPr/>
        </p:nvPicPr>
        <p:blipFill>
          <a:blip r:embed="rId2"/>
          <a:stretch>
            <a:fillRect/>
          </a:stretch>
        </p:blipFill>
        <p:spPr>
          <a:xfrm>
            <a:off x="697688" y="4454128"/>
            <a:ext cx="3551984" cy="2024398"/>
          </a:xfrm>
          <a:prstGeom prst="rect">
            <a:avLst/>
          </a:prstGeom>
        </p:spPr>
      </p:pic>
      <p:sp>
        <p:nvSpPr>
          <p:cNvPr id="6" name="矩形 5"/>
          <p:cNvSpPr/>
          <p:nvPr/>
        </p:nvSpPr>
        <p:spPr>
          <a:xfrm>
            <a:off x="251520" y="1988840"/>
            <a:ext cx="8424936" cy="583045"/>
          </a:xfrm>
          <a:prstGeom prst="rect">
            <a:avLst/>
          </a:prstGeom>
        </p:spPr>
        <p:txBody>
          <a:bodyPr wrap="square">
            <a:spAutoFit/>
          </a:bodyPr>
          <a:lstStyle/>
          <a:p>
            <a:pPr marL="342900" lvl="5" indent="-342900" fontAlgn="base">
              <a:lnSpc>
                <a:spcPct val="110000"/>
              </a:lnSpc>
              <a:spcAft>
                <a:spcPct val="0"/>
              </a:spcAft>
              <a:buClr>
                <a:schemeClr val="bg2"/>
              </a:buClr>
              <a:buSzPct val="75000"/>
              <a:buFont typeface="Wingdings" pitchFamily="2" charset="2"/>
              <a:buChar char="p"/>
            </a:pPr>
            <a:r>
              <a:rPr lang="en-US" altLang="zh-CN" sz="1600" dirty="0">
                <a:latin typeface="Times New Roman" pitchFamily="18" charset="0"/>
                <a:ea typeface="幼圆" pitchFamily="49" charset="-122"/>
              </a:rPr>
              <a:t>2030</a:t>
            </a:r>
            <a:r>
              <a:rPr lang="zh-CN" altLang="en-US" sz="1600" dirty="0">
                <a:latin typeface="Times New Roman" pitchFamily="18" charset="0"/>
                <a:ea typeface="幼圆" pitchFamily="49" charset="-122"/>
              </a:rPr>
              <a:t>年前后</a:t>
            </a:r>
            <a:r>
              <a:rPr lang="en-US" altLang="zh-CN" sz="1600" dirty="0">
                <a:latin typeface="Times New Roman" pitchFamily="18" charset="0"/>
                <a:ea typeface="幼圆" pitchFamily="49" charset="-122"/>
              </a:rPr>
              <a:t>CO</a:t>
            </a:r>
            <a:r>
              <a:rPr lang="en-US" altLang="zh-CN" sz="1600" baseline="-25000" dirty="0">
                <a:latin typeface="Times New Roman" pitchFamily="18" charset="0"/>
                <a:ea typeface="幼圆" pitchFamily="49" charset="-122"/>
              </a:rPr>
              <a:t>2</a:t>
            </a:r>
            <a:r>
              <a:rPr lang="zh-CN" altLang="en-US" sz="1600" dirty="0">
                <a:latin typeface="Times New Roman" pitchFamily="18" charset="0"/>
                <a:ea typeface="幼圆" pitchFamily="49" charset="-122"/>
              </a:rPr>
              <a:t>排放达峰值的不确定性分析</a:t>
            </a:r>
            <a:r>
              <a:rPr lang="zh-CN" altLang="en-US" sz="1600" dirty="0" smtClean="0">
                <a:latin typeface="Times New Roman" pitchFamily="18" charset="0"/>
                <a:ea typeface="幼圆" pitchFamily="49" charset="-122"/>
              </a:rPr>
              <a:t>：</a:t>
            </a:r>
            <a:r>
              <a:rPr lang="en-US" altLang="zh-CN" sz="1600" dirty="0" smtClean="0">
                <a:latin typeface="Times New Roman" pitchFamily="18" charset="0"/>
                <a:ea typeface="幼圆" pitchFamily="49" charset="-122"/>
              </a:rPr>
              <a:t/>
            </a:r>
            <a:br>
              <a:rPr lang="en-US" altLang="zh-CN" sz="1600" dirty="0" smtClean="0">
                <a:latin typeface="Times New Roman" pitchFamily="18" charset="0"/>
                <a:ea typeface="幼圆" pitchFamily="49" charset="-122"/>
              </a:rPr>
            </a:br>
            <a:r>
              <a:rPr lang="en-US" altLang="zh-CN" sz="1400" dirty="0" smtClean="0">
                <a:latin typeface="Times New Roman" pitchFamily="18" charset="0"/>
                <a:ea typeface="幼圆" pitchFamily="49" charset="-122"/>
              </a:rPr>
              <a:t>Uncertainty</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analysis</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of</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CO</a:t>
            </a:r>
            <a:r>
              <a:rPr lang="en-US" altLang="zh-CN" sz="1400" baseline="-25000" dirty="0" smtClean="0">
                <a:latin typeface="Times New Roman" pitchFamily="18" charset="0"/>
                <a:ea typeface="幼圆" pitchFamily="49" charset="-122"/>
              </a:rPr>
              <a:t>2</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emissions</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peak</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around</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2030</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in</a:t>
            </a:r>
            <a:r>
              <a:rPr lang="zh-CN" altLang="en-US" sz="1400" dirty="0" smtClean="0">
                <a:latin typeface="Times New Roman" pitchFamily="18" charset="0"/>
                <a:ea typeface="幼圆" pitchFamily="49" charset="-122"/>
              </a:rPr>
              <a:t> </a:t>
            </a:r>
            <a:r>
              <a:rPr lang="en-US" altLang="zh-CN" sz="1400" dirty="0" smtClean="0">
                <a:latin typeface="Times New Roman" pitchFamily="18" charset="0"/>
                <a:ea typeface="幼圆" pitchFamily="49" charset="-122"/>
              </a:rPr>
              <a:t>China.</a:t>
            </a:r>
            <a:endParaRPr lang="zh-CN" altLang="en-US" sz="1400" dirty="0">
              <a:latin typeface="Times New Roman" pitchFamily="18" charset="0"/>
              <a:ea typeface="幼圆" pitchFamily="49" charset="-122"/>
            </a:endParaRPr>
          </a:p>
        </p:txBody>
      </p:sp>
      <p:sp>
        <p:nvSpPr>
          <p:cNvPr id="7" name="标题 1"/>
          <p:cNvSpPr txBox="1">
            <a:spLocks/>
          </p:cNvSpPr>
          <p:nvPr/>
        </p:nvSpPr>
        <p:spPr>
          <a:xfrm>
            <a:off x="215900" y="0"/>
            <a:ext cx="8856663" cy="1916833"/>
          </a:xfrm>
          <a:prstGeom prst="rect">
            <a:avLst/>
          </a:prstGeom>
        </p:spPr>
        <p:txBody>
          <a:bodyPr anchor="ctr" anchorCtr="0"/>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en-US" altLang="zh-CN" sz="2000" b="1" kern="0" dirty="0" smtClean="0">
                <a:latin typeface="Times New Roman" pitchFamily="18" charset="0"/>
              </a:rPr>
              <a:t>4. </a:t>
            </a:r>
            <a:r>
              <a:rPr lang="zh-CN" altLang="en-US" sz="2000" b="1" kern="0" dirty="0" smtClean="0">
                <a:latin typeface="Times New Roman" pitchFamily="18" charset="0"/>
              </a:rPr>
              <a:t>研究和确立</a:t>
            </a:r>
            <a:r>
              <a:rPr lang="en-US" altLang="zh-CN" sz="2000" b="1" kern="0" dirty="0" smtClean="0">
                <a:latin typeface="Times New Roman" pitchFamily="18" charset="0"/>
              </a:rPr>
              <a:t>CO</a:t>
            </a:r>
            <a:r>
              <a:rPr lang="en-US" altLang="zh-CN" sz="2000" b="1" kern="0" baseline="-25000" dirty="0" smtClean="0">
                <a:latin typeface="Times New Roman" pitchFamily="18" charset="0"/>
              </a:rPr>
              <a:t>2</a:t>
            </a:r>
            <a:r>
              <a:rPr lang="zh-CN" altLang="en-US" sz="2000" b="1" kern="0" dirty="0" smtClean="0">
                <a:latin typeface="Times New Roman" pitchFamily="18" charset="0"/>
              </a:rPr>
              <a:t>排放峰值目标，建立目标责任制，形成转变发展方式的</a:t>
            </a:r>
            <a:r>
              <a:rPr lang="en-US" altLang="zh-CN" sz="2000" b="1" kern="0" dirty="0" smtClean="0">
                <a:latin typeface="Times New Roman" pitchFamily="18" charset="0"/>
              </a:rPr>
              <a:t>“</a:t>
            </a:r>
            <a:r>
              <a:rPr lang="zh-CN" altLang="en-US" sz="2000" b="1" kern="0" dirty="0" smtClean="0">
                <a:latin typeface="Times New Roman" pitchFamily="18" charset="0"/>
              </a:rPr>
              <a:t>倒逼</a:t>
            </a:r>
            <a:r>
              <a:rPr lang="en-US" altLang="zh-CN" sz="2000" b="1" kern="0" dirty="0" smtClean="0">
                <a:latin typeface="Times New Roman" pitchFamily="18" charset="0"/>
              </a:rPr>
              <a:t>”</a:t>
            </a:r>
            <a:r>
              <a:rPr lang="zh-CN" altLang="en-US" sz="2000" b="1" kern="0" dirty="0" smtClean="0">
                <a:latin typeface="Times New Roman" pitchFamily="18" charset="0"/>
              </a:rPr>
              <a:t>机制</a:t>
            </a:r>
            <a:r>
              <a:rPr lang="en-US" altLang="zh-CN" sz="2000" b="1" kern="0" dirty="0" smtClean="0">
                <a:latin typeface="Times New Roman" pitchFamily="18" charset="0"/>
              </a:rPr>
              <a:t>(4)</a:t>
            </a:r>
            <a:r>
              <a:rPr lang="en-US" altLang="zh-CN" b="1" kern="0" dirty="0" smtClean="0">
                <a:latin typeface="Times New Roman" pitchFamily="18" charset="0"/>
              </a:rPr>
              <a:t/>
            </a:r>
            <a:br>
              <a:rPr lang="en-US" altLang="zh-CN" b="1" kern="0" dirty="0" smtClean="0">
                <a:latin typeface="Times New Roman" pitchFamily="18" charset="0"/>
              </a:rPr>
            </a:br>
            <a:r>
              <a:rPr lang="en-US" altLang="zh-CN" sz="1600" b="1" kern="0" dirty="0" smtClean="0">
                <a:latin typeface="Times New Roman" pitchFamily="18" charset="0"/>
              </a:rPr>
              <a:t>To</a:t>
            </a:r>
            <a:r>
              <a:rPr lang="zh-CN" altLang="en-US" sz="1600" b="1" kern="0" dirty="0" smtClean="0">
                <a:latin typeface="Times New Roman" pitchFamily="18" charset="0"/>
              </a:rPr>
              <a:t> </a:t>
            </a:r>
            <a:r>
              <a:rPr lang="en-US" altLang="zh-CN" sz="1600" b="1" kern="0" dirty="0" smtClean="0">
                <a:latin typeface="Times New Roman" pitchFamily="18" charset="0"/>
              </a:rPr>
              <a:t>research</a:t>
            </a:r>
            <a:r>
              <a:rPr lang="zh-CN" altLang="en-US" sz="1600" b="1" kern="0" dirty="0" smtClean="0">
                <a:latin typeface="Times New Roman" pitchFamily="18" charset="0"/>
              </a:rPr>
              <a:t> </a:t>
            </a:r>
            <a:r>
              <a:rPr lang="en-US" altLang="zh-CN" sz="1600" b="1" kern="0" dirty="0" smtClean="0">
                <a:latin typeface="Times New Roman" pitchFamily="18" charset="0"/>
              </a:rPr>
              <a:t>and</a:t>
            </a:r>
            <a:r>
              <a:rPr lang="zh-CN" altLang="en-US" sz="1600" b="1" kern="0" dirty="0" smtClean="0">
                <a:latin typeface="Times New Roman" pitchFamily="18" charset="0"/>
              </a:rPr>
              <a:t> </a:t>
            </a:r>
            <a:r>
              <a:rPr lang="en-US" altLang="zh-CN" sz="1600" b="1" kern="0" dirty="0" smtClean="0">
                <a:latin typeface="Times New Roman" pitchFamily="18" charset="0"/>
              </a:rPr>
              <a:t>establish</a:t>
            </a:r>
            <a:r>
              <a:rPr lang="zh-CN" altLang="en-US" sz="1600" b="1" kern="0" dirty="0" smtClean="0">
                <a:latin typeface="Times New Roman" pitchFamily="18" charset="0"/>
              </a:rPr>
              <a:t> </a:t>
            </a:r>
            <a:r>
              <a:rPr lang="en-US" altLang="zh-CN" sz="1600" b="1" kern="0" dirty="0" smtClean="0">
                <a:latin typeface="Times New Roman" pitchFamily="18" charset="0"/>
              </a:rPr>
              <a:t>the</a:t>
            </a:r>
            <a:r>
              <a:rPr lang="zh-CN" altLang="en-US" sz="1600" b="1" kern="0" dirty="0" smtClean="0">
                <a:latin typeface="Times New Roman" pitchFamily="18" charset="0"/>
              </a:rPr>
              <a:t> </a:t>
            </a:r>
            <a:r>
              <a:rPr lang="en-US" altLang="zh-CN" sz="1600" b="1" kern="0" dirty="0" smtClean="0">
                <a:latin typeface="Times New Roman" pitchFamily="18" charset="0"/>
              </a:rPr>
              <a:t>target</a:t>
            </a:r>
            <a:r>
              <a:rPr lang="zh-CN" altLang="en-US" sz="1600" b="1" kern="0" dirty="0" smtClean="0">
                <a:latin typeface="Times New Roman" pitchFamily="18" charset="0"/>
              </a:rPr>
              <a:t> </a:t>
            </a:r>
            <a:r>
              <a:rPr lang="en-US" altLang="zh-CN" sz="1600" b="1" kern="0" dirty="0" smtClean="0">
                <a:latin typeface="Times New Roman" pitchFamily="18" charset="0"/>
              </a:rPr>
              <a:t>of</a:t>
            </a:r>
            <a:r>
              <a:rPr lang="zh-CN" altLang="en-US" sz="1600" b="1" kern="0" dirty="0" smtClean="0">
                <a:latin typeface="Times New Roman" pitchFamily="18" charset="0"/>
              </a:rPr>
              <a:t> </a:t>
            </a:r>
            <a:r>
              <a:rPr lang="en-US" altLang="zh-CN" sz="1600" b="1" kern="0" dirty="0" smtClean="0">
                <a:latin typeface="Times New Roman" pitchFamily="18" charset="0"/>
              </a:rPr>
              <a:t>CO</a:t>
            </a:r>
            <a:r>
              <a:rPr lang="en-US" altLang="zh-CN" sz="1600" b="1" kern="0" baseline="-25000" dirty="0" smtClean="0">
                <a:latin typeface="Times New Roman" pitchFamily="18" charset="0"/>
              </a:rPr>
              <a:t>2</a:t>
            </a:r>
            <a:r>
              <a:rPr lang="zh-CN" altLang="en-US" sz="1600" b="1" kern="0" dirty="0" smtClean="0">
                <a:latin typeface="Times New Roman" pitchFamily="18" charset="0"/>
              </a:rPr>
              <a:t> </a:t>
            </a:r>
            <a:r>
              <a:rPr lang="en-US" altLang="zh-CN" sz="1600" b="1" kern="0" dirty="0" smtClean="0">
                <a:latin typeface="Times New Roman" pitchFamily="18" charset="0"/>
              </a:rPr>
              <a:t>emissions</a:t>
            </a:r>
            <a:r>
              <a:rPr lang="zh-CN" altLang="en-US" sz="1600" b="1" kern="0" dirty="0" smtClean="0">
                <a:latin typeface="Times New Roman" pitchFamily="18" charset="0"/>
              </a:rPr>
              <a:t> </a:t>
            </a:r>
            <a:r>
              <a:rPr lang="en-US" altLang="zh-CN" sz="1600" b="1" kern="0" dirty="0" smtClean="0">
                <a:latin typeface="Times New Roman" pitchFamily="18" charset="0"/>
              </a:rPr>
              <a:t>peak,</a:t>
            </a:r>
            <a:r>
              <a:rPr lang="zh-CN" altLang="en-US" sz="1600" b="1" kern="0" dirty="0" smtClean="0">
                <a:latin typeface="Times New Roman" pitchFamily="18" charset="0"/>
              </a:rPr>
              <a:t> </a:t>
            </a:r>
            <a:r>
              <a:rPr lang="en-US" altLang="zh-CN" sz="1600" b="1" kern="0" dirty="0" smtClean="0">
                <a:latin typeface="Times New Roman" pitchFamily="18" charset="0"/>
              </a:rPr>
              <a:t>to</a:t>
            </a:r>
            <a:r>
              <a:rPr lang="zh-CN" altLang="en-US" sz="1600" b="1" kern="0" dirty="0" smtClean="0">
                <a:latin typeface="Times New Roman" pitchFamily="18" charset="0"/>
              </a:rPr>
              <a:t> </a:t>
            </a:r>
            <a:r>
              <a:rPr lang="en-US" altLang="zh-CN" sz="1600" b="1" kern="0" dirty="0" smtClean="0">
                <a:latin typeface="Times New Roman" pitchFamily="18" charset="0"/>
              </a:rPr>
              <a:t>establish</a:t>
            </a:r>
            <a:r>
              <a:rPr lang="zh-CN" altLang="en-US" sz="1600" b="1" kern="0" dirty="0" smtClean="0">
                <a:latin typeface="Times New Roman" pitchFamily="18" charset="0"/>
              </a:rPr>
              <a:t> </a:t>
            </a:r>
            <a:r>
              <a:rPr lang="en-US" altLang="zh-CN" sz="1600" b="1" kern="0" dirty="0" smtClean="0">
                <a:latin typeface="Times New Roman" pitchFamily="18" charset="0"/>
              </a:rPr>
              <a:t>the</a:t>
            </a:r>
            <a:r>
              <a:rPr lang="zh-CN" altLang="en-US" sz="1600" b="1" kern="0" dirty="0" smtClean="0">
                <a:latin typeface="Times New Roman" pitchFamily="18" charset="0"/>
              </a:rPr>
              <a:t> </a:t>
            </a:r>
            <a:r>
              <a:rPr lang="en-US" altLang="zh-CN" sz="1600" b="1" kern="0" dirty="0" smtClean="0">
                <a:latin typeface="Times New Roman" pitchFamily="18" charset="0"/>
              </a:rPr>
              <a:t>target</a:t>
            </a:r>
            <a:r>
              <a:rPr lang="zh-CN" altLang="en-US" sz="1600" b="1" kern="0" dirty="0" smtClean="0">
                <a:latin typeface="Times New Roman" pitchFamily="18" charset="0"/>
              </a:rPr>
              <a:t> </a:t>
            </a:r>
            <a:r>
              <a:rPr lang="en-US" altLang="zh-CN" sz="1600" b="1" kern="0" dirty="0" smtClean="0">
                <a:latin typeface="Times New Roman" pitchFamily="18" charset="0"/>
              </a:rPr>
              <a:t>duty</a:t>
            </a:r>
            <a:r>
              <a:rPr lang="zh-CN" altLang="en-US" sz="1600" b="1" kern="0" dirty="0" smtClean="0">
                <a:latin typeface="Times New Roman" pitchFamily="18" charset="0"/>
              </a:rPr>
              <a:t> </a:t>
            </a:r>
            <a:r>
              <a:rPr lang="en-US" altLang="zh-CN" sz="1600" b="1" kern="0" dirty="0" smtClean="0">
                <a:latin typeface="Times New Roman" pitchFamily="18" charset="0"/>
              </a:rPr>
              <a:t>system,</a:t>
            </a:r>
            <a:r>
              <a:rPr lang="zh-CN" altLang="en-US" sz="1600" b="1" kern="0" dirty="0" smtClean="0">
                <a:latin typeface="Times New Roman" pitchFamily="18" charset="0"/>
              </a:rPr>
              <a:t> </a:t>
            </a:r>
            <a:r>
              <a:rPr lang="en-US" altLang="zh-CN" sz="1600" b="1" kern="0" dirty="0" smtClean="0">
                <a:latin typeface="Times New Roman" pitchFamily="18" charset="0"/>
              </a:rPr>
              <a:t>and</a:t>
            </a:r>
            <a:r>
              <a:rPr lang="zh-CN" altLang="en-US" sz="1600" b="1" kern="0" dirty="0" smtClean="0">
                <a:latin typeface="Times New Roman" pitchFamily="18" charset="0"/>
              </a:rPr>
              <a:t> </a:t>
            </a:r>
            <a:r>
              <a:rPr lang="en-US" altLang="zh-CN" sz="1600" b="1" kern="0" dirty="0" smtClean="0">
                <a:latin typeface="Times New Roman" pitchFamily="18" charset="0"/>
              </a:rPr>
              <a:t>to</a:t>
            </a:r>
            <a:r>
              <a:rPr lang="zh-CN" altLang="en-US" sz="1600" b="1" kern="0" dirty="0" smtClean="0">
                <a:latin typeface="Times New Roman" pitchFamily="18" charset="0"/>
              </a:rPr>
              <a:t> </a:t>
            </a:r>
            <a:r>
              <a:rPr lang="en-US" altLang="zh-CN" sz="1600" b="1" kern="0" dirty="0" smtClean="0">
                <a:latin typeface="Times New Roman" pitchFamily="18" charset="0"/>
              </a:rPr>
              <a:t>form</a:t>
            </a:r>
            <a:r>
              <a:rPr lang="zh-CN" altLang="en-US" sz="1600" b="1" kern="0" dirty="0" smtClean="0">
                <a:latin typeface="Times New Roman" pitchFamily="18" charset="0"/>
              </a:rPr>
              <a:t> </a:t>
            </a:r>
            <a:r>
              <a:rPr lang="en-US" altLang="zh-CN" sz="1600" b="1" kern="0" dirty="0" smtClean="0">
                <a:latin typeface="Times New Roman" pitchFamily="18" charset="0"/>
              </a:rPr>
              <a:t>new mechanism</a:t>
            </a:r>
            <a:r>
              <a:rPr lang="zh-CN" altLang="en-US" sz="1600" b="1" kern="0" dirty="0" smtClean="0">
                <a:latin typeface="Times New Roman" pitchFamily="18" charset="0"/>
              </a:rPr>
              <a:t> </a:t>
            </a:r>
            <a:r>
              <a:rPr lang="en-US" altLang="zh-CN" sz="1600" b="1" kern="0" dirty="0" smtClean="0">
                <a:latin typeface="Times New Roman" pitchFamily="18" charset="0"/>
              </a:rPr>
              <a:t>to</a:t>
            </a:r>
            <a:r>
              <a:rPr lang="zh-CN" altLang="en-US" sz="1600" b="1" kern="0" dirty="0" smtClean="0">
                <a:latin typeface="Times New Roman" pitchFamily="18" charset="0"/>
              </a:rPr>
              <a:t> </a:t>
            </a:r>
            <a:r>
              <a:rPr lang="en-US" altLang="zh-CN" sz="1600" b="1" kern="0" dirty="0" smtClean="0">
                <a:latin typeface="Times New Roman" pitchFamily="18" charset="0"/>
              </a:rPr>
              <a:t>promote transform</a:t>
            </a:r>
            <a:r>
              <a:rPr lang="zh-CN" altLang="en-US" sz="1600" b="1" kern="0" dirty="0" smtClean="0">
                <a:latin typeface="Times New Roman" pitchFamily="18" charset="0"/>
              </a:rPr>
              <a:t> </a:t>
            </a:r>
            <a:r>
              <a:rPr lang="en-US" altLang="zh-CN" sz="1600" b="1" kern="0" dirty="0" smtClean="0">
                <a:latin typeface="Times New Roman" pitchFamily="18" charset="0"/>
              </a:rPr>
              <a:t>of development</a:t>
            </a:r>
            <a:r>
              <a:rPr lang="zh-CN" altLang="en-US" sz="1600" b="1" kern="0" dirty="0" smtClean="0">
                <a:latin typeface="Times New Roman" pitchFamily="18" charset="0"/>
              </a:rPr>
              <a:t> </a:t>
            </a:r>
            <a:r>
              <a:rPr lang="en-US" altLang="zh-CN" sz="1600" b="1" kern="0" dirty="0" smtClean="0">
                <a:latin typeface="Times New Roman" pitchFamily="18" charset="0"/>
              </a:rPr>
              <a:t>patterns.</a:t>
            </a:r>
            <a:r>
              <a:rPr lang="zh-CN" altLang="en-US" sz="1600" b="1" kern="0" dirty="0" smtClean="0">
                <a:latin typeface="Times New Roman" pitchFamily="18" charset="0"/>
              </a:rPr>
              <a:t> </a:t>
            </a:r>
            <a:endParaRPr lang="zh-CN" altLang="en-US" sz="1400" b="1" kern="0" dirty="0">
              <a:latin typeface="Times New Roman" pitchFamily="18" charset="0"/>
            </a:endParaRPr>
          </a:p>
        </p:txBody>
      </p:sp>
    </p:spTree>
    <p:extLst>
      <p:ext uri="{BB962C8B-B14F-4D97-AF65-F5344CB8AC3E}">
        <p14:creationId xmlns:p14="http://schemas.microsoft.com/office/powerpoint/2010/main" val="100129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txBox="1">
            <a:spLocks/>
          </p:cNvSpPr>
          <p:nvPr/>
        </p:nvSpPr>
        <p:spPr bwMode="auto">
          <a:xfrm>
            <a:off x="215900" y="404391"/>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r>
              <a:rPr lang="en-US" altLang="zh-CN" sz="2000" b="1" dirty="0">
                <a:solidFill>
                  <a:schemeClr val="tx2"/>
                </a:solidFill>
                <a:latin typeface="Times New Roman" panose="02020603050405020304" pitchFamily="18" charset="0"/>
              </a:rPr>
              <a:t>5</a:t>
            </a:r>
            <a:r>
              <a:rPr lang="en-US" altLang="zh-CN" sz="2000" b="1" dirty="0" smtClean="0">
                <a:solidFill>
                  <a:schemeClr val="tx2"/>
                </a:solidFill>
                <a:latin typeface="Times New Roman" panose="02020603050405020304" pitchFamily="18" charset="0"/>
              </a:rPr>
              <a:t>. </a:t>
            </a:r>
            <a:r>
              <a:rPr lang="zh-CN" altLang="en-US" sz="2000" b="1" dirty="0" smtClean="0">
                <a:solidFill>
                  <a:schemeClr val="tx2"/>
                </a:solidFill>
                <a:latin typeface="Times New Roman" panose="02020603050405020304" pitchFamily="18" charset="0"/>
              </a:rPr>
              <a:t>我国</a:t>
            </a:r>
            <a:r>
              <a:rPr lang="zh-CN" altLang="en-US" sz="2000" b="1" dirty="0">
                <a:solidFill>
                  <a:schemeClr val="tx2"/>
                </a:solidFill>
                <a:latin typeface="Times New Roman" panose="02020603050405020304" pitchFamily="18" charset="0"/>
              </a:rPr>
              <a:t>工业化、城市化进程要走上绿色低碳发展路径，首先要促进产业转型，工业部门的能源消费和</a:t>
            </a:r>
            <a:r>
              <a:rPr lang="en-US" altLang="zh-CN" sz="2000" b="1" dirty="0">
                <a:solidFill>
                  <a:schemeClr val="tx2"/>
                </a:solidFill>
                <a:latin typeface="Times New Roman" panose="02020603050405020304" pitchFamily="18" charset="0"/>
              </a:rPr>
              <a:t>CO</a:t>
            </a:r>
            <a:r>
              <a:rPr lang="en-US" altLang="zh-CN" sz="2000" b="1" baseline="-25000" dirty="0">
                <a:solidFill>
                  <a:schemeClr val="tx2"/>
                </a:solidFill>
                <a:latin typeface="Times New Roman" panose="02020603050405020304" pitchFamily="18" charset="0"/>
              </a:rPr>
              <a:t>2</a:t>
            </a:r>
            <a:r>
              <a:rPr lang="zh-CN" altLang="en-US" sz="2000" b="1" dirty="0">
                <a:solidFill>
                  <a:schemeClr val="tx2"/>
                </a:solidFill>
                <a:latin typeface="Times New Roman" panose="02020603050405020304" pitchFamily="18" charset="0"/>
              </a:rPr>
              <a:t>排放要率先达到</a:t>
            </a:r>
            <a:r>
              <a:rPr lang="zh-CN" altLang="en-US" sz="2000" b="1" dirty="0" smtClean="0">
                <a:solidFill>
                  <a:schemeClr val="tx2"/>
                </a:solidFill>
                <a:latin typeface="Times New Roman" panose="02020603050405020304" pitchFamily="18" charset="0"/>
              </a:rPr>
              <a:t>峰值</a:t>
            </a:r>
            <a:r>
              <a:rPr lang="en-US" altLang="zh-CN" sz="2000" b="1" dirty="0" smtClean="0">
                <a:solidFill>
                  <a:schemeClr val="tx2"/>
                </a:solidFill>
                <a:latin typeface="Times New Roman" panose="02020603050405020304" pitchFamily="18" charset="0"/>
              </a:rPr>
              <a:t>(1)</a:t>
            </a:r>
          </a:p>
          <a:p>
            <a:r>
              <a:rPr lang="en-US" altLang="zh-CN" sz="1600" b="1" dirty="0" smtClean="0">
                <a:solidFill>
                  <a:schemeClr val="tx2"/>
                </a:solidFill>
                <a:latin typeface="Times New Roman" panose="02020603050405020304" pitchFamily="18" charset="0"/>
              </a:rPr>
              <a:t>To </a:t>
            </a:r>
            <a:r>
              <a:rPr lang="en-US" altLang="zh-CN" sz="1600" b="1" dirty="0">
                <a:solidFill>
                  <a:schemeClr val="tx2"/>
                </a:solidFill>
                <a:latin typeface="Times New Roman" panose="02020603050405020304" pitchFamily="18" charset="0"/>
              </a:rPr>
              <a:t>achieve the goal of green and low-carbon industrialization and urbanization, the first step is to promote the industry transform and to advance the peak of energy consumption and CO</a:t>
            </a:r>
            <a:r>
              <a:rPr lang="en-US" altLang="zh-CN" sz="1600" b="1" baseline="-25000" dirty="0">
                <a:solidFill>
                  <a:schemeClr val="tx2"/>
                </a:solidFill>
                <a:latin typeface="Times New Roman" panose="02020603050405020304" pitchFamily="18" charset="0"/>
              </a:rPr>
              <a:t>2</a:t>
            </a:r>
            <a:r>
              <a:rPr lang="en-US" altLang="zh-CN" sz="1600" b="1" dirty="0">
                <a:solidFill>
                  <a:schemeClr val="tx2"/>
                </a:solidFill>
                <a:latin typeface="Times New Roman" panose="02020603050405020304" pitchFamily="18" charset="0"/>
              </a:rPr>
              <a:t>  emissions from the industries</a:t>
            </a:r>
            <a:r>
              <a:rPr lang="en-US" altLang="zh-CN" sz="1600" b="1" dirty="0" smtClean="0">
                <a:solidFill>
                  <a:schemeClr val="tx2"/>
                </a:solidFill>
                <a:latin typeface="Times New Roman" panose="02020603050405020304" pitchFamily="18" charset="0"/>
              </a:rPr>
              <a:t>.</a:t>
            </a:r>
            <a:endParaRPr lang="zh-CN" altLang="en-US" sz="1600" b="1" dirty="0">
              <a:solidFill>
                <a:schemeClr val="tx2"/>
              </a:solidFill>
              <a:latin typeface="Times New Roman" panose="02020603050405020304" pitchFamily="18" charset="0"/>
            </a:endParaRPr>
          </a:p>
        </p:txBody>
      </p:sp>
      <p:sp>
        <p:nvSpPr>
          <p:cNvPr id="11269" name="矩形 1"/>
          <p:cNvSpPr>
            <a:spLocks noChangeArrowheads="1"/>
          </p:cNvSpPr>
          <p:nvPr/>
        </p:nvSpPr>
        <p:spPr bwMode="auto">
          <a:xfrm>
            <a:off x="287397" y="2142860"/>
            <a:ext cx="8677091" cy="418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发达国家上世纪</a:t>
            </a:r>
            <a:r>
              <a:rPr lang="en-US" altLang="zh-CN" sz="2000" dirty="0">
                <a:latin typeface="Times New Roman" panose="02020603050405020304" pitchFamily="18" charset="0"/>
                <a:ea typeface="幼圆" pitchFamily="49" charset="-122"/>
              </a:rPr>
              <a:t>70</a:t>
            </a:r>
            <a:r>
              <a:rPr lang="zh-CN" altLang="en-US" sz="2000" dirty="0">
                <a:latin typeface="Times New Roman" panose="02020603050405020304" pitchFamily="18" charset="0"/>
                <a:ea typeface="幼圆" pitchFamily="49" charset="-122"/>
              </a:rPr>
              <a:t>年代工业化后，总能耗基本趋于稳定。</a:t>
            </a:r>
            <a:r>
              <a:rPr lang="en-US" altLang="zh-CN" sz="2000" dirty="0">
                <a:latin typeface="Times New Roman" panose="02020603050405020304" pitchFamily="18" charset="0"/>
                <a:ea typeface="幼圆" pitchFamily="49" charset="-122"/>
              </a:rPr>
              <a:t>OECD</a:t>
            </a:r>
            <a:r>
              <a:rPr lang="zh-CN" altLang="en-US" sz="2000" dirty="0">
                <a:latin typeface="Times New Roman" panose="02020603050405020304" pitchFamily="18" charset="0"/>
                <a:ea typeface="幼圆" pitchFamily="49" charset="-122"/>
              </a:rPr>
              <a:t>的</a:t>
            </a:r>
            <a:r>
              <a:rPr lang="en-US" altLang="zh-CN" sz="2000" dirty="0">
                <a:latin typeface="Times New Roman" panose="02020603050405020304" pitchFamily="18" charset="0"/>
                <a:ea typeface="幼圆" pitchFamily="49" charset="-122"/>
              </a:rPr>
              <a:t>34</a:t>
            </a:r>
            <a:r>
              <a:rPr lang="zh-CN" altLang="en-US" sz="2000" dirty="0">
                <a:latin typeface="Times New Roman" panose="02020603050405020304" pitchFamily="18" charset="0"/>
                <a:ea typeface="幼圆" pitchFamily="49" charset="-122"/>
              </a:rPr>
              <a:t>个国家从</a:t>
            </a:r>
            <a:r>
              <a:rPr lang="en-US" altLang="zh-CN" sz="2000" dirty="0">
                <a:latin typeface="Times New Roman" panose="02020603050405020304" pitchFamily="18" charset="0"/>
                <a:ea typeface="幼圆" pitchFamily="49" charset="-122"/>
              </a:rPr>
              <a:t>1973-2009</a:t>
            </a:r>
            <a:r>
              <a:rPr lang="zh-CN" altLang="en-US" sz="2000" dirty="0">
                <a:latin typeface="Times New Roman" panose="02020603050405020304" pitchFamily="18" charset="0"/>
                <a:ea typeface="幼圆" pitchFamily="49" charset="-122"/>
              </a:rPr>
              <a:t>年，工业终端能耗下降</a:t>
            </a:r>
            <a:r>
              <a:rPr lang="en-US" altLang="zh-CN" sz="2000" dirty="0">
                <a:latin typeface="Times New Roman" panose="02020603050405020304" pitchFamily="18" charset="0"/>
                <a:ea typeface="幼圆" pitchFamily="49" charset="-122"/>
              </a:rPr>
              <a:t>23.5%</a:t>
            </a:r>
            <a:r>
              <a:rPr lang="zh-CN" altLang="en-US" sz="2000" dirty="0">
                <a:latin typeface="Times New Roman" panose="02020603050405020304" pitchFamily="18" charset="0"/>
                <a:ea typeface="幼圆" pitchFamily="49" charset="-122"/>
              </a:rPr>
              <a:t>，交通终端能耗增加</a:t>
            </a:r>
            <a:r>
              <a:rPr lang="en-US" altLang="zh-CN" sz="2000" dirty="0">
                <a:latin typeface="Times New Roman" panose="02020603050405020304" pitchFamily="18" charset="0"/>
                <a:ea typeface="幼圆" pitchFamily="49" charset="-122"/>
              </a:rPr>
              <a:t>68.6%</a:t>
            </a:r>
            <a:r>
              <a:rPr lang="zh-CN" altLang="en-US" sz="2000" dirty="0">
                <a:latin typeface="Times New Roman" panose="02020603050405020304" pitchFamily="18" charset="0"/>
                <a:ea typeface="幼圆" pitchFamily="49" charset="-122"/>
              </a:rPr>
              <a:t>，民用、商业能耗增加</a:t>
            </a:r>
            <a:r>
              <a:rPr lang="en-US" altLang="zh-CN" sz="2000" dirty="0">
                <a:latin typeface="Times New Roman" panose="02020603050405020304" pitchFamily="18" charset="0"/>
                <a:ea typeface="幼圆" pitchFamily="49" charset="-122"/>
              </a:rPr>
              <a:t>36.9%</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sz="1600" dirty="0">
                <a:latin typeface="Times New Roman" panose="02020603050405020304" pitchFamily="18" charset="0"/>
                <a:ea typeface="幼圆" pitchFamily="49" charset="-122"/>
              </a:rPr>
              <a:t>Ever since the accomplishment of industrialization of developed countries after 1970s, the total energy consumption has remained steady. From 1973 to 2009, 34 countries in OECD have experienced a decrease of 23.5% in industrial energy consumption, an increase of 68.6% in transportation energy consumption and an increase of 36.9% in residential and commercial energy consumption. </a:t>
            </a:r>
          </a:p>
          <a:p>
            <a:pPr marL="342900" indent="-342900">
              <a:lnSpc>
                <a:spcPct val="110000"/>
              </a:lnSpc>
              <a:spcBef>
                <a:spcPts val="6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中国工业部门能耗占全国终端总能耗约</a:t>
            </a:r>
            <a:r>
              <a:rPr lang="en-US" altLang="zh-CN" sz="2000" dirty="0" smtClean="0">
                <a:latin typeface="Times New Roman" panose="02020603050405020304" pitchFamily="18" charset="0"/>
                <a:ea typeface="幼圆" pitchFamily="49" charset="-122"/>
              </a:rPr>
              <a:t>70%</a:t>
            </a:r>
            <a:r>
              <a:rPr lang="zh-CN" altLang="en-US" sz="2000" dirty="0" smtClean="0">
                <a:latin typeface="Times New Roman" panose="02020603050405020304" pitchFamily="18" charset="0"/>
                <a:ea typeface="幼圆" pitchFamily="49" charset="-122"/>
              </a:rPr>
              <a:t>（发达国家一般占</a:t>
            </a:r>
            <a:r>
              <a:rPr lang="en-US" altLang="zh-CN" sz="2000" dirty="0" smtClean="0">
                <a:latin typeface="Times New Roman" panose="02020603050405020304" pitchFamily="18" charset="0"/>
                <a:ea typeface="幼圆" pitchFamily="49" charset="-122"/>
              </a:rPr>
              <a:t>1/3)</a:t>
            </a:r>
            <a:r>
              <a:rPr lang="zh-CN" altLang="en-US" sz="2000" dirty="0" smtClean="0">
                <a:latin typeface="Times New Roman" panose="02020603050405020304" pitchFamily="18" charset="0"/>
                <a:ea typeface="幼圆" pitchFamily="49" charset="-122"/>
              </a:rPr>
              <a:t>，其中高耗能原材料产业占</a:t>
            </a:r>
            <a:r>
              <a:rPr lang="en-US" altLang="zh-CN" sz="2000" dirty="0" smtClean="0">
                <a:latin typeface="Times New Roman" panose="02020603050405020304" pitchFamily="18" charset="0"/>
                <a:ea typeface="幼圆" pitchFamily="49" charset="-122"/>
              </a:rPr>
              <a:t>50%</a:t>
            </a:r>
            <a:r>
              <a:rPr lang="zh-CN" altLang="en-US" sz="2000" dirty="0" smtClean="0">
                <a:latin typeface="Times New Roman" panose="02020603050405020304" pitchFamily="18" charset="0"/>
                <a:ea typeface="幼圆" pitchFamily="49" charset="-122"/>
              </a:rPr>
              <a:t>。高耗能产品需求即将陆续出现饱和。</a:t>
            </a:r>
            <a:endParaRPr lang="en-US" altLang="zh-CN" sz="2000" dirty="0" smtClean="0">
              <a:latin typeface="Times New Roman" panose="02020603050405020304" pitchFamily="18" charset="0"/>
              <a:ea typeface="幼圆" pitchFamily="49" charset="-122"/>
            </a:endParaRPr>
          </a:p>
          <a:p>
            <a:pPr marL="358775">
              <a:lnSpc>
                <a:spcPct val="110000"/>
              </a:lnSpc>
              <a:spcBef>
                <a:spcPts val="600"/>
              </a:spcBef>
              <a:buClr>
                <a:schemeClr val="bg2"/>
              </a:buClr>
              <a:buSzPct val="75000"/>
            </a:pPr>
            <a:r>
              <a:rPr lang="en-US" altLang="zh-CN" sz="1600" dirty="0">
                <a:latin typeface="Times New Roman" panose="02020603050405020304" pitchFamily="18" charset="0"/>
                <a:ea typeface="幼圆" pitchFamily="49" charset="-122"/>
              </a:rPr>
              <a:t>Industrial energy use contributes around 70% to China’s total energy consumption (about </a:t>
            </a:r>
            <a:r>
              <a:rPr lang="en-US" altLang="zh-CN" sz="1600" dirty="0" smtClean="0">
                <a:latin typeface="Times New Roman" panose="02020603050405020304" pitchFamily="18" charset="0"/>
                <a:ea typeface="幼圆" pitchFamily="49" charset="-122"/>
              </a:rPr>
              <a:t>1/3 in developed </a:t>
            </a:r>
            <a:r>
              <a:rPr lang="en-US" altLang="zh-CN" sz="1600" dirty="0">
                <a:latin typeface="Times New Roman" panose="02020603050405020304" pitchFamily="18" charset="0"/>
                <a:ea typeface="幼圆" pitchFamily="49" charset="-122"/>
              </a:rPr>
              <a:t>countries). 50% of the consumption is from energy intensive and raw material industries. The demand of energy intensive products is approaching saturation. </a:t>
            </a:r>
            <a:endParaRPr lang="zh-CN" altLang="en-US" dirty="0">
              <a:latin typeface="Times New Roman" panose="02020603050405020304" pitchFamily="18" charset="0"/>
              <a:ea typeface="幼圆"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6101247"/>
            <a:ext cx="1054409" cy="756753"/>
          </a:xfrm>
          <a:prstGeom prst="rect">
            <a:avLst/>
          </a:prstGeom>
        </p:spPr>
      </p:pic>
    </p:spTree>
    <p:extLst>
      <p:ext uri="{BB962C8B-B14F-4D97-AF65-F5344CB8AC3E}">
        <p14:creationId xmlns:p14="http://schemas.microsoft.com/office/powerpoint/2010/main" val="345340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
          <p:cNvSpPr>
            <a:spLocks noChangeArrowheads="1"/>
          </p:cNvSpPr>
          <p:nvPr/>
        </p:nvSpPr>
        <p:spPr bwMode="auto">
          <a:xfrm>
            <a:off x="323528" y="2204864"/>
            <a:ext cx="4259465" cy="4028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实现</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排放峰值，必须工业部门能耗持续下降，交通、建筑能耗的增加依靠发展新能源和可再生能源满足，化石能源消费和</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排放趋于稳定并逐步下降</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sz="1600" dirty="0">
                <a:latin typeface="Times New Roman" panose="02020603050405020304" pitchFamily="18" charset="0"/>
                <a:ea typeface="幼圆" pitchFamily="49" charset="-122"/>
              </a:rPr>
              <a:t>To achieve the peak of CO</a:t>
            </a:r>
            <a:r>
              <a:rPr lang="en-US" altLang="zh-CN" sz="1600" baseline="-25000" dirty="0">
                <a:latin typeface="Times New Roman" panose="02020603050405020304" pitchFamily="18" charset="0"/>
                <a:ea typeface="幼圆" pitchFamily="49" charset="-122"/>
              </a:rPr>
              <a:t>2</a:t>
            </a:r>
            <a:r>
              <a:rPr lang="en-US" altLang="zh-CN" sz="1600" dirty="0">
                <a:latin typeface="Times New Roman" panose="02020603050405020304" pitchFamily="18" charset="0"/>
                <a:ea typeface="幼圆" pitchFamily="49" charset="-122"/>
              </a:rPr>
              <a:t> emissions, the industrial energy use should be decreased </a:t>
            </a:r>
            <a:r>
              <a:rPr lang="en-US" altLang="zh-CN" sz="1600" dirty="0" smtClean="0">
                <a:latin typeface="Times New Roman" panose="02020603050405020304" pitchFamily="18" charset="0"/>
                <a:ea typeface="幼圆" pitchFamily="49" charset="-122"/>
              </a:rPr>
              <a:t>continuously. </a:t>
            </a:r>
            <a:r>
              <a:rPr lang="en-US" altLang="zh-CN" sz="1600" dirty="0">
                <a:latin typeface="Times New Roman" panose="02020603050405020304" pitchFamily="18" charset="0"/>
                <a:ea typeface="幼圆" pitchFamily="49" charset="-122"/>
              </a:rPr>
              <a:t>The increasing energy demand from transportation and buildings should be supplied by developing new and renewable energy; fossil energy consumption and </a:t>
            </a:r>
            <a:r>
              <a:rPr lang="en-US" altLang="zh-CN" sz="1600" dirty="0" smtClean="0">
                <a:latin typeface="Times New Roman" panose="02020603050405020304" pitchFamily="18" charset="0"/>
                <a:ea typeface="幼圆" pitchFamily="49" charset="-122"/>
              </a:rPr>
              <a:t>CO</a:t>
            </a:r>
            <a:r>
              <a:rPr lang="en-US" altLang="zh-CN" sz="1600" baseline="-25000" dirty="0" smtClean="0">
                <a:latin typeface="Times New Roman" panose="02020603050405020304" pitchFamily="18" charset="0"/>
                <a:ea typeface="幼圆" pitchFamily="49" charset="-122"/>
              </a:rPr>
              <a:t>2</a:t>
            </a:r>
            <a:r>
              <a:rPr lang="en-US" altLang="zh-CN" sz="1600" dirty="0" smtClean="0">
                <a:latin typeface="Times New Roman" panose="02020603050405020304" pitchFamily="18" charset="0"/>
                <a:ea typeface="幼圆" pitchFamily="49" charset="-122"/>
              </a:rPr>
              <a:t> </a:t>
            </a:r>
            <a:r>
              <a:rPr lang="en-US" altLang="zh-CN" sz="1600" dirty="0">
                <a:latin typeface="Times New Roman" panose="02020603050405020304" pitchFamily="18" charset="0"/>
                <a:ea typeface="幼圆" pitchFamily="49" charset="-122"/>
              </a:rPr>
              <a:t>emissions are to be maintained steady and decreasing gradually. </a:t>
            </a:r>
            <a:endParaRPr lang="zh-CN" altLang="en-US" sz="1600" dirty="0">
              <a:latin typeface="Times New Roman" panose="02020603050405020304" pitchFamily="18" charset="0"/>
              <a:ea typeface="幼圆" pitchFamily="49" charset="-122"/>
            </a:endParaRPr>
          </a:p>
        </p:txBody>
      </p:sp>
      <p:pic>
        <p:nvPicPr>
          <p:cNvPr id="112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50998"/>
            <a:ext cx="4489570" cy="1968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64" y="4265395"/>
            <a:ext cx="4537199"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标题 1"/>
          <p:cNvSpPr txBox="1">
            <a:spLocks/>
          </p:cNvSpPr>
          <p:nvPr/>
        </p:nvSpPr>
        <p:spPr bwMode="auto">
          <a:xfrm>
            <a:off x="215900" y="404391"/>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r>
              <a:rPr lang="en-US" altLang="zh-CN" sz="2000" b="1" dirty="0">
                <a:solidFill>
                  <a:schemeClr val="tx2"/>
                </a:solidFill>
                <a:latin typeface="Times New Roman" panose="02020603050405020304" pitchFamily="18" charset="0"/>
              </a:rPr>
              <a:t>5</a:t>
            </a:r>
            <a:r>
              <a:rPr lang="en-US" altLang="zh-CN" sz="2000" b="1" dirty="0" smtClean="0">
                <a:solidFill>
                  <a:schemeClr val="tx2"/>
                </a:solidFill>
                <a:latin typeface="Times New Roman" panose="02020603050405020304" pitchFamily="18" charset="0"/>
              </a:rPr>
              <a:t>. </a:t>
            </a:r>
            <a:r>
              <a:rPr lang="zh-CN" altLang="en-US" sz="2000" b="1" dirty="0" smtClean="0">
                <a:solidFill>
                  <a:schemeClr val="tx2"/>
                </a:solidFill>
                <a:latin typeface="Times New Roman" panose="02020603050405020304" pitchFamily="18" charset="0"/>
              </a:rPr>
              <a:t>我国</a:t>
            </a:r>
            <a:r>
              <a:rPr lang="zh-CN" altLang="en-US" sz="2000" b="1" dirty="0">
                <a:solidFill>
                  <a:schemeClr val="tx2"/>
                </a:solidFill>
                <a:latin typeface="Times New Roman" panose="02020603050405020304" pitchFamily="18" charset="0"/>
              </a:rPr>
              <a:t>工业化、城市化进程要走上绿色低碳发展路径，首先要促进产业转型，工业部门的能源消费和</a:t>
            </a:r>
            <a:r>
              <a:rPr lang="en-US" altLang="zh-CN" sz="2000" b="1" dirty="0">
                <a:solidFill>
                  <a:schemeClr val="tx2"/>
                </a:solidFill>
                <a:latin typeface="Times New Roman" panose="02020603050405020304" pitchFamily="18" charset="0"/>
              </a:rPr>
              <a:t>CO</a:t>
            </a:r>
            <a:r>
              <a:rPr lang="en-US" altLang="zh-CN" sz="2000" b="1" baseline="-25000" dirty="0">
                <a:solidFill>
                  <a:schemeClr val="tx2"/>
                </a:solidFill>
                <a:latin typeface="Times New Roman" panose="02020603050405020304" pitchFamily="18" charset="0"/>
              </a:rPr>
              <a:t>2</a:t>
            </a:r>
            <a:r>
              <a:rPr lang="zh-CN" altLang="en-US" sz="2000" b="1" dirty="0">
                <a:solidFill>
                  <a:schemeClr val="tx2"/>
                </a:solidFill>
                <a:latin typeface="Times New Roman" panose="02020603050405020304" pitchFamily="18" charset="0"/>
              </a:rPr>
              <a:t>排放要率先达到</a:t>
            </a:r>
            <a:r>
              <a:rPr lang="zh-CN" altLang="en-US" sz="2000" b="1" dirty="0" smtClean="0">
                <a:solidFill>
                  <a:schemeClr val="tx2"/>
                </a:solidFill>
                <a:latin typeface="Times New Roman" panose="02020603050405020304" pitchFamily="18" charset="0"/>
              </a:rPr>
              <a:t>峰值</a:t>
            </a:r>
            <a:r>
              <a:rPr lang="en-US" altLang="zh-CN" sz="2000" b="1" dirty="0" smtClean="0">
                <a:solidFill>
                  <a:schemeClr val="tx2"/>
                </a:solidFill>
                <a:latin typeface="Times New Roman" panose="02020603050405020304" pitchFamily="18" charset="0"/>
              </a:rPr>
              <a:t>(2)</a:t>
            </a:r>
          </a:p>
          <a:p>
            <a:r>
              <a:rPr lang="en-US" altLang="zh-CN" sz="1600" b="1" dirty="0" smtClean="0">
                <a:solidFill>
                  <a:schemeClr val="tx2"/>
                </a:solidFill>
                <a:latin typeface="Times New Roman" panose="02020603050405020304" pitchFamily="18" charset="0"/>
              </a:rPr>
              <a:t>To </a:t>
            </a:r>
            <a:r>
              <a:rPr lang="en-US" altLang="zh-CN" sz="1600" b="1" dirty="0">
                <a:solidFill>
                  <a:schemeClr val="tx2"/>
                </a:solidFill>
                <a:latin typeface="Times New Roman" panose="02020603050405020304" pitchFamily="18" charset="0"/>
              </a:rPr>
              <a:t>achieve the goal of green and low-carbon industrialization and urbanization, the first step is to promote the industry transform and to advance the peak of energy consumption and CO</a:t>
            </a:r>
            <a:r>
              <a:rPr lang="en-US" altLang="zh-CN" sz="1600" b="1" baseline="-25000" dirty="0">
                <a:solidFill>
                  <a:schemeClr val="tx2"/>
                </a:solidFill>
                <a:latin typeface="Times New Roman" panose="02020603050405020304" pitchFamily="18" charset="0"/>
              </a:rPr>
              <a:t>2</a:t>
            </a:r>
            <a:r>
              <a:rPr lang="en-US" altLang="zh-CN" sz="1600" b="1" dirty="0">
                <a:solidFill>
                  <a:schemeClr val="tx2"/>
                </a:solidFill>
                <a:latin typeface="Times New Roman" panose="02020603050405020304" pitchFamily="18" charset="0"/>
              </a:rPr>
              <a:t>  emissions from the industries</a:t>
            </a:r>
            <a:r>
              <a:rPr lang="en-US" altLang="zh-CN" sz="1600" b="1" dirty="0" smtClean="0">
                <a:solidFill>
                  <a:schemeClr val="tx2"/>
                </a:solidFill>
                <a:latin typeface="Times New Roman" panose="02020603050405020304" pitchFamily="18" charset="0"/>
              </a:rPr>
              <a:t>.</a:t>
            </a:r>
            <a:endParaRPr lang="zh-CN" altLang="en-US" sz="16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99019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txBox="1">
            <a:spLocks/>
          </p:cNvSpPr>
          <p:nvPr/>
        </p:nvSpPr>
        <p:spPr bwMode="auto">
          <a:xfrm>
            <a:off x="215899" y="404664"/>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zh-CN" altLang="zh-CN" sz="2000" b="1" dirty="0">
                <a:solidFill>
                  <a:schemeClr val="tx2"/>
                </a:solidFill>
                <a:latin typeface="Times New Roman" panose="02020603050405020304" pitchFamily="18" charset="0"/>
                <a:ea typeface="+mj-ea"/>
                <a:cs typeface="+mj-cs"/>
              </a:rPr>
              <a:t>6</a:t>
            </a:r>
            <a:r>
              <a:rPr lang="en-US" altLang="zh-CN" sz="2000" b="1" dirty="0" smtClean="0">
                <a:solidFill>
                  <a:schemeClr val="tx2"/>
                </a:solidFill>
                <a:latin typeface="Times New Roman" panose="02020603050405020304" pitchFamily="18" charset="0"/>
                <a:ea typeface="+mj-ea"/>
                <a:cs typeface="+mj-cs"/>
              </a:rPr>
              <a:t>.</a:t>
            </a:r>
            <a:r>
              <a:rPr lang="zh-CN" altLang="en-US" sz="2000" b="1" dirty="0" smtClean="0">
                <a:solidFill>
                  <a:schemeClr val="tx2"/>
                </a:solidFill>
                <a:latin typeface="Times New Roman" panose="02020603050405020304" pitchFamily="18" charset="0"/>
                <a:ea typeface="+mj-ea"/>
                <a:cs typeface="+mj-cs"/>
              </a:rPr>
              <a:t>东部沿海发达地区要制定更为积极的低碳发展目标，在全国率先实现煤炭消费和</a:t>
            </a:r>
            <a:r>
              <a:rPr lang="en-US" altLang="zh-CN" sz="2000" b="1" dirty="0" smtClean="0">
                <a:solidFill>
                  <a:schemeClr val="tx2"/>
                </a:solidFill>
                <a:latin typeface="Times New Roman" panose="02020603050405020304" pitchFamily="18" charset="0"/>
                <a:ea typeface="+mj-ea"/>
                <a:cs typeface="+mj-cs"/>
              </a:rPr>
              <a:t>CO</a:t>
            </a:r>
            <a:r>
              <a:rPr lang="en-US" altLang="zh-CN" sz="2000" b="1" baseline="-25000" dirty="0" smtClean="0">
                <a:solidFill>
                  <a:schemeClr val="tx2"/>
                </a:solidFill>
                <a:latin typeface="Times New Roman" panose="02020603050405020304" pitchFamily="18" charset="0"/>
                <a:ea typeface="+mj-ea"/>
                <a:cs typeface="+mj-cs"/>
              </a:rPr>
              <a:t>2</a:t>
            </a:r>
            <a:r>
              <a:rPr lang="zh-CN" altLang="en-US" sz="2000" b="1" dirty="0" smtClean="0">
                <a:solidFill>
                  <a:schemeClr val="tx2"/>
                </a:solidFill>
                <a:latin typeface="Times New Roman" panose="02020603050405020304" pitchFamily="18" charset="0"/>
                <a:ea typeface="+mj-ea"/>
                <a:cs typeface="+mj-cs"/>
              </a:rPr>
              <a:t>排放峰值</a:t>
            </a:r>
            <a:r>
              <a:rPr lang="en-US" altLang="zh-CN" sz="2000" b="1" dirty="0" smtClean="0">
                <a:solidFill>
                  <a:schemeClr val="tx2"/>
                </a:solidFill>
                <a:latin typeface="Times New Roman" panose="02020603050405020304" pitchFamily="18" charset="0"/>
                <a:ea typeface="+mj-ea"/>
                <a:cs typeface="+mj-cs"/>
              </a:rPr>
              <a:t>(1)</a:t>
            </a:r>
          </a:p>
          <a:p>
            <a:pPr fontAlgn="base">
              <a:spcBef>
                <a:spcPct val="0"/>
              </a:spcBef>
              <a:spcAft>
                <a:spcPct val="0"/>
              </a:spcAft>
            </a:pPr>
            <a:r>
              <a:rPr lang="en-US" altLang="zh-CN" sz="1600" b="1" dirty="0" smtClean="0">
                <a:solidFill>
                  <a:schemeClr val="tx2"/>
                </a:solidFill>
                <a:latin typeface="Times New Roman" panose="02020603050405020304" pitchFamily="18" charset="0"/>
                <a:ea typeface="+mj-ea"/>
                <a:cs typeface="+mj-cs"/>
              </a:rPr>
              <a:t>The </a:t>
            </a:r>
            <a:r>
              <a:rPr lang="en-US" altLang="zh-CN" sz="1600" b="1" dirty="0">
                <a:solidFill>
                  <a:schemeClr val="tx2"/>
                </a:solidFill>
                <a:latin typeface="Times New Roman" panose="02020603050405020304" pitchFamily="18" charset="0"/>
                <a:ea typeface="+mj-ea"/>
                <a:cs typeface="+mj-cs"/>
              </a:rPr>
              <a:t>developed eastern coastal </a:t>
            </a:r>
            <a:r>
              <a:rPr lang="en-US" altLang="zh-CN" sz="1600" b="1" dirty="0" smtClean="0">
                <a:solidFill>
                  <a:schemeClr val="tx2"/>
                </a:solidFill>
                <a:latin typeface="Times New Roman" panose="02020603050405020304" pitchFamily="18" charset="0"/>
                <a:ea typeface="+mj-ea"/>
                <a:cs typeface="+mj-cs"/>
              </a:rPr>
              <a:t>areas should </a:t>
            </a:r>
            <a:r>
              <a:rPr lang="en-US" altLang="zh-CN" sz="1600" b="1" dirty="0">
                <a:solidFill>
                  <a:schemeClr val="tx2"/>
                </a:solidFill>
                <a:latin typeface="Times New Roman" panose="02020603050405020304" pitchFamily="18" charset="0"/>
                <a:ea typeface="+mj-ea"/>
                <a:cs typeface="+mj-cs"/>
              </a:rPr>
              <a:t>make more aspiring low-carbon goals to lead </a:t>
            </a:r>
            <a:r>
              <a:rPr lang="en-US" altLang="zh-CN" sz="1600" b="1" dirty="0" smtClean="0">
                <a:solidFill>
                  <a:schemeClr val="tx2"/>
                </a:solidFill>
                <a:latin typeface="Times New Roman" panose="02020603050405020304" pitchFamily="18" charset="0"/>
                <a:ea typeface="+mj-ea"/>
                <a:cs typeface="+mj-cs"/>
              </a:rPr>
              <a:t>China in </a:t>
            </a:r>
            <a:r>
              <a:rPr lang="en-US" altLang="zh-CN" sz="1600" b="1" dirty="0">
                <a:solidFill>
                  <a:schemeClr val="tx2"/>
                </a:solidFill>
                <a:latin typeface="Times New Roman" panose="02020603050405020304" pitchFamily="18" charset="0"/>
                <a:ea typeface="+mj-ea"/>
                <a:cs typeface="+mj-cs"/>
              </a:rPr>
              <a:t>reaching the CO</a:t>
            </a:r>
            <a:r>
              <a:rPr lang="en-US" altLang="zh-CN" sz="1600" b="1" baseline="-25000" dirty="0">
                <a:solidFill>
                  <a:schemeClr val="tx2"/>
                </a:solidFill>
                <a:latin typeface="Times New Roman" panose="02020603050405020304" pitchFamily="18" charset="0"/>
                <a:ea typeface="+mj-ea"/>
                <a:cs typeface="+mj-cs"/>
              </a:rPr>
              <a:t>2</a:t>
            </a:r>
            <a:r>
              <a:rPr lang="en-US" altLang="zh-CN" sz="1600" b="1" dirty="0">
                <a:solidFill>
                  <a:schemeClr val="tx2"/>
                </a:solidFill>
                <a:latin typeface="Times New Roman" panose="02020603050405020304" pitchFamily="18" charset="0"/>
                <a:ea typeface="+mj-ea"/>
                <a:cs typeface="+mj-cs"/>
              </a:rPr>
              <a:t> emissions </a:t>
            </a:r>
            <a:r>
              <a:rPr lang="en-US" altLang="zh-CN" sz="1600" b="1" dirty="0" smtClean="0">
                <a:solidFill>
                  <a:schemeClr val="tx2"/>
                </a:solidFill>
                <a:latin typeface="Times New Roman" panose="02020603050405020304" pitchFamily="18" charset="0"/>
                <a:ea typeface="+mj-ea"/>
                <a:cs typeface="+mj-cs"/>
              </a:rPr>
              <a:t>peak</a:t>
            </a:r>
            <a:endParaRPr lang="zh-CN" altLang="en-US" sz="1600" b="1" dirty="0">
              <a:solidFill>
                <a:schemeClr val="tx2"/>
              </a:solidFill>
              <a:latin typeface="Times New Roman" panose="02020603050405020304" pitchFamily="18" charset="0"/>
              <a:ea typeface="+mj-ea"/>
              <a:cs typeface="+mj-cs"/>
            </a:endParaRPr>
          </a:p>
        </p:txBody>
      </p:sp>
      <p:sp>
        <p:nvSpPr>
          <p:cNvPr id="11269" name="矩形 1"/>
          <p:cNvSpPr>
            <a:spLocks noChangeArrowheads="1"/>
          </p:cNvSpPr>
          <p:nvPr/>
        </p:nvSpPr>
        <p:spPr bwMode="auto">
          <a:xfrm>
            <a:off x="304388" y="2132856"/>
            <a:ext cx="8679684" cy="3298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东部发达地区人均</a:t>
            </a:r>
            <a:r>
              <a:rPr lang="en-US" altLang="zh-CN" sz="2000" dirty="0" smtClean="0">
                <a:latin typeface="Times New Roman" panose="02020603050405020304" pitchFamily="18" charset="0"/>
                <a:ea typeface="幼圆" pitchFamily="49" charset="-122"/>
              </a:rPr>
              <a:t>GDP</a:t>
            </a:r>
            <a:r>
              <a:rPr lang="zh-CN" altLang="en-US" sz="2000" dirty="0" smtClean="0">
                <a:latin typeface="Times New Roman" panose="02020603050405020304" pitchFamily="18" charset="0"/>
                <a:ea typeface="幼圆" pitchFamily="49" charset="-122"/>
              </a:rPr>
              <a:t>大都达</a:t>
            </a:r>
            <a:r>
              <a:rPr lang="en-US" altLang="zh-CN" sz="2000" dirty="0" smtClean="0">
                <a:latin typeface="Times New Roman" panose="02020603050405020304" pitchFamily="18" charset="0"/>
                <a:ea typeface="幼圆" pitchFamily="49" charset="-122"/>
              </a:rPr>
              <a:t>10000</a:t>
            </a:r>
            <a:r>
              <a:rPr lang="zh-CN" altLang="en-US" sz="2000" dirty="0" smtClean="0">
                <a:latin typeface="Times New Roman" panose="02020603050405020304" pitchFamily="18" charset="0"/>
                <a:ea typeface="幼圆" pitchFamily="49" charset="-122"/>
              </a:rPr>
              <a:t>美元左右，人均</a:t>
            </a:r>
            <a:r>
              <a:rPr lang="en-US" altLang="zh-CN" sz="2000" dirty="0" smtClean="0">
                <a:latin typeface="Times New Roman" panose="02020603050405020304" pitchFamily="18" charset="0"/>
                <a:ea typeface="幼圆" pitchFamily="49" charset="-122"/>
              </a:rPr>
              <a:t>CO</a:t>
            </a:r>
            <a:r>
              <a:rPr lang="en-US" altLang="zh-CN" sz="2000" baseline="-25000" dirty="0" smtClean="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排放已相当或超过欧盟、日本人均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排放峰值时水平。</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sz="1600" dirty="0">
                <a:latin typeface="Times New Roman" panose="02020603050405020304" pitchFamily="18" charset="0"/>
                <a:ea typeface="幼圆" pitchFamily="49" charset="-122"/>
              </a:rPr>
              <a:t>The average income per capita in eastern developed areas </a:t>
            </a:r>
            <a:r>
              <a:rPr lang="en-US" altLang="zh-CN" sz="1600" dirty="0" smtClean="0">
                <a:latin typeface="Times New Roman" panose="02020603050405020304" pitchFamily="18" charset="0"/>
                <a:ea typeface="幼圆" pitchFamily="49" charset="-122"/>
              </a:rPr>
              <a:t>in China is </a:t>
            </a:r>
            <a:r>
              <a:rPr lang="en-US" altLang="zh-CN" sz="1600" dirty="0">
                <a:latin typeface="Times New Roman" panose="02020603050405020304" pitchFamily="18" charset="0"/>
                <a:ea typeface="幼圆" pitchFamily="49" charset="-122"/>
              </a:rPr>
              <a:t>around 10,000 US dollars. The </a:t>
            </a:r>
            <a:r>
              <a:rPr lang="en-US" altLang="zh-CN" sz="1600" dirty="0" smtClean="0">
                <a:latin typeface="Times New Roman" panose="02020603050405020304" pitchFamily="18" charset="0"/>
                <a:ea typeface="幼圆" pitchFamily="49" charset="-122"/>
              </a:rPr>
              <a:t>per capita CO</a:t>
            </a:r>
            <a:r>
              <a:rPr lang="en-US" altLang="zh-CN" sz="1600" baseline="-25000" dirty="0" smtClean="0">
                <a:latin typeface="Times New Roman" panose="02020603050405020304" pitchFamily="18" charset="0"/>
                <a:ea typeface="幼圆" pitchFamily="49" charset="-122"/>
              </a:rPr>
              <a:t>2</a:t>
            </a:r>
            <a:r>
              <a:rPr lang="en-US" altLang="zh-CN" sz="1600" dirty="0" smtClean="0">
                <a:latin typeface="Times New Roman" panose="02020603050405020304" pitchFamily="18" charset="0"/>
                <a:ea typeface="幼圆" pitchFamily="49" charset="-122"/>
              </a:rPr>
              <a:t> </a:t>
            </a:r>
            <a:r>
              <a:rPr lang="en-US" altLang="zh-CN" sz="1600" dirty="0">
                <a:latin typeface="Times New Roman" panose="02020603050405020304" pitchFamily="18" charset="0"/>
                <a:ea typeface="幼圆" pitchFamily="49" charset="-122"/>
              </a:rPr>
              <a:t>emission </a:t>
            </a:r>
            <a:r>
              <a:rPr lang="en-US" altLang="zh-CN" sz="1600" dirty="0" smtClean="0">
                <a:latin typeface="Times New Roman" panose="02020603050405020304" pitchFamily="18" charset="0"/>
                <a:ea typeface="幼圆" pitchFamily="49" charset="-122"/>
              </a:rPr>
              <a:t>in above areas has </a:t>
            </a:r>
            <a:r>
              <a:rPr lang="en-US" altLang="zh-CN" sz="1600" dirty="0">
                <a:latin typeface="Times New Roman" panose="02020603050405020304" pitchFamily="18" charset="0"/>
                <a:ea typeface="幼圆" pitchFamily="49" charset="-122"/>
              </a:rPr>
              <a:t>already surpassed the </a:t>
            </a:r>
            <a:r>
              <a:rPr lang="en-US" altLang="zh-CN" sz="1600" dirty="0" smtClean="0">
                <a:latin typeface="Times New Roman" panose="02020603050405020304" pitchFamily="18" charset="0"/>
                <a:ea typeface="幼圆" pitchFamily="49" charset="-122"/>
              </a:rPr>
              <a:t>per capita CO</a:t>
            </a:r>
            <a:r>
              <a:rPr lang="en-US" altLang="zh-CN" sz="1600" baseline="-25000" dirty="0" smtClean="0">
                <a:latin typeface="Times New Roman" panose="02020603050405020304" pitchFamily="18" charset="0"/>
                <a:ea typeface="幼圆" pitchFamily="49" charset="-122"/>
              </a:rPr>
              <a:t>2</a:t>
            </a:r>
            <a:r>
              <a:rPr lang="en-US" altLang="zh-CN" sz="1600" dirty="0" smtClean="0">
                <a:latin typeface="Times New Roman" panose="02020603050405020304" pitchFamily="18" charset="0"/>
                <a:ea typeface="幼圆" pitchFamily="49" charset="-122"/>
              </a:rPr>
              <a:t> </a:t>
            </a:r>
            <a:r>
              <a:rPr lang="en-US" altLang="zh-CN" sz="1600" dirty="0">
                <a:latin typeface="Times New Roman" panose="02020603050405020304" pitchFamily="18" charset="0"/>
                <a:ea typeface="幼圆" pitchFamily="49" charset="-122"/>
              </a:rPr>
              <a:t>emissions </a:t>
            </a:r>
            <a:r>
              <a:rPr lang="en-US" altLang="zh-CN" sz="1600" dirty="0" smtClean="0">
                <a:latin typeface="Times New Roman" panose="02020603050405020304" pitchFamily="18" charset="0"/>
                <a:ea typeface="幼圆" pitchFamily="49" charset="-122"/>
              </a:rPr>
              <a:t>peaks </a:t>
            </a:r>
            <a:r>
              <a:rPr lang="en-US" altLang="zh-CN" sz="1600" dirty="0">
                <a:latin typeface="Times New Roman" panose="02020603050405020304" pitchFamily="18" charset="0"/>
                <a:ea typeface="幼圆" pitchFamily="49" charset="-122"/>
              </a:rPr>
              <a:t>of EU and Japan</a:t>
            </a:r>
            <a:r>
              <a:rPr lang="en-US" altLang="zh-CN" sz="1600" dirty="0" smtClean="0">
                <a:latin typeface="Times New Roman" panose="02020603050405020304" pitchFamily="18" charset="0"/>
                <a:ea typeface="幼圆" pitchFamily="49" charset="-122"/>
              </a:rPr>
              <a:t>.</a:t>
            </a:r>
          </a:p>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东部发达</a:t>
            </a:r>
            <a:r>
              <a:rPr lang="zh-CN" altLang="en-US" sz="2000" dirty="0" smtClean="0">
                <a:latin typeface="Times New Roman" panose="02020603050405020304" pitchFamily="18" charset="0"/>
                <a:ea typeface="幼圆" pitchFamily="49" charset="-122"/>
              </a:rPr>
              <a:t>地区是能源资源短缺、环境污染严重地区，今年元月严重雾霾天气，</a:t>
            </a:r>
            <a:r>
              <a:rPr lang="zh-CN" altLang="en-US" sz="2000" dirty="0">
                <a:latin typeface="Times New Roman" panose="02020603050405020304" pitchFamily="18" charset="0"/>
                <a:ea typeface="幼圆" pitchFamily="49" charset="-122"/>
              </a:rPr>
              <a:t>燃煤</a:t>
            </a:r>
            <a:r>
              <a:rPr lang="zh-CN" altLang="en-US" sz="2000" dirty="0" smtClean="0">
                <a:latin typeface="Times New Roman" panose="02020603050405020304" pitchFamily="18" charset="0"/>
                <a:ea typeface="幼圆" pitchFamily="49" charset="-122"/>
              </a:rPr>
              <a:t>排放是其首要成因。要实现煤炭消费和</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排放总量控制。</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sz="1600" dirty="0">
                <a:latin typeface="Times New Roman" panose="02020603050405020304" pitchFamily="18" charset="0"/>
                <a:ea typeface="幼圆" pitchFamily="49" charset="-122"/>
              </a:rPr>
              <a:t>Eastern developed areas are short of energy resource and are facing serious pollution issues. The foggy and hazy weather in January this year was resulted primarily from coal combustion. The control over total coal consumption and CO</a:t>
            </a:r>
            <a:r>
              <a:rPr lang="en-US" altLang="zh-CN" sz="1600" baseline="-25000" dirty="0">
                <a:latin typeface="Times New Roman" panose="02020603050405020304" pitchFamily="18" charset="0"/>
                <a:ea typeface="幼圆" pitchFamily="49" charset="-122"/>
              </a:rPr>
              <a:t>2</a:t>
            </a:r>
            <a:r>
              <a:rPr lang="en-US" altLang="zh-CN" sz="1600" dirty="0">
                <a:latin typeface="Times New Roman" panose="02020603050405020304" pitchFamily="18" charset="0"/>
                <a:ea typeface="幼圆" pitchFamily="49" charset="-122"/>
              </a:rPr>
              <a:t> emissions should be enhanced. </a:t>
            </a:r>
            <a:endParaRPr lang="en-US" altLang="zh-CN" sz="1600" dirty="0" smtClean="0">
              <a:latin typeface="Times New Roman" panose="02020603050405020304" pitchFamily="18" charset="0"/>
              <a:ea typeface="幼圆" pitchFamily="49"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5517232"/>
            <a:ext cx="1512168" cy="1122785"/>
          </a:xfrm>
          <a:prstGeom prst="rect">
            <a:avLst/>
          </a:prstGeom>
          <a:ln>
            <a:noFill/>
          </a:ln>
          <a:effectLst>
            <a:softEdge rad="112500"/>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5517232"/>
            <a:ext cx="1080120" cy="1080120"/>
          </a:xfrm>
          <a:prstGeom prst="rect">
            <a:avLst/>
          </a:prstGeom>
        </p:spPr>
      </p:pic>
    </p:spTree>
    <p:extLst>
      <p:ext uri="{BB962C8B-B14F-4D97-AF65-F5344CB8AC3E}">
        <p14:creationId xmlns:p14="http://schemas.microsoft.com/office/powerpoint/2010/main" val="3478331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
          <p:cNvSpPr>
            <a:spLocks noChangeArrowheads="1"/>
          </p:cNvSpPr>
          <p:nvPr/>
        </p:nvSpPr>
        <p:spPr bwMode="auto">
          <a:xfrm>
            <a:off x="409512" y="2276872"/>
            <a:ext cx="8338952" cy="1495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20000"/>
              </a:lnSpc>
              <a:spcBef>
                <a:spcPct val="300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如仍持续当前发展模式，</a:t>
            </a:r>
            <a:r>
              <a:rPr lang="en-US" altLang="zh-CN" sz="2000" dirty="0">
                <a:latin typeface="Times New Roman" panose="02020603050405020304" pitchFamily="18" charset="0"/>
                <a:ea typeface="幼圆" pitchFamily="49" charset="-122"/>
              </a:rPr>
              <a:t>2020</a:t>
            </a:r>
            <a:r>
              <a:rPr lang="zh-CN" altLang="en-US" sz="2000" dirty="0">
                <a:latin typeface="Times New Roman" panose="02020603050405020304" pitchFamily="18" charset="0"/>
                <a:ea typeface="幼圆" pitchFamily="49" charset="-122"/>
              </a:rPr>
              <a:t>年很多地区的人均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排放将远超欧盟、日本的水平，而直逼美国的人均水平</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20000"/>
              </a:lnSpc>
              <a:spcBef>
                <a:spcPct val="30000"/>
              </a:spcBef>
              <a:buClr>
                <a:schemeClr val="bg2"/>
              </a:buClr>
              <a:buSzPct val="75000"/>
            </a:pPr>
            <a:r>
              <a:rPr lang="en-US" altLang="zh-CN" sz="1600" dirty="0">
                <a:latin typeface="Times New Roman" panose="02020603050405020304" pitchFamily="18" charset="0"/>
                <a:ea typeface="幼圆" pitchFamily="49" charset="-122"/>
              </a:rPr>
              <a:t>If China continues to follow the current development pattern, the CO</a:t>
            </a:r>
            <a:r>
              <a:rPr lang="en-US" altLang="zh-CN" sz="1600" baseline="-25000" dirty="0">
                <a:latin typeface="Times New Roman" panose="02020603050405020304" pitchFamily="18" charset="0"/>
                <a:ea typeface="幼圆" pitchFamily="49" charset="-122"/>
              </a:rPr>
              <a:t>2</a:t>
            </a:r>
            <a:r>
              <a:rPr lang="en-US" altLang="zh-CN" sz="1600" dirty="0">
                <a:latin typeface="Times New Roman" panose="02020603050405020304" pitchFamily="18" charset="0"/>
                <a:ea typeface="幼圆" pitchFamily="49" charset="-122"/>
              </a:rPr>
              <a:t> emission per capita will far surpass the levels of EU and Japan and will reach that of the US</a:t>
            </a:r>
            <a:r>
              <a:rPr lang="en-US" altLang="zh-CN" sz="1600" dirty="0" smtClean="0">
                <a:latin typeface="Times New Roman" panose="02020603050405020304" pitchFamily="18" charset="0"/>
                <a:ea typeface="幼圆" pitchFamily="49" charset="-122"/>
              </a:rPr>
              <a:t>.</a:t>
            </a:r>
            <a:endParaRPr lang="zh-CN" altLang="en-US" sz="1600" dirty="0">
              <a:latin typeface="Times New Roman" panose="02020603050405020304" pitchFamily="18" charset="0"/>
              <a:ea typeface="幼圆" pitchFamily="49"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05064"/>
            <a:ext cx="2309381" cy="1839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标题 1"/>
          <p:cNvSpPr txBox="1">
            <a:spLocks/>
          </p:cNvSpPr>
          <p:nvPr/>
        </p:nvSpPr>
        <p:spPr bwMode="auto">
          <a:xfrm>
            <a:off x="215899" y="404664"/>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zh-CN" altLang="zh-CN" sz="2000" b="1" dirty="0">
                <a:solidFill>
                  <a:schemeClr val="tx2"/>
                </a:solidFill>
                <a:latin typeface="Times New Roman" panose="02020603050405020304" pitchFamily="18" charset="0"/>
                <a:ea typeface="+mj-ea"/>
                <a:cs typeface="+mj-cs"/>
              </a:rPr>
              <a:t>6</a:t>
            </a:r>
            <a:r>
              <a:rPr lang="en-US" altLang="zh-CN" sz="2000" b="1" dirty="0" smtClean="0">
                <a:solidFill>
                  <a:schemeClr val="tx2"/>
                </a:solidFill>
                <a:latin typeface="Times New Roman" panose="02020603050405020304" pitchFamily="18" charset="0"/>
                <a:ea typeface="+mj-ea"/>
                <a:cs typeface="+mj-cs"/>
              </a:rPr>
              <a:t>.</a:t>
            </a:r>
            <a:r>
              <a:rPr lang="zh-CN" altLang="en-US" sz="2000" b="1" dirty="0" smtClean="0">
                <a:solidFill>
                  <a:schemeClr val="tx2"/>
                </a:solidFill>
                <a:latin typeface="Times New Roman" panose="02020603050405020304" pitchFamily="18" charset="0"/>
                <a:ea typeface="+mj-ea"/>
                <a:cs typeface="+mj-cs"/>
              </a:rPr>
              <a:t>东部沿海发达地区要制定更为积极的低碳发展目标，在全国率先实现煤炭消费和</a:t>
            </a:r>
            <a:r>
              <a:rPr lang="en-US" altLang="zh-CN" sz="2000" b="1" dirty="0" smtClean="0">
                <a:solidFill>
                  <a:schemeClr val="tx2"/>
                </a:solidFill>
                <a:latin typeface="Times New Roman" panose="02020603050405020304" pitchFamily="18" charset="0"/>
                <a:ea typeface="+mj-ea"/>
                <a:cs typeface="+mj-cs"/>
              </a:rPr>
              <a:t>CO</a:t>
            </a:r>
            <a:r>
              <a:rPr lang="en-US" altLang="zh-CN" sz="2000" b="1" baseline="-25000" dirty="0" smtClean="0">
                <a:solidFill>
                  <a:schemeClr val="tx2"/>
                </a:solidFill>
                <a:latin typeface="Times New Roman" panose="02020603050405020304" pitchFamily="18" charset="0"/>
                <a:ea typeface="+mj-ea"/>
                <a:cs typeface="+mj-cs"/>
              </a:rPr>
              <a:t>2</a:t>
            </a:r>
            <a:r>
              <a:rPr lang="zh-CN" altLang="en-US" sz="2000" b="1" dirty="0" smtClean="0">
                <a:solidFill>
                  <a:schemeClr val="tx2"/>
                </a:solidFill>
                <a:latin typeface="Times New Roman" panose="02020603050405020304" pitchFamily="18" charset="0"/>
                <a:ea typeface="+mj-ea"/>
                <a:cs typeface="+mj-cs"/>
              </a:rPr>
              <a:t>排放峰值</a:t>
            </a:r>
            <a:r>
              <a:rPr lang="en-US" altLang="zh-CN" sz="2000" b="1" dirty="0" smtClean="0">
                <a:solidFill>
                  <a:schemeClr val="tx2"/>
                </a:solidFill>
                <a:latin typeface="Times New Roman" panose="02020603050405020304" pitchFamily="18" charset="0"/>
                <a:ea typeface="+mj-ea"/>
                <a:cs typeface="+mj-cs"/>
              </a:rPr>
              <a:t>(2)</a:t>
            </a:r>
          </a:p>
          <a:p>
            <a:pPr fontAlgn="base">
              <a:spcBef>
                <a:spcPct val="0"/>
              </a:spcBef>
              <a:spcAft>
                <a:spcPct val="0"/>
              </a:spcAft>
            </a:pPr>
            <a:r>
              <a:rPr lang="en-US" altLang="zh-CN" sz="1600" b="1" dirty="0" smtClean="0">
                <a:solidFill>
                  <a:schemeClr val="tx2"/>
                </a:solidFill>
                <a:latin typeface="Times New Roman" panose="02020603050405020304" pitchFamily="18" charset="0"/>
                <a:ea typeface="+mj-ea"/>
                <a:cs typeface="+mj-cs"/>
              </a:rPr>
              <a:t>The </a:t>
            </a:r>
            <a:r>
              <a:rPr lang="en-US" altLang="zh-CN" sz="1600" b="1" dirty="0">
                <a:solidFill>
                  <a:schemeClr val="tx2"/>
                </a:solidFill>
                <a:latin typeface="Times New Roman" panose="02020603050405020304" pitchFamily="18" charset="0"/>
                <a:ea typeface="+mj-ea"/>
                <a:cs typeface="+mj-cs"/>
              </a:rPr>
              <a:t>developed eastern coastal areas should make more aspiring low-carbon goals to lead </a:t>
            </a:r>
            <a:r>
              <a:rPr lang="en-US" altLang="zh-CN" sz="1600" b="1" dirty="0" smtClean="0">
                <a:solidFill>
                  <a:schemeClr val="tx2"/>
                </a:solidFill>
                <a:latin typeface="Times New Roman" panose="02020603050405020304" pitchFamily="18" charset="0"/>
                <a:ea typeface="+mj-ea"/>
                <a:cs typeface="+mj-cs"/>
              </a:rPr>
              <a:t>China in </a:t>
            </a:r>
            <a:r>
              <a:rPr lang="en-US" altLang="zh-CN" sz="1600" b="1" dirty="0">
                <a:solidFill>
                  <a:schemeClr val="tx2"/>
                </a:solidFill>
                <a:latin typeface="Times New Roman" panose="02020603050405020304" pitchFamily="18" charset="0"/>
                <a:ea typeface="+mj-ea"/>
                <a:cs typeface="+mj-cs"/>
              </a:rPr>
              <a:t>reaching the CO</a:t>
            </a:r>
            <a:r>
              <a:rPr lang="en-US" altLang="zh-CN" sz="1600" b="1" baseline="-25000" dirty="0">
                <a:solidFill>
                  <a:schemeClr val="tx2"/>
                </a:solidFill>
                <a:latin typeface="Times New Roman" panose="02020603050405020304" pitchFamily="18" charset="0"/>
                <a:ea typeface="+mj-ea"/>
                <a:cs typeface="+mj-cs"/>
              </a:rPr>
              <a:t>2</a:t>
            </a:r>
            <a:r>
              <a:rPr lang="en-US" altLang="zh-CN" sz="1600" b="1" dirty="0">
                <a:solidFill>
                  <a:schemeClr val="tx2"/>
                </a:solidFill>
                <a:latin typeface="Times New Roman" panose="02020603050405020304" pitchFamily="18" charset="0"/>
                <a:ea typeface="+mj-ea"/>
                <a:cs typeface="+mj-cs"/>
              </a:rPr>
              <a:t> emissions </a:t>
            </a:r>
            <a:r>
              <a:rPr lang="en-US" altLang="zh-CN" sz="1600" b="1" dirty="0" smtClean="0">
                <a:solidFill>
                  <a:schemeClr val="tx2"/>
                </a:solidFill>
                <a:latin typeface="Times New Roman" panose="02020603050405020304" pitchFamily="18" charset="0"/>
                <a:ea typeface="+mj-ea"/>
                <a:cs typeface="+mj-cs"/>
              </a:rPr>
              <a:t>peak</a:t>
            </a:r>
            <a:endParaRPr lang="zh-CN" altLang="en-US" sz="1600" b="1" dirty="0">
              <a:solidFill>
                <a:schemeClr val="tx2"/>
              </a:solidFill>
              <a:latin typeface="Times New Roman" panose="02020603050405020304" pitchFamily="18" charset="0"/>
              <a:ea typeface="+mj-ea"/>
              <a:cs typeface="+mj-cs"/>
            </a:endParaRPr>
          </a:p>
        </p:txBody>
      </p:sp>
      <p:sp>
        <p:nvSpPr>
          <p:cNvPr id="6" name="矩形 1"/>
          <p:cNvSpPr>
            <a:spLocks noChangeArrowheads="1"/>
          </p:cNvSpPr>
          <p:nvPr/>
        </p:nvSpPr>
        <p:spPr bwMode="auto">
          <a:xfrm>
            <a:off x="409513" y="3855766"/>
            <a:ext cx="4810560" cy="216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20000"/>
              </a:lnSpc>
              <a:spcBef>
                <a:spcPct val="300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北京市煤炭消费</a:t>
            </a:r>
            <a:r>
              <a:rPr lang="en-US" altLang="zh-CN" sz="2000" dirty="0" smtClean="0">
                <a:latin typeface="Times New Roman" panose="02020603050405020304" pitchFamily="18" charset="0"/>
                <a:ea typeface="幼圆" pitchFamily="49" charset="-122"/>
              </a:rPr>
              <a:t>2005</a:t>
            </a:r>
            <a:r>
              <a:rPr lang="zh-CN" altLang="en-US" sz="2000" dirty="0" smtClean="0">
                <a:latin typeface="Times New Roman" panose="02020603050405020304" pitchFamily="18" charset="0"/>
                <a:ea typeface="幼圆" pitchFamily="49" charset="-122"/>
              </a:rPr>
              <a:t>年已达到峰值，</a:t>
            </a:r>
            <a:r>
              <a:rPr lang="en-US" altLang="zh-CN" sz="2000" dirty="0" smtClean="0">
                <a:latin typeface="Times New Roman" panose="02020603050405020304" pitchFamily="18" charset="0"/>
                <a:ea typeface="幼圆" pitchFamily="49" charset="-122"/>
              </a:rPr>
              <a:t>2011</a:t>
            </a:r>
            <a:r>
              <a:rPr lang="zh-CN" altLang="en-US" sz="2000" dirty="0" smtClean="0">
                <a:latin typeface="Times New Roman" panose="02020603050405020304" pitchFamily="18" charset="0"/>
                <a:ea typeface="幼圆" pitchFamily="49" charset="-122"/>
              </a:rPr>
              <a:t>年已下降</a:t>
            </a:r>
            <a:r>
              <a:rPr lang="en-US" altLang="zh-CN" sz="2000" dirty="0" smtClean="0">
                <a:latin typeface="Times New Roman" panose="02020603050405020304" pitchFamily="18" charset="0"/>
                <a:ea typeface="幼圆" pitchFamily="49" charset="-122"/>
              </a:rPr>
              <a:t>23%</a:t>
            </a:r>
            <a:r>
              <a:rPr lang="zh-CN" altLang="en-US" sz="2000" dirty="0" smtClean="0">
                <a:latin typeface="Times New Roman" panose="02020603050405020304" pitchFamily="18" charset="0"/>
                <a:ea typeface="幼圆" pitchFamily="49" charset="-122"/>
              </a:rPr>
              <a:t>，人均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a:t>
            </a:r>
            <a:r>
              <a:rPr lang="en-US" altLang="zh-CN" sz="2000" dirty="0" smtClean="0">
                <a:latin typeface="Times New Roman" panose="02020603050405020304" pitchFamily="18" charset="0"/>
                <a:ea typeface="幼圆" pitchFamily="49" charset="-122"/>
              </a:rPr>
              <a:t>2007</a:t>
            </a:r>
            <a:r>
              <a:rPr lang="zh-CN" altLang="en-US" sz="2000" dirty="0" smtClean="0">
                <a:latin typeface="Times New Roman" panose="02020603050405020304" pitchFamily="18" charset="0"/>
                <a:ea typeface="幼圆" pitchFamily="49" charset="-122"/>
              </a:rPr>
              <a:t>年已到达峰值。</a:t>
            </a:r>
            <a:endParaRPr lang="en-US" altLang="zh-CN" sz="2000" dirty="0" smtClean="0">
              <a:latin typeface="Times New Roman" panose="02020603050405020304" pitchFamily="18" charset="0"/>
              <a:ea typeface="幼圆" pitchFamily="49" charset="-122"/>
            </a:endParaRPr>
          </a:p>
          <a:p>
            <a:pPr marL="365125">
              <a:lnSpc>
                <a:spcPct val="120000"/>
              </a:lnSpc>
              <a:spcBef>
                <a:spcPct val="30000"/>
              </a:spcBef>
              <a:buClr>
                <a:schemeClr val="bg2"/>
              </a:buClr>
              <a:buSzPct val="75000"/>
            </a:pPr>
            <a:r>
              <a:rPr lang="en-US" altLang="zh-CN" sz="1600" dirty="0">
                <a:latin typeface="Times New Roman" panose="02020603050405020304" pitchFamily="18" charset="0"/>
                <a:ea typeface="幼圆" pitchFamily="49" charset="-122"/>
              </a:rPr>
              <a:t>Beijing reached the coal consumption peak in 2005 and experienced a decrease of 23% in 2011. The CO</a:t>
            </a:r>
            <a:r>
              <a:rPr lang="en-US" altLang="zh-CN" sz="1600" baseline="-25000" dirty="0">
                <a:latin typeface="Times New Roman" panose="02020603050405020304" pitchFamily="18" charset="0"/>
                <a:ea typeface="幼圆" pitchFamily="49" charset="-122"/>
              </a:rPr>
              <a:t>2</a:t>
            </a:r>
            <a:r>
              <a:rPr lang="en-US" altLang="zh-CN" sz="1600" dirty="0">
                <a:latin typeface="Times New Roman" panose="02020603050405020304" pitchFamily="18" charset="0"/>
                <a:ea typeface="幼圆" pitchFamily="49" charset="-122"/>
              </a:rPr>
              <a:t> emissions per capita reached the peak in 2007</a:t>
            </a:r>
            <a:r>
              <a:rPr lang="en-US" altLang="zh-CN" sz="1600" dirty="0" smtClean="0">
                <a:latin typeface="Times New Roman" panose="02020603050405020304" pitchFamily="18" charset="0"/>
                <a:ea typeface="幼圆" pitchFamily="49" charset="-122"/>
              </a:rPr>
              <a:t>.</a:t>
            </a:r>
            <a:endParaRPr lang="en-US" altLang="zh-CN" sz="1600" dirty="0">
              <a:latin typeface="Times New Roman" panose="02020603050405020304" pitchFamily="18" charset="0"/>
              <a:ea typeface="幼圆" pitchFamily="49" charset="-122"/>
            </a:endParaRPr>
          </a:p>
        </p:txBody>
      </p:sp>
    </p:spTree>
    <p:extLst>
      <p:ext uri="{BB962C8B-B14F-4D97-AF65-F5344CB8AC3E}">
        <p14:creationId xmlns:p14="http://schemas.microsoft.com/office/powerpoint/2010/main" val="44239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116" y="404664"/>
            <a:ext cx="8856663" cy="1368425"/>
          </a:xfrm>
        </p:spPr>
        <p:txBody>
          <a:bodyPr/>
          <a:lstStyle/>
          <a:p>
            <a:r>
              <a:rPr lang="en-US" altLang="zh-CN" sz="2000" b="1" dirty="0">
                <a:latin typeface="Times New Roman" panose="02020603050405020304" pitchFamily="18" charset="0"/>
              </a:rPr>
              <a:t>7</a:t>
            </a:r>
            <a:r>
              <a:rPr lang="en-US" altLang="zh-CN" sz="2000" b="1" dirty="0" smtClean="0">
                <a:latin typeface="Times New Roman" panose="02020603050405020304" pitchFamily="18" charset="0"/>
              </a:rPr>
              <a:t>. </a:t>
            </a:r>
            <a:r>
              <a:rPr lang="zh-CN" altLang="en-US" sz="2000" b="1" dirty="0" smtClean="0">
                <a:latin typeface="Times New Roman" panose="02020603050405020304" pitchFamily="18" charset="0"/>
              </a:rPr>
              <a:t>推动能源生产和消费革命的战略核心是建立高效、安全、清洁、低碳的可持续能源体系，需要前瞻性战略部署</a:t>
            </a:r>
            <a:r>
              <a:rPr lang="en-US" altLang="zh-CN" sz="2000" b="1" dirty="0" smtClean="0">
                <a:latin typeface="Times New Roman" panose="02020603050405020304" pitchFamily="18" charset="0"/>
              </a:rPr>
              <a:t>(1)</a:t>
            </a:r>
            <a:r>
              <a:rPr lang="en-US" altLang="zh-CN" sz="2000" b="1" dirty="0">
                <a:latin typeface="Times New Roman" panose="02020603050405020304" pitchFamily="18" charset="0"/>
              </a:rPr>
              <a:t/>
            </a:r>
            <a:br>
              <a:rPr lang="en-US" altLang="zh-CN" sz="2000" b="1" dirty="0">
                <a:latin typeface="Times New Roman" panose="02020603050405020304" pitchFamily="18" charset="0"/>
              </a:rPr>
            </a:br>
            <a:r>
              <a:rPr lang="en-US" altLang="zh-CN" sz="1600" b="1" dirty="0" smtClean="0">
                <a:latin typeface="Times New Roman" panose="02020603050405020304" pitchFamily="18" charset="0"/>
              </a:rPr>
              <a:t>To promote </a:t>
            </a:r>
            <a:r>
              <a:rPr lang="en-US" altLang="zh-CN" sz="1600" b="1" dirty="0">
                <a:latin typeface="Times New Roman" panose="02020603050405020304" pitchFamily="18" charset="0"/>
              </a:rPr>
              <a:t>energy production and consumption </a:t>
            </a:r>
            <a:r>
              <a:rPr lang="en-US" altLang="zh-CN" sz="1600" b="1" dirty="0" smtClean="0">
                <a:latin typeface="Times New Roman" panose="02020603050405020304" pitchFamily="18" charset="0"/>
              </a:rPr>
              <a:t>revolution, the core strategy is to build sustainable energy system with the character of efficient, secure, clean and low-carbon,</a:t>
            </a:r>
            <a:r>
              <a:rPr lang="zh-CN" altLang="en-US" sz="1600" b="1" dirty="0" smtClean="0">
                <a:latin typeface="Times New Roman" panose="02020603050405020304" pitchFamily="18" charset="0"/>
              </a:rPr>
              <a:t> </a:t>
            </a:r>
            <a:r>
              <a:rPr lang="en-US" altLang="zh-CN" sz="1600" b="1" dirty="0" smtClean="0">
                <a:latin typeface="Times New Roman" panose="02020603050405020304" pitchFamily="18" charset="0"/>
              </a:rPr>
              <a:t>need</a:t>
            </a:r>
            <a:r>
              <a:rPr lang="zh-CN" altLang="en-US" sz="1600" b="1" dirty="0" smtClean="0">
                <a:latin typeface="Times New Roman" panose="02020603050405020304" pitchFamily="18" charset="0"/>
              </a:rPr>
              <a:t> </a:t>
            </a:r>
            <a:r>
              <a:rPr lang="en-US" altLang="zh-CN" sz="1600" b="1" dirty="0" smtClean="0">
                <a:latin typeface="Times New Roman" panose="02020603050405020304" pitchFamily="18" charset="0"/>
              </a:rPr>
              <a:t>the</a:t>
            </a:r>
            <a:r>
              <a:rPr lang="zh-CN" altLang="en-US" sz="1600" b="1" dirty="0" smtClean="0">
                <a:latin typeface="Times New Roman" panose="02020603050405020304" pitchFamily="18" charset="0"/>
              </a:rPr>
              <a:t> </a:t>
            </a:r>
            <a:r>
              <a:rPr lang="en-US" altLang="zh-CN" sz="1600" b="1" dirty="0" smtClean="0">
                <a:latin typeface="Times New Roman" panose="02020603050405020304" pitchFamily="18" charset="0"/>
              </a:rPr>
              <a:t>prospective</a:t>
            </a:r>
            <a:r>
              <a:rPr lang="zh-CN" altLang="en-US" sz="1600" b="1" dirty="0" smtClean="0">
                <a:latin typeface="Times New Roman" panose="02020603050405020304" pitchFamily="18" charset="0"/>
              </a:rPr>
              <a:t> </a:t>
            </a:r>
            <a:r>
              <a:rPr lang="en-US" altLang="zh-CN" sz="1600" b="1" dirty="0" smtClean="0">
                <a:latin typeface="Times New Roman" panose="02020603050405020304" pitchFamily="18" charset="0"/>
              </a:rPr>
              <a:t>strategy</a:t>
            </a:r>
            <a:endParaRPr lang="zh-CN" altLang="en-US" sz="1600" b="1" dirty="0">
              <a:latin typeface="Times New Roman" panose="02020603050405020304" pitchFamily="18" charset="0"/>
            </a:endParaRPr>
          </a:p>
        </p:txBody>
      </p:sp>
      <p:sp>
        <p:nvSpPr>
          <p:cNvPr id="3" name="内容占位符 2"/>
          <p:cNvSpPr>
            <a:spLocks noGrp="1"/>
          </p:cNvSpPr>
          <p:nvPr>
            <p:ph idx="1"/>
          </p:nvPr>
        </p:nvSpPr>
        <p:spPr>
          <a:xfrm>
            <a:off x="251520" y="2060848"/>
            <a:ext cx="8640960" cy="1224136"/>
          </a:xfrm>
        </p:spPr>
        <p:txBody>
          <a:bodyPr/>
          <a:lstStyle/>
          <a:p>
            <a:r>
              <a:rPr lang="zh-CN" altLang="en-US" sz="2000" dirty="0" smtClean="0">
                <a:latin typeface="Times New Roman" panose="02020603050405020304" pitchFamily="18" charset="0"/>
              </a:rPr>
              <a:t>能源战略要从传统保障供给转变到同时调控需求，控制能源需求总量的过快增长，促进发展方式的转变。强化节能优先，大幅度提高能效。</a:t>
            </a:r>
            <a:endParaRPr lang="en-US" altLang="zh-CN" sz="2000" dirty="0" smtClean="0">
              <a:latin typeface="Times New Roman" panose="02020603050405020304" pitchFamily="18" charset="0"/>
            </a:endParaRPr>
          </a:p>
          <a:p>
            <a:pPr marL="358775" indent="0">
              <a:buNone/>
            </a:pPr>
            <a:r>
              <a:rPr lang="en-US" altLang="zh-CN" sz="1600" dirty="0">
                <a:latin typeface="Times New Roman" panose="02020603050405020304" pitchFamily="18" charset="0"/>
              </a:rPr>
              <a:t>The traditional energy strategy needs to be shifted from ensuring the supply to coordinating energy supply and  demand with an emphasis on controlling the over-speeded growth of the total energy consumption, promoting the transformation of China’s development pattern. Enhancing energy saving and raising energy efficiency should be given priorities.</a:t>
            </a:r>
          </a:p>
          <a:p>
            <a:endParaRPr lang="en-US" altLang="zh-CN" sz="1800" dirty="0" smtClean="0">
              <a:latin typeface="Times New Roman" panose="02020603050405020304" pitchFamily="18" charset="0"/>
            </a:endParaRPr>
          </a:p>
        </p:txBody>
      </p:sp>
      <p:sp>
        <p:nvSpPr>
          <p:cNvPr id="6" name="内容占位符 2"/>
          <p:cNvSpPr txBox="1">
            <a:spLocks/>
          </p:cNvSpPr>
          <p:nvPr/>
        </p:nvSpPr>
        <p:spPr bwMode="auto">
          <a:xfrm>
            <a:off x="251520" y="4077072"/>
            <a:ext cx="6264696" cy="117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r>
              <a:rPr lang="zh-CN" altLang="en-US" sz="2000" dirty="0">
                <a:latin typeface="Times New Roman" panose="02020603050405020304" pitchFamily="18" charset="0"/>
                <a:ea typeface="幼圆" pitchFamily="49" charset="-122"/>
              </a:rPr>
              <a:t>能源结构低碳化，实现大比例可再生能源</a:t>
            </a:r>
            <a:r>
              <a:rPr lang="zh-CN" altLang="en-US" sz="2000" dirty="0" smtClean="0">
                <a:latin typeface="Times New Roman" panose="02020603050405020304" pitchFamily="18" charset="0"/>
                <a:ea typeface="幼圆" pitchFamily="49" charset="-122"/>
              </a:rPr>
              <a:t>目标。</a:t>
            </a:r>
            <a:endParaRPr lang="en-US" altLang="zh-CN" sz="2000" dirty="0" smtClean="0">
              <a:latin typeface="Times New Roman" panose="02020603050405020304" pitchFamily="18" charset="0"/>
              <a:ea typeface="幼圆" pitchFamily="49" charset="-122"/>
            </a:endParaRPr>
          </a:p>
          <a:p>
            <a:pPr marL="358775" indent="0">
              <a:buNone/>
            </a:pPr>
            <a:r>
              <a:rPr lang="en-US" altLang="zh-CN" sz="1600" dirty="0">
                <a:latin typeface="Times New Roman" panose="02020603050405020304" pitchFamily="18" charset="0"/>
                <a:ea typeface="幼圆" pitchFamily="49" charset="-122"/>
              </a:rPr>
              <a:t>Substantial efforts need to be taken to decarbonize the energy supply mix, realize the target of large </a:t>
            </a:r>
            <a:r>
              <a:rPr lang="en-US" altLang="zh-CN" sz="1600" dirty="0" smtClean="0">
                <a:latin typeface="Times New Roman" panose="02020603050405020304" pitchFamily="18" charset="0"/>
                <a:ea typeface="幼圆" pitchFamily="49" charset="-122"/>
              </a:rPr>
              <a:t>proportion of </a:t>
            </a:r>
            <a:r>
              <a:rPr lang="en-US" altLang="zh-CN" sz="1600" dirty="0">
                <a:latin typeface="Times New Roman" panose="02020603050405020304" pitchFamily="18" charset="0"/>
                <a:ea typeface="幼圆" pitchFamily="49" charset="-122"/>
              </a:rPr>
              <a:t>renewable </a:t>
            </a:r>
            <a:r>
              <a:rPr lang="en-US" altLang="zh-CN" sz="1600" dirty="0" smtClean="0">
                <a:latin typeface="Times New Roman" panose="02020603050405020304" pitchFamily="18" charset="0"/>
                <a:ea typeface="幼圆" pitchFamily="49" charset="-122"/>
              </a:rPr>
              <a:t>energies</a:t>
            </a:r>
            <a:r>
              <a:rPr lang="en-US" altLang="zh-CN" sz="1600" dirty="0">
                <a:latin typeface="Times New Roman" panose="02020603050405020304" pitchFamily="18" charset="0"/>
                <a:ea typeface="幼圆" pitchFamily="49" charset="-122"/>
              </a:rPr>
              <a:t>.</a:t>
            </a:r>
          </a:p>
        </p:txBody>
      </p:sp>
      <p:sp>
        <p:nvSpPr>
          <p:cNvPr id="5" name="内容占位符 2"/>
          <p:cNvSpPr txBox="1">
            <a:spLocks/>
          </p:cNvSpPr>
          <p:nvPr/>
        </p:nvSpPr>
        <p:spPr bwMode="auto">
          <a:xfrm>
            <a:off x="215516" y="5085184"/>
            <a:ext cx="8712968" cy="158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lnSpc>
                <a:spcPct val="120000"/>
              </a:lnSpc>
            </a:pPr>
            <a:r>
              <a:rPr lang="zh-CN" altLang="en-US" dirty="0" smtClean="0">
                <a:latin typeface="Times New Roman" panose="02020603050405020304" pitchFamily="18" charset="0"/>
                <a:ea typeface="华文楷体" pitchFamily="2" charset="-122"/>
              </a:rPr>
              <a:t>非</a:t>
            </a:r>
            <a:r>
              <a:rPr lang="zh-CN" altLang="en-US" dirty="0">
                <a:latin typeface="Times New Roman" panose="02020603050405020304" pitchFamily="18" charset="0"/>
                <a:ea typeface="华文楷体" pitchFamily="2" charset="-122"/>
              </a:rPr>
              <a:t>化石能源比重，</a:t>
            </a:r>
            <a:r>
              <a:rPr lang="en-US" altLang="zh-CN" dirty="0">
                <a:latin typeface="Times New Roman" panose="02020603050405020304" pitchFamily="18" charset="0"/>
                <a:ea typeface="华文楷体" pitchFamily="2" charset="-122"/>
              </a:rPr>
              <a:t>2020</a:t>
            </a:r>
            <a:r>
              <a:rPr lang="zh-CN" altLang="en-US" dirty="0">
                <a:latin typeface="Times New Roman" panose="02020603050405020304" pitchFamily="18" charset="0"/>
                <a:ea typeface="华文楷体" pitchFamily="2" charset="-122"/>
              </a:rPr>
              <a:t>年将达</a:t>
            </a:r>
            <a:r>
              <a:rPr lang="en-US" altLang="zh-CN" dirty="0">
                <a:latin typeface="Times New Roman" panose="02020603050405020304" pitchFamily="18" charset="0"/>
                <a:ea typeface="华文楷体" pitchFamily="2" charset="-122"/>
              </a:rPr>
              <a:t>15%</a:t>
            </a:r>
            <a:r>
              <a:rPr lang="zh-CN" altLang="en-US" dirty="0">
                <a:latin typeface="Times New Roman" panose="02020603050405020304" pitchFamily="18" charset="0"/>
                <a:ea typeface="华文楷体" pitchFamily="2" charset="-122"/>
              </a:rPr>
              <a:t>，</a:t>
            </a:r>
            <a:r>
              <a:rPr lang="en-US" altLang="zh-CN" dirty="0">
                <a:latin typeface="Times New Roman" panose="02020603050405020304" pitchFamily="18" charset="0"/>
                <a:ea typeface="华文楷体" pitchFamily="2" charset="-122"/>
              </a:rPr>
              <a:t>2030</a:t>
            </a:r>
            <a:r>
              <a:rPr lang="zh-CN" altLang="en-US" dirty="0">
                <a:latin typeface="Times New Roman" panose="02020603050405020304" pitchFamily="18" charset="0"/>
                <a:ea typeface="华文楷体" pitchFamily="2" charset="-122"/>
              </a:rPr>
              <a:t>年</a:t>
            </a:r>
            <a:r>
              <a:rPr lang="zh-CN" altLang="en-US" dirty="0" smtClean="0">
                <a:latin typeface="Times New Roman" panose="02020603050405020304" pitchFamily="18" charset="0"/>
                <a:ea typeface="华文楷体" pitchFamily="2" charset="-122"/>
              </a:rPr>
              <a:t>将超过</a:t>
            </a:r>
            <a:r>
              <a:rPr lang="en-US" altLang="zh-CN" dirty="0" smtClean="0">
                <a:latin typeface="Times New Roman" panose="02020603050405020304" pitchFamily="18" charset="0"/>
                <a:ea typeface="华文楷体" pitchFamily="2" charset="-122"/>
              </a:rPr>
              <a:t>20%</a:t>
            </a:r>
            <a:r>
              <a:rPr lang="zh-CN" altLang="en-US" dirty="0">
                <a:latin typeface="Times New Roman" panose="02020603050405020304" pitchFamily="18" charset="0"/>
                <a:ea typeface="华文楷体" pitchFamily="2" charset="-122"/>
              </a:rPr>
              <a:t>，</a:t>
            </a:r>
            <a:r>
              <a:rPr lang="en-US" altLang="zh-CN" dirty="0">
                <a:latin typeface="Times New Roman" panose="02020603050405020304" pitchFamily="18" charset="0"/>
                <a:ea typeface="华文楷体" pitchFamily="2" charset="-122"/>
              </a:rPr>
              <a:t>2050</a:t>
            </a:r>
            <a:r>
              <a:rPr lang="zh-CN" altLang="en-US" dirty="0">
                <a:latin typeface="Times New Roman" panose="02020603050405020304" pitchFamily="18" charset="0"/>
                <a:ea typeface="华文楷体" pitchFamily="2" charset="-122"/>
              </a:rPr>
              <a:t>年将达</a:t>
            </a:r>
            <a:r>
              <a:rPr lang="en-US" altLang="zh-CN" dirty="0" smtClean="0">
                <a:latin typeface="Times New Roman" panose="02020603050405020304" pitchFamily="18" charset="0"/>
                <a:ea typeface="华文楷体" pitchFamily="2" charset="-122"/>
              </a:rPr>
              <a:t>1/3-1/2</a:t>
            </a:r>
            <a:r>
              <a:rPr lang="zh-CN" altLang="en-US" dirty="0" smtClean="0">
                <a:latin typeface="Times New Roman" panose="02020603050405020304" pitchFamily="18" charset="0"/>
                <a:ea typeface="华文楷体" pitchFamily="2" charset="-122"/>
              </a:rPr>
              <a:t>。</a:t>
            </a:r>
            <a:endParaRPr lang="en-US" altLang="zh-CN" dirty="0" smtClean="0">
              <a:latin typeface="Times New Roman" panose="02020603050405020304" pitchFamily="18" charset="0"/>
              <a:ea typeface="华文楷体" pitchFamily="2" charset="-122"/>
            </a:endParaRPr>
          </a:p>
          <a:p>
            <a:pPr marL="804863" lvl="1" indent="0">
              <a:lnSpc>
                <a:spcPct val="120000"/>
              </a:lnSpc>
              <a:buNone/>
            </a:pPr>
            <a:r>
              <a:rPr lang="en-US" altLang="zh-CN" sz="1400" dirty="0">
                <a:latin typeface="Times New Roman" panose="02020603050405020304" pitchFamily="18" charset="0"/>
                <a:ea typeface="华文楷体" pitchFamily="2" charset="-122"/>
              </a:rPr>
              <a:t>The </a:t>
            </a:r>
            <a:r>
              <a:rPr lang="en-US" altLang="zh-CN" sz="1400" dirty="0" smtClean="0">
                <a:latin typeface="Times New Roman" panose="02020603050405020304" pitchFamily="18" charset="0"/>
                <a:ea typeface="华文楷体" pitchFamily="2" charset="-122"/>
              </a:rPr>
              <a:t>proportion of </a:t>
            </a:r>
            <a:r>
              <a:rPr lang="en-US" altLang="zh-CN" sz="1400" dirty="0">
                <a:latin typeface="Times New Roman" panose="02020603050405020304" pitchFamily="18" charset="0"/>
                <a:ea typeface="华文楷体" pitchFamily="2" charset="-122"/>
              </a:rPr>
              <a:t>non-fossil energies will be 15% in 2020, </a:t>
            </a:r>
            <a:r>
              <a:rPr lang="en-US" altLang="zh-CN" sz="1400" dirty="0" smtClean="0">
                <a:latin typeface="Times New Roman" panose="02020603050405020304" pitchFamily="18" charset="0"/>
                <a:ea typeface="华文楷体" pitchFamily="2" charset="-122"/>
              </a:rPr>
              <a:t>more than 20% </a:t>
            </a:r>
            <a:r>
              <a:rPr lang="en-US" altLang="zh-CN" sz="1400" dirty="0">
                <a:latin typeface="Times New Roman" panose="02020603050405020304" pitchFamily="18" charset="0"/>
                <a:ea typeface="华文楷体" pitchFamily="2" charset="-122"/>
              </a:rPr>
              <a:t>in 2030 and 33% to 50% in 2050</a:t>
            </a:r>
            <a:r>
              <a:rPr lang="en-US" altLang="zh-CN" sz="1400" dirty="0" smtClean="0">
                <a:latin typeface="Times New Roman" panose="02020603050405020304" pitchFamily="18" charset="0"/>
                <a:ea typeface="华文楷体" pitchFamily="2" charset="-122"/>
              </a:rPr>
              <a:t>.</a:t>
            </a:r>
          </a:p>
          <a:p>
            <a:r>
              <a:rPr lang="zh-CN" altLang="en-US" sz="2000" dirty="0">
                <a:latin typeface="Times New Roman" panose="02020603050405020304" pitchFamily="18" charset="0"/>
                <a:ea typeface="幼圆" pitchFamily="49" charset="-122"/>
              </a:rPr>
              <a:t>加强煤炭清洁高效利用技术的研发和推广。</a:t>
            </a:r>
            <a:endParaRPr lang="en-US" altLang="zh-CN" sz="2000" dirty="0">
              <a:latin typeface="Times New Roman" panose="02020603050405020304" pitchFamily="18" charset="0"/>
              <a:ea typeface="幼圆" pitchFamily="49" charset="-122"/>
            </a:endParaRPr>
          </a:p>
          <a:p>
            <a:pPr marL="404813" indent="0">
              <a:buNone/>
            </a:pPr>
            <a:r>
              <a:rPr lang="en-US" altLang="zh-CN" sz="1600" dirty="0" smtClean="0">
                <a:latin typeface="Times New Roman" panose="02020603050405020304" pitchFamily="18" charset="0"/>
                <a:ea typeface="华文楷体" pitchFamily="2" charset="-122"/>
              </a:rPr>
              <a:t>To strengthen the R&amp;D and promotion of  coal clean and high efficient utilization.</a:t>
            </a:r>
            <a:endParaRPr lang="en-US" altLang="zh-CN" sz="1600" dirty="0">
              <a:latin typeface="Times New Roman" panose="02020603050405020304" pitchFamily="18" charset="0"/>
              <a:ea typeface="华文楷体" pitchFamily="2" charset="-122"/>
            </a:endParaRPr>
          </a:p>
          <a:p>
            <a:pPr lvl="1">
              <a:lnSpc>
                <a:spcPct val="120000"/>
              </a:lnSpc>
            </a:pPr>
            <a:endParaRPr lang="en-US" altLang="zh-CN" sz="1600" dirty="0">
              <a:latin typeface="Times New Roman" panose="02020603050405020304" pitchFamily="18" charset="0"/>
              <a:ea typeface="华文楷体" pitchFamily="2" charset="-122"/>
            </a:endParaRPr>
          </a:p>
        </p:txBody>
      </p:sp>
      <p:pic>
        <p:nvPicPr>
          <p:cNvPr id="1026" name="Picture 2" descr="D:\01-hjk\99-网上下载小图\20081128144638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789040"/>
            <a:ext cx="1080120" cy="1257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9744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bwMode="auto">
          <a:xfrm>
            <a:off x="282435" y="2060848"/>
            <a:ext cx="8468592" cy="117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nSpc>
                <a:spcPct val="110000"/>
              </a:lnSpc>
              <a:spcBef>
                <a:spcPts val="0"/>
              </a:spcBef>
            </a:pPr>
            <a:r>
              <a:rPr lang="zh-CN" altLang="en-US" sz="1800" dirty="0">
                <a:latin typeface="Times New Roman" panose="02020603050405020304" pitchFamily="18" charset="0"/>
                <a:ea typeface="幼圆" pitchFamily="49" charset="-122"/>
              </a:rPr>
              <a:t>在确保安全的基础上，稳步、高效发展核能</a:t>
            </a:r>
            <a:r>
              <a:rPr lang="zh-CN" altLang="en-US" sz="1800" dirty="0" smtClean="0">
                <a:latin typeface="Times New Roman" panose="02020603050405020304" pitchFamily="18" charset="0"/>
                <a:ea typeface="幼圆" pitchFamily="49" charset="-122"/>
              </a:rPr>
              <a:t>。</a:t>
            </a:r>
            <a:endParaRPr lang="en-US" altLang="zh-CN" sz="1800" dirty="0" smtClean="0">
              <a:latin typeface="Times New Roman" panose="02020603050405020304" pitchFamily="18" charset="0"/>
              <a:ea typeface="幼圆" pitchFamily="49" charset="-122"/>
            </a:endParaRPr>
          </a:p>
          <a:p>
            <a:pPr marL="358775" indent="0">
              <a:lnSpc>
                <a:spcPct val="110000"/>
              </a:lnSpc>
              <a:spcBef>
                <a:spcPts val="0"/>
              </a:spcBef>
              <a:buNone/>
            </a:pPr>
            <a:r>
              <a:rPr lang="en-US" altLang="zh-CN" sz="1600" dirty="0">
                <a:latin typeface="Times New Roman" panose="02020603050405020304" pitchFamily="18" charset="0"/>
                <a:ea typeface="幼圆" pitchFamily="49" charset="-122"/>
              </a:rPr>
              <a:t>Nuclear energy should be promoted stably and effectively on the basis of </a:t>
            </a:r>
            <a:r>
              <a:rPr lang="en-US" altLang="zh-CN" sz="1600" dirty="0" smtClean="0">
                <a:latin typeface="Times New Roman" panose="02020603050405020304" pitchFamily="18" charset="0"/>
                <a:ea typeface="幼圆" pitchFamily="49" charset="-122"/>
              </a:rPr>
              <a:t>safety.</a:t>
            </a:r>
            <a:endParaRPr lang="en-US" altLang="zh-CN" sz="1800" dirty="0">
              <a:latin typeface="Times New Roman" panose="02020603050405020304" pitchFamily="18" charset="0"/>
              <a:ea typeface="幼圆" pitchFamily="49" charset="-122"/>
            </a:endParaRPr>
          </a:p>
          <a:p>
            <a:pPr lvl="1">
              <a:lnSpc>
                <a:spcPct val="110000"/>
              </a:lnSpc>
              <a:spcBef>
                <a:spcPts val="0"/>
              </a:spcBef>
            </a:pPr>
            <a:r>
              <a:rPr lang="zh-CN" altLang="en-US" sz="1600" dirty="0">
                <a:latin typeface="Times New Roman" panose="02020603050405020304" pitchFamily="18" charset="0"/>
                <a:ea typeface="华文楷体" pitchFamily="2" charset="-122"/>
              </a:rPr>
              <a:t>核能将是我国未来可持续能源体系中的重要支柱，</a:t>
            </a:r>
            <a:r>
              <a:rPr lang="zh-CN" altLang="en-US" sz="1600" dirty="0" smtClean="0">
                <a:latin typeface="Times New Roman" panose="02020603050405020304" pitchFamily="18" charset="0"/>
                <a:ea typeface="华文楷体" pitchFamily="2" charset="-122"/>
              </a:rPr>
              <a:t>核能</a:t>
            </a:r>
            <a:r>
              <a:rPr lang="en-US" altLang="zh-CN" sz="1600" dirty="0" smtClean="0">
                <a:latin typeface="Times New Roman" panose="02020603050405020304" pitchFamily="18" charset="0"/>
                <a:ea typeface="华文楷体" pitchFamily="2" charset="-122"/>
              </a:rPr>
              <a:t>2030</a:t>
            </a:r>
            <a:r>
              <a:rPr lang="zh-CN" altLang="en-US" sz="1600" dirty="0" smtClean="0">
                <a:latin typeface="Times New Roman" panose="02020603050405020304" pitchFamily="18" charset="0"/>
                <a:ea typeface="华文楷体" pitchFamily="2" charset="-122"/>
              </a:rPr>
              <a:t>年装机达</a:t>
            </a:r>
            <a:r>
              <a:rPr lang="zh-CN" altLang="en-US" sz="1600" dirty="0">
                <a:latin typeface="Times New Roman" panose="02020603050405020304" pitchFamily="18" charset="0"/>
                <a:ea typeface="华文楷体" pitchFamily="2" charset="-122"/>
              </a:rPr>
              <a:t>约</a:t>
            </a:r>
            <a:r>
              <a:rPr lang="en-US" altLang="zh-CN" sz="1600" dirty="0" smtClean="0">
                <a:latin typeface="Times New Roman" panose="02020603050405020304" pitchFamily="18" charset="0"/>
                <a:ea typeface="华文楷体" pitchFamily="2" charset="-122"/>
              </a:rPr>
              <a:t>1.5</a:t>
            </a:r>
            <a:r>
              <a:rPr lang="zh-CN" altLang="en-US" sz="1600" dirty="0" smtClean="0">
                <a:latin typeface="Times New Roman" panose="02020603050405020304" pitchFamily="18" charset="0"/>
                <a:ea typeface="华文楷体" pitchFamily="2" charset="-122"/>
              </a:rPr>
              <a:t>亿千瓦，到</a:t>
            </a:r>
            <a:r>
              <a:rPr lang="en-US" altLang="zh-CN" sz="1600" dirty="0" smtClean="0">
                <a:latin typeface="Times New Roman" panose="02020603050405020304" pitchFamily="18" charset="0"/>
                <a:ea typeface="华文楷体" pitchFamily="2" charset="-122"/>
              </a:rPr>
              <a:t>2050</a:t>
            </a:r>
            <a:r>
              <a:rPr lang="zh-CN" altLang="en-US" sz="1600" dirty="0" smtClean="0">
                <a:latin typeface="Times New Roman" panose="02020603050405020304" pitchFamily="18" charset="0"/>
                <a:ea typeface="华文楷体" pitchFamily="2" charset="-122"/>
              </a:rPr>
              <a:t>年可达</a:t>
            </a:r>
            <a:r>
              <a:rPr lang="en-US" altLang="zh-CN" sz="1600" dirty="0" smtClean="0">
                <a:latin typeface="Times New Roman" panose="02020603050405020304" pitchFamily="18" charset="0"/>
                <a:ea typeface="华文楷体" pitchFamily="2" charset="-122"/>
              </a:rPr>
              <a:t>3.5</a:t>
            </a:r>
            <a:r>
              <a:rPr lang="zh-CN" altLang="en-US" sz="1600" dirty="0" smtClean="0">
                <a:latin typeface="Times New Roman" panose="02020603050405020304" pitchFamily="18" charset="0"/>
                <a:ea typeface="华文楷体" pitchFamily="2" charset="-122"/>
              </a:rPr>
              <a:t>～</a:t>
            </a:r>
            <a:r>
              <a:rPr lang="en-US" altLang="zh-CN" sz="1600" dirty="0" smtClean="0">
                <a:latin typeface="Times New Roman" panose="02020603050405020304" pitchFamily="18" charset="0"/>
                <a:ea typeface="华文楷体" pitchFamily="2" charset="-122"/>
              </a:rPr>
              <a:t>4.5</a:t>
            </a:r>
            <a:r>
              <a:rPr lang="zh-CN" altLang="en-US" sz="1600" dirty="0" smtClean="0">
                <a:latin typeface="Times New Roman" panose="02020603050405020304" pitchFamily="18" charset="0"/>
                <a:ea typeface="华文楷体" pitchFamily="2" charset="-122"/>
              </a:rPr>
              <a:t>亿千瓦，将</a:t>
            </a:r>
            <a:r>
              <a:rPr lang="zh-CN" altLang="en-US" sz="1600" dirty="0">
                <a:latin typeface="Times New Roman" panose="02020603050405020304" pitchFamily="18" charset="0"/>
                <a:ea typeface="华文楷体" pitchFamily="2" charset="-122"/>
              </a:rPr>
              <a:t>对</a:t>
            </a:r>
            <a:r>
              <a:rPr lang="zh-CN" altLang="en-US" sz="1600" dirty="0" smtClean="0">
                <a:latin typeface="Times New Roman" panose="02020603050405020304" pitchFamily="18" charset="0"/>
                <a:ea typeface="华文楷体" pitchFamily="2" charset="-122"/>
              </a:rPr>
              <a:t>我国</a:t>
            </a:r>
            <a:r>
              <a:rPr lang="en-US" altLang="zh-CN" sz="1600" dirty="0" smtClean="0">
                <a:latin typeface="Times New Roman" panose="02020603050405020304" pitchFamily="18" charset="0"/>
                <a:ea typeface="华文楷体" pitchFamily="2" charset="-122"/>
              </a:rPr>
              <a:t>CO</a:t>
            </a:r>
            <a:r>
              <a:rPr lang="en-US" altLang="zh-CN" sz="1600" baseline="-25000" dirty="0" smtClean="0">
                <a:latin typeface="Times New Roman" panose="02020603050405020304" pitchFamily="18" charset="0"/>
                <a:ea typeface="华文楷体" pitchFamily="2" charset="-122"/>
              </a:rPr>
              <a:t>2</a:t>
            </a:r>
            <a:r>
              <a:rPr lang="zh-CN" altLang="en-US" sz="1600" dirty="0">
                <a:latin typeface="Times New Roman" panose="02020603050405020304" pitchFamily="18" charset="0"/>
                <a:ea typeface="华文楷体" pitchFamily="2" charset="-122"/>
              </a:rPr>
              <a:t>排放达到峰值起关键作用</a:t>
            </a:r>
            <a:r>
              <a:rPr lang="zh-CN" altLang="en-US" sz="1600" dirty="0" smtClean="0">
                <a:latin typeface="Times New Roman" panose="02020603050405020304" pitchFamily="18" charset="0"/>
                <a:ea typeface="华文楷体" pitchFamily="2" charset="-122"/>
              </a:rPr>
              <a:t>。</a:t>
            </a:r>
            <a:endParaRPr lang="en-US" altLang="zh-CN" sz="1600" dirty="0" smtClean="0">
              <a:latin typeface="Times New Roman" panose="02020603050405020304" pitchFamily="18" charset="0"/>
              <a:ea typeface="华文楷体" pitchFamily="2" charset="-122"/>
            </a:endParaRPr>
          </a:p>
          <a:p>
            <a:pPr marL="804863" lvl="1" indent="0">
              <a:lnSpc>
                <a:spcPct val="110000"/>
              </a:lnSpc>
              <a:spcBef>
                <a:spcPts val="0"/>
              </a:spcBef>
              <a:buNone/>
            </a:pPr>
            <a:r>
              <a:rPr lang="en-US" altLang="zh-CN" sz="1200" dirty="0">
                <a:latin typeface="Times New Roman" panose="02020603050405020304" pitchFamily="18" charset="0"/>
                <a:ea typeface="华文楷体" pitchFamily="2" charset="-122"/>
              </a:rPr>
              <a:t>Nuclear energy will be a pillar industry in China’s sustainable energy system in the future. </a:t>
            </a:r>
            <a:r>
              <a:rPr lang="en-US" altLang="zh-CN" sz="1200" dirty="0" smtClean="0">
                <a:latin typeface="Times New Roman" panose="02020603050405020304" pitchFamily="18" charset="0"/>
                <a:ea typeface="华文楷体" pitchFamily="2" charset="-122"/>
              </a:rPr>
              <a:t>The installed capacity of nuclear energy will be about 150 million kW in 2030, and rise to 350~450 </a:t>
            </a:r>
            <a:r>
              <a:rPr lang="en-US" altLang="zh-CN" sz="1200" dirty="0">
                <a:latin typeface="Times New Roman" panose="02020603050405020304" pitchFamily="18" charset="0"/>
                <a:ea typeface="华文楷体" pitchFamily="2" charset="-122"/>
              </a:rPr>
              <a:t>m</a:t>
            </a:r>
            <a:r>
              <a:rPr lang="en-US" altLang="zh-CN" sz="1200" dirty="0" smtClean="0">
                <a:latin typeface="Times New Roman" panose="02020603050405020304" pitchFamily="18" charset="0"/>
                <a:ea typeface="华文楷体" pitchFamily="2" charset="-122"/>
              </a:rPr>
              <a:t>illion kW by 2050, and will play significant role </a:t>
            </a:r>
            <a:r>
              <a:rPr lang="en-US" altLang="zh-CN" sz="1200" dirty="0">
                <a:latin typeface="Times New Roman" panose="02020603050405020304" pitchFamily="18" charset="0"/>
                <a:ea typeface="华文楷体" pitchFamily="2" charset="-122"/>
              </a:rPr>
              <a:t>in </a:t>
            </a:r>
            <a:r>
              <a:rPr lang="en-US" altLang="zh-CN" sz="1200" dirty="0" smtClean="0">
                <a:latin typeface="Times New Roman" panose="02020603050405020304" pitchFamily="18" charset="0"/>
                <a:ea typeface="华文楷体" pitchFamily="2" charset="-122"/>
              </a:rPr>
              <a:t>reaching CO</a:t>
            </a:r>
            <a:r>
              <a:rPr lang="en-US" altLang="zh-CN" sz="1200" baseline="-25000" dirty="0" smtClean="0">
                <a:latin typeface="Times New Roman" panose="02020603050405020304" pitchFamily="18" charset="0"/>
                <a:ea typeface="华文楷体" pitchFamily="2" charset="-122"/>
              </a:rPr>
              <a:t>2</a:t>
            </a:r>
            <a:r>
              <a:rPr lang="en-US" altLang="zh-CN" sz="1200" dirty="0" smtClean="0">
                <a:latin typeface="Times New Roman" panose="02020603050405020304" pitchFamily="18" charset="0"/>
                <a:ea typeface="华文楷体" pitchFamily="2" charset="-122"/>
              </a:rPr>
              <a:t> </a:t>
            </a:r>
            <a:r>
              <a:rPr lang="en-US" altLang="zh-CN" sz="1200" dirty="0">
                <a:latin typeface="Times New Roman" panose="02020603050405020304" pitchFamily="18" charset="0"/>
                <a:ea typeface="华文楷体" pitchFamily="2" charset="-122"/>
              </a:rPr>
              <a:t>emission </a:t>
            </a:r>
            <a:r>
              <a:rPr lang="en-US" altLang="zh-CN" sz="1200" dirty="0" smtClean="0">
                <a:latin typeface="Times New Roman" panose="02020603050405020304" pitchFamily="18" charset="0"/>
                <a:ea typeface="华文楷体" pitchFamily="2" charset="-122"/>
              </a:rPr>
              <a:t>peak.</a:t>
            </a:r>
            <a:endParaRPr lang="en-US" altLang="zh-CN" sz="1200" dirty="0">
              <a:latin typeface="Times New Roman" panose="02020603050405020304" pitchFamily="18" charset="0"/>
              <a:ea typeface="华文楷体" pitchFamily="2" charset="-122"/>
            </a:endParaRPr>
          </a:p>
        </p:txBody>
      </p:sp>
      <p:sp>
        <p:nvSpPr>
          <p:cNvPr id="8" name="内容占位符 2"/>
          <p:cNvSpPr txBox="1">
            <a:spLocks/>
          </p:cNvSpPr>
          <p:nvPr/>
        </p:nvSpPr>
        <p:spPr bwMode="auto">
          <a:xfrm>
            <a:off x="269997" y="3861048"/>
            <a:ext cx="5889211" cy="1015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nSpc>
                <a:spcPct val="110000"/>
              </a:lnSpc>
              <a:spcBef>
                <a:spcPts val="0"/>
              </a:spcBef>
            </a:pPr>
            <a:r>
              <a:rPr lang="zh-CN" altLang="en-US" sz="1800" dirty="0">
                <a:latin typeface="Times New Roman" panose="02020603050405020304" pitchFamily="18" charset="0"/>
                <a:ea typeface="幼圆" pitchFamily="49" charset="-122"/>
              </a:rPr>
              <a:t>加强国内能源资源的开发和科学高效利用，减少对外依赖</a:t>
            </a:r>
            <a:r>
              <a:rPr lang="zh-CN" altLang="en-US" sz="1800" dirty="0" smtClean="0">
                <a:latin typeface="Times New Roman" panose="02020603050405020304" pitchFamily="18" charset="0"/>
                <a:ea typeface="幼圆" pitchFamily="49" charset="-122"/>
              </a:rPr>
              <a:t>，加强国际能源合作，保障能源供给安全。</a:t>
            </a:r>
            <a:endParaRPr lang="en-US" altLang="zh-CN" sz="1800" dirty="0" smtClean="0">
              <a:latin typeface="Times New Roman" panose="02020603050405020304" pitchFamily="18" charset="0"/>
              <a:ea typeface="幼圆" pitchFamily="49" charset="-122"/>
            </a:endParaRPr>
          </a:p>
          <a:p>
            <a:pPr marL="358775" indent="0">
              <a:lnSpc>
                <a:spcPct val="110000"/>
              </a:lnSpc>
              <a:spcBef>
                <a:spcPts val="0"/>
              </a:spcBef>
              <a:buNone/>
            </a:pPr>
            <a:r>
              <a:rPr lang="en-US" altLang="zh-CN" sz="1600" dirty="0" smtClean="0">
                <a:latin typeface="Times New Roman" panose="02020603050405020304" pitchFamily="18" charset="0"/>
                <a:ea typeface="幼圆" pitchFamily="49" charset="-122"/>
              </a:rPr>
              <a:t>Promoting </a:t>
            </a:r>
            <a:r>
              <a:rPr lang="en-US" altLang="zh-CN" sz="1600" dirty="0">
                <a:latin typeface="Times New Roman" panose="02020603050405020304" pitchFamily="18" charset="0"/>
                <a:ea typeface="幼圆" pitchFamily="49" charset="-122"/>
              </a:rPr>
              <a:t>the sustainable and efficient use of domestic energy </a:t>
            </a:r>
            <a:r>
              <a:rPr lang="en-US" altLang="zh-CN" sz="1600" dirty="0" smtClean="0">
                <a:latin typeface="Times New Roman" panose="02020603050405020304" pitchFamily="18" charset="0"/>
                <a:ea typeface="幼圆" pitchFamily="49" charset="-122"/>
              </a:rPr>
              <a:t>resources, strengthening international energy cooperation,  and ensuring energy supply security</a:t>
            </a:r>
            <a:r>
              <a:rPr lang="en-US" altLang="zh-CN" sz="1800" dirty="0" smtClean="0">
                <a:latin typeface="Times New Roman" panose="02020603050405020304" pitchFamily="18" charset="0"/>
                <a:ea typeface="幼圆" pitchFamily="49" charset="-122"/>
              </a:rPr>
              <a:t>.</a:t>
            </a:r>
            <a:endParaRPr lang="en-US" altLang="zh-CN" sz="1800" dirty="0">
              <a:latin typeface="Times New Roman" panose="02020603050405020304" pitchFamily="18" charset="0"/>
              <a:ea typeface="幼圆" pitchFamily="49" charset="-122"/>
            </a:endParaRPr>
          </a:p>
          <a:p>
            <a:pPr lvl="1">
              <a:lnSpc>
                <a:spcPct val="110000"/>
              </a:lnSpc>
              <a:spcBef>
                <a:spcPts val="0"/>
              </a:spcBef>
            </a:pPr>
            <a:r>
              <a:rPr lang="zh-CN" altLang="en-US" sz="1600" dirty="0">
                <a:latin typeface="Times New Roman" panose="02020603050405020304" pitchFamily="18" charset="0"/>
                <a:ea typeface="华文楷体" pitchFamily="2" charset="-122"/>
              </a:rPr>
              <a:t>加强常规和非常规天然气的勘探开发，天然气在一次能源比例迅速提升</a:t>
            </a:r>
            <a:r>
              <a:rPr lang="zh-CN" altLang="en-US" sz="1600" dirty="0" smtClean="0">
                <a:latin typeface="Times New Roman" panose="02020603050405020304" pitchFamily="18" charset="0"/>
                <a:ea typeface="华文楷体" pitchFamily="2" charset="-122"/>
              </a:rPr>
              <a:t>。</a:t>
            </a:r>
            <a:endParaRPr lang="en-US" altLang="zh-CN" sz="1400" dirty="0" smtClean="0">
              <a:latin typeface="Times New Roman" panose="02020603050405020304" pitchFamily="18" charset="0"/>
              <a:ea typeface="华文楷体" pitchFamily="2" charset="-122"/>
            </a:endParaRPr>
          </a:p>
          <a:p>
            <a:pPr marL="795338" lvl="1" indent="0">
              <a:lnSpc>
                <a:spcPct val="110000"/>
              </a:lnSpc>
              <a:spcBef>
                <a:spcPts val="0"/>
              </a:spcBef>
              <a:buNone/>
            </a:pPr>
            <a:r>
              <a:rPr lang="en-US" altLang="zh-CN" sz="1200" dirty="0">
                <a:latin typeface="Times New Roman" panose="02020603050405020304" pitchFamily="18" charset="0"/>
                <a:ea typeface="华文楷体" pitchFamily="2" charset="-122"/>
              </a:rPr>
              <a:t>To enhance the exploitation and development of conventional and unconventional natural gas to fast raise the natural gas proportion in primary energy </a:t>
            </a:r>
            <a:r>
              <a:rPr lang="en-US" altLang="zh-CN" sz="1200" dirty="0" smtClean="0">
                <a:latin typeface="Times New Roman" panose="02020603050405020304" pitchFamily="18" charset="0"/>
                <a:ea typeface="华文楷体" pitchFamily="2" charset="-122"/>
              </a:rPr>
              <a:t>supply.</a:t>
            </a:r>
            <a:endParaRPr lang="en-US" altLang="zh-CN" sz="1200" dirty="0">
              <a:latin typeface="Times New Roman" panose="02020603050405020304" pitchFamily="18" charset="0"/>
              <a:ea typeface="华文楷体" pitchFamily="2" charset="-122"/>
            </a:endParaRPr>
          </a:p>
        </p:txBody>
      </p:sp>
      <p:sp>
        <p:nvSpPr>
          <p:cNvPr id="9" name="标题 1"/>
          <p:cNvSpPr>
            <a:spLocks noGrp="1"/>
          </p:cNvSpPr>
          <p:nvPr>
            <p:ph type="title"/>
          </p:nvPr>
        </p:nvSpPr>
        <p:spPr>
          <a:xfrm>
            <a:off x="219116" y="404664"/>
            <a:ext cx="8856663" cy="1368425"/>
          </a:xfrm>
        </p:spPr>
        <p:txBody>
          <a:bodyPr/>
          <a:lstStyle/>
          <a:p>
            <a:r>
              <a:rPr lang="en-US" altLang="zh-CN" sz="2000" b="1" dirty="0">
                <a:latin typeface="Times New Roman" panose="02020603050405020304" pitchFamily="18" charset="0"/>
              </a:rPr>
              <a:t>7. </a:t>
            </a:r>
            <a:r>
              <a:rPr lang="zh-CN" altLang="en-US" sz="2000" b="1" dirty="0">
                <a:latin typeface="Times New Roman" panose="02020603050405020304" pitchFamily="18" charset="0"/>
              </a:rPr>
              <a:t>推动能源生产和消费革命的战略核心是建立高效、安全、清洁、低碳的可持续能源体系，需要前瞻性战略部署</a:t>
            </a:r>
            <a:r>
              <a:rPr lang="en-US" altLang="zh-CN" sz="2000" b="1" dirty="0" smtClean="0">
                <a:latin typeface="Times New Roman" panose="02020603050405020304" pitchFamily="18" charset="0"/>
              </a:rPr>
              <a:t>(2)</a:t>
            </a:r>
            <a:r>
              <a:rPr lang="en-US" altLang="zh-CN" sz="2000" b="1" dirty="0">
                <a:latin typeface="Times New Roman" panose="02020603050405020304" pitchFamily="18" charset="0"/>
              </a:rPr>
              <a:t/>
            </a:r>
            <a:br>
              <a:rPr lang="en-US" altLang="zh-CN" sz="2000" b="1" dirty="0">
                <a:latin typeface="Times New Roman" panose="02020603050405020304" pitchFamily="18" charset="0"/>
              </a:rPr>
            </a:br>
            <a:r>
              <a:rPr lang="en-US" altLang="zh-CN" sz="1600" b="1" dirty="0">
                <a:latin typeface="Times New Roman" panose="02020603050405020304" pitchFamily="18" charset="0"/>
              </a:rPr>
              <a:t>To promote energy production and consumption revolution, the core strategy is to build sustainable energy system with the character of efficient, secure, clean and low-carbon,</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need</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the</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prospective</a:t>
            </a:r>
            <a:r>
              <a:rPr lang="zh-CN" altLang="en-US" sz="1600" b="1" dirty="0">
                <a:latin typeface="Times New Roman" panose="02020603050405020304" pitchFamily="18" charset="0"/>
              </a:rPr>
              <a:t> </a:t>
            </a:r>
            <a:r>
              <a:rPr lang="en-US" altLang="zh-CN" sz="1600" b="1" dirty="0">
                <a:latin typeface="Times New Roman" panose="02020603050405020304" pitchFamily="18" charset="0"/>
              </a:rPr>
              <a:t>strategy</a:t>
            </a:r>
            <a:r>
              <a:rPr lang="zh-CN" altLang="en-US" sz="1600" b="1" dirty="0">
                <a:latin typeface="Times New Roman" panose="02020603050405020304" pitchFamily="18" charset="0"/>
              </a:rPr>
              <a:t> </a:t>
            </a:r>
            <a:endParaRPr lang="zh-CN" altLang="en-US" sz="1400" b="1" dirty="0">
              <a:latin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996361" y="4149080"/>
            <a:ext cx="3123854" cy="1872208"/>
          </a:xfrm>
          <a:prstGeom prst="rect">
            <a:avLst/>
          </a:prstGeom>
        </p:spPr>
      </p:pic>
    </p:spTree>
    <p:extLst>
      <p:ext uri="{BB962C8B-B14F-4D97-AF65-F5344CB8AC3E}">
        <p14:creationId xmlns:p14="http://schemas.microsoft.com/office/powerpoint/2010/main" val="307006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288" y="44624"/>
            <a:ext cx="8856663" cy="1872207"/>
          </a:xfrm>
        </p:spPr>
        <p:txBody>
          <a:bodyPr/>
          <a:lstStyle/>
          <a:p>
            <a:r>
              <a:rPr lang="zh-CN" altLang="zh-CN" sz="2000" b="1" dirty="0" smtClean="0">
                <a:latin typeface="Times New Roman" panose="02020603050405020304" pitchFamily="18" charset="0"/>
              </a:rPr>
              <a:t>1</a:t>
            </a:r>
            <a:r>
              <a:rPr lang="en-US" altLang="zh-CN" sz="2000" b="1" dirty="0" smtClean="0">
                <a:latin typeface="Times New Roman" panose="02020603050405020304" pitchFamily="18" charset="0"/>
              </a:rPr>
              <a:t>.</a:t>
            </a:r>
            <a:r>
              <a:rPr lang="zh-CN" altLang="en-US" sz="2000" b="1" dirty="0" smtClean="0">
                <a:latin typeface="Times New Roman" panose="02020603050405020304" pitchFamily="18" charset="0"/>
              </a:rPr>
              <a:t> 中国经济社会发展既面临日趋强化的资源环境制约，也面临应对气候变化减排</a:t>
            </a:r>
            <a:r>
              <a:rPr lang="en-US" altLang="zh-CN" sz="2000" b="1" dirty="0" smtClean="0">
                <a:latin typeface="Times New Roman" panose="02020603050405020304" pitchFamily="18" charset="0"/>
              </a:rPr>
              <a:t>CO</a:t>
            </a:r>
            <a:r>
              <a:rPr lang="en-US" altLang="zh-CN" sz="2000" b="1" baseline="-25000" dirty="0" smtClean="0">
                <a:latin typeface="Times New Roman" panose="02020603050405020304" pitchFamily="18" charset="0"/>
              </a:rPr>
              <a:t>2</a:t>
            </a:r>
            <a:r>
              <a:rPr lang="zh-CN" altLang="en-US" sz="2000" b="1" dirty="0" smtClean="0">
                <a:latin typeface="Times New Roman" panose="02020603050405020304" pitchFamily="18" charset="0"/>
              </a:rPr>
              <a:t>的挑战，推动能源生产和消费革命，是两者统筹的战略选择和根本途径</a:t>
            </a:r>
            <a:r>
              <a:rPr lang="en-US" altLang="zh-CN" sz="2000" b="1" dirty="0" smtClean="0">
                <a:latin typeface="Times New Roman" panose="02020603050405020304" pitchFamily="18" charset="0"/>
              </a:rPr>
              <a:t>(1)</a:t>
            </a:r>
            <a:br>
              <a:rPr lang="en-US" altLang="zh-CN" sz="2000" b="1" dirty="0" smtClean="0">
                <a:latin typeface="Times New Roman" panose="02020603050405020304" pitchFamily="18" charset="0"/>
              </a:rPr>
            </a:br>
            <a:r>
              <a:rPr lang="en-US" altLang="zh-CN" sz="1600" b="1" dirty="0">
                <a:latin typeface="Times New Roman" panose="02020603050405020304" pitchFamily="18" charset="0"/>
              </a:rPr>
              <a:t>China's economic and social development is facing an increasingly </a:t>
            </a:r>
            <a:r>
              <a:rPr lang="en-US" altLang="zh-CN" sz="1600" b="1" dirty="0" smtClean="0">
                <a:latin typeface="Times New Roman" panose="02020603050405020304" pitchFamily="18" charset="0"/>
              </a:rPr>
              <a:t>restriction of resources </a:t>
            </a:r>
            <a:r>
              <a:rPr lang="en-US" altLang="zh-CN" sz="1600" b="1" dirty="0">
                <a:latin typeface="Times New Roman" panose="02020603050405020304" pitchFamily="18" charset="0"/>
              </a:rPr>
              <a:t>and </a:t>
            </a:r>
            <a:r>
              <a:rPr lang="en-US" altLang="zh-CN" sz="1600" b="1" dirty="0" smtClean="0">
                <a:latin typeface="Times New Roman" panose="02020603050405020304" pitchFamily="18" charset="0"/>
              </a:rPr>
              <a:t>environment, </a:t>
            </a:r>
            <a:r>
              <a:rPr lang="en-US" altLang="zh-CN" sz="1600" b="1" dirty="0">
                <a:latin typeface="Times New Roman" panose="02020603050405020304" pitchFamily="18" charset="0"/>
              </a:rPr>
              <a:t>is also facing the challenges of climate </a:t>
            </a:r>
            <a:r>
              <a:rPr lang="en-US" altLang="zh-CN" sz="1600" b="1" dirty="0" smtClean="0">
                <a:latin typeface="Times New Roman" panose="02020603050405020304" pitchFamily="18" charset="0"/>
              </a:rPr>
              <a:t>change and CO</a:t>
            </a:r>
            <a:r>
              <a:rPr lang="en-US" altLang="zh-CN" sz="1600" b="1" baseline="-25000" dirty="0" smtClean="0">
                <a:latin typeface="Times New Roman" panose="02020603050405020304" pitchFamily="18" charset="0"/>
              </a:rPr>
              <a:t>2</a:t>
            </a:r>
            <a:r>
              <a:rPr lang="en-US" altLang="zh-CN" sz="1600" b="1" dirty="0" smtClean="0">
                <a:latin typeface="Times New Roman" panose="02020603050405020304" pitchFamily="18" charset="0"/>
              </a:rPr>
              <a:t> mitigation, promoting energy production </a:t>
            </a:r>
            <a:r>
              <a:rPr lang="en-US" altLang="zh-CN" sz="1600" b="1" dirty="0">
                <a:latin typeface="Times New Roman" panose="02020603050405020304" pitchFamily="18" charset="0"/>
              </a:rPr>
              <a:t>and </a:t>
            </a:r>
            <a:r>
              <a:rPr lang="en-US" altLang="zh-CN" sz="1600" b="1" dirty="0" smtClean="0">
                <a:latin typeface="Times New Roman" panose="02020603050405020304" pitchFamily="18" charset="0"/>
              </a:rPr>
              <a:t>consumption revolution </a:t>
            </a:r>
            <a:r>
              <a:rPr lang="en-US" altLang="zh-CN" sz="1600" b="1" dirty="0">
                <a:latin typeface="Times New Roman" panose="02020603050405020304" pitchFamily="18" charset="0"/>
              </a:rPr>
              <a:t>are </a:t>
            </a:r>
            <a:r>
              <a:rPr lang="en-US" altLang="zh-CN" sz="1600" b="1" dirty="0" smtClean="0">
                <a:latin typeface="Times New Roman" panose="02020603050405020304" pitchFamily="18" charset="0"/>
              </a:rPr>
              <a:t>the </a:t>
            </a:r>
            <a:r>
              <a:rPr lang="en-US" altLang="zh-CN" sz="1600" b="1" dirty="0">
                <a:latin typeface="Times New Roman" panose="02020603050405020304" pitchFamily="18" charset="0"/>
              </a:rPr>
              <a:t>strategic choice and fundamental </a:t>
            </a:r>
            <a:r>
              <a:rPr lang="en-US" altLang="zh-CN" sz="1600" b="1" dirty="0" smtClean="0">
                <a:latin typeface="Times New Roman" panose="02020603050405020304" pitchFamily="18" charset="0"/>
              </a:rPr>
              <a:t>way for both</a:t>
            </a:r>
            <a:endParaRPr lang="en-US" altLang="zh-CN" sz="1600" b="1" dirty="0">
              <a:effectLst/>
              <a:latin typeface="Times New Roman" panose="02020603050405020304" pitchFamily="18" charset="0"/>
            </a:endParaRPr>
          </a:p>
        </p:txBody>
      </p:sp>
      <p:sp>
        <p:nvSpPr>
          <p:cNvPr id="3" name="内容占位符 2"/>
          <p:cNvSpPr>
            <a:spLocks noGrp="1"/>
          </p:cNvSpPr>
          <p:nvPr>
            <p:ph idx="1"/>
          </p:nvPr>
        </p:nvSpPr>
        <p:spPr>
          <a:xfrm>
            <a:off x="189871" y="1916831"/>
            <a:ext cx="8893051" cy="2628291"/>
          </a:xfrm>
        </p:spPr>
        <p:txBody>
          <a:bodyPr/>
          <a:lstStyle/>
          <a:p>
            <a:pPr>
              <a:spcBef>
                <a:spcPts val="0"/>
              </a:spcBef>
            </a:pPr>
            <a:r>
              <a:rPr lang="zh-CN" altLang="en-US" sz="1800" dirty="0" smtClean="0">
                <a:latin typeface="Times New Roman" panose="02020603050405020304" pitchFamily="18" charset="0"/>
              </a:rPr>
              <a:t>快速增长的化石能源生产和消费是造成当前“资源约束趋紧、环境污染严重、生态系统退化”严峻形势的首要原因。</a:t>
            </a:r>
            <a:endParaRPr lang="en-US" altLang="zh-CN" sz="1800" dirty="0" smtClean="0">
              <a:latin typeface="Times New Roman" panose="02020603050405020304" pitchFamily="18" charset="0"/>
            </a:endParaRPr>
          </a:p>
          <a:p>
            <a:pPr marL="357188" indent="0">
              <a:spcBef>
                <a:spcPts val="0"/>
              </a:spcBef>
              <a:buNone/>
            </a:pPr>
            <a:r>
              <a:rPr lang="en-US" altLang="zh-CN" sz="1600" dirty="0">
                <a:latin typeface="Times New Roman" panose="02020603050405020304" pitchFamily="18" charset="0"/>
              </a:rPr>
              <a:t>Rapid growth in production and consumption of fossil fuels is </a:t>
            </a:r>
            <a:r>
              <a:rPr lang="en-US" altLang="zh-CN" sz="1600" dirty="0" smtClean="0">
                <a:latin typeface="Times New Roman" panose="02020603050405020304" pitchFamily="18" charset="0"/>
              </a:rPr>
              <a:t>mainly causing </a:t>
            </a:r>
            <a:r>
              <a:rPr lang="en-US" altLang="zh-CN" sz="1600" dirty="0">
                <a:latin typeface="Times New Roman" panose="02020603050405020304" pitchFamily="18" charset="0"/>
              </a:rPr>
              <a:t>the </a:t>
            </a:r>
            <a:r>
              <a:rPr lang="en-US" altLang="zh-CN" sz="1600" dirty="0" smtClean="0">
                <a:latin typeface="Times New Roman" panose="02020603050405020304" pitchFamily="18" charset="0"/>
              </a:rPr>
              <a:t>grim situation of current </a:t>
            </a:r>
            <a:r>
              <a:rPr lang="en-US" altLang="zh-CN" sz="1600" dirty="0">
                <a:latin typeface="Times New Roman" panose="02020603050405020304" pitchFamily="18" charset="0"/>
              </a:rPr>
              <a:t>"tight resource constraints, </a:t>
            </a:r>
            <a:r>
              <a:rPr lang="en-US" altLang="zh-CN" sz="1600" dirty="0" smtClean="0">
                <a:latin typeface="Times New Roman" panose="02020603050405020304" pitchFamily="18" charset="0"/>
              </a:rPr>
              <a:t>serious environmental pollution and ecosystem degradation".</a:t>
            </a:r>
          </a:p>
          <a:p>
            <a:pPr lvl="1">
              <a:lnSpc>
                <a:spcPct val="120000"/>
              </a:lnSpc>
              <a:spcBef>
                <a:spcPts val="0"/>
              </a:spcBef>
            </a:pPr>
            <a:r>
              <a:rPr lang="en-US" altLang="zh-CN" sz="1600" dirty="0" smtClean="0">
                <a:latin typeface="Times New Roman" panose="02020603050405020304" pitchFamily="18" charset="0"/>
              </a:rPr>
              <a:t>SO</a:t>
            </a:r>
            <a:r>
              <a:rPr lang="en-US" altLang="zh-CN" sz="1600" baseline="-25000" dirty="0" smtClean="0">
                <a:latin typeface="Times New Roman" panose="02020603050405020304" pitchFamily="18" charset="0"/>
              </a:rPr>
              <a:t>2</a:t>
            </a:r>
            <a:r>
              <a:rPr lang="zh-CN" altLang="en-US" sz="1600" dirty="0" smtClean="0">
                <a:latin typeface="Times New Roman" panose="02020603050405020304" pitchFamily="18" charset="0"/>
              </a:rPr>
              <a:t>、</a:t>
            </a:r>
            <a:r>
              <a:rPr lang="en-US" altLang="zh-CN" sz="1600" dirty="0" err="1" smtClean="0">
                <a:latin typeface="Times New Roman" panose="02020603050405020304" pitchFamily="18" charset="0"/>
              </a:rPr>
              <a:t>NO</a:t>
            </a:r>
            <a:r>
              <a:rPr lang="en-US" altLang="zh-CN" sz="1600" baseline="-25000" dirty="0" err="1" smtClean="0">
                <a:latin typeface="Times New Roman" panose="02020603050405020304" pitchFamily="18" charset="0"/>
              </a:rPr>
              <a:t>x</a:t>
            </a:r>
            <a:r>
              <a:rPr lang="zh-CN" altLang="en-US" sz="1600" dirty="0" smtClean="0">
                <a:latin typeface="Times New Roman" panose="02020603050405020304" pitchFamily="18" charset="0"/>
              </a:rPr>
              <a:t>、烟尘等常规污染物排放的</a:t>
            </a:r>
            <a:r>
              <a:rPr lang="en-US" altLang="zh-CN" sz="1600" dirty="0" smtClean="0">
                <a:latin typeface="Times New Roman" panose="02020603050405020304" pitchFamily="18" charset="0"/>
              </a:rPr>
              <a:t>70%</a:t>
            </a:r>
            <a:r>
              <a:rPr lang="zh-CN" altLang="en-US" sz="1600" dirty="0" smtClean="0">
                <a:latin typeface="Times New Roman" panose="02020603050405020304" pitchFamily="18" charset="0"/>
              </a:rPr>
              <a:t>以上来自燃煤和汽车尾气。</a:t>
            </a:r>
            <a:endParaRPr lang="en-US" altLang="zh-CN" sz="1600" dirty="0" smtClean="0">
              <a:latin typeface="Times New Roman" panose="02020603050405020304" pitchFamily="18" charset="0"/>
            </a:endParaRPr>
          </a:p>
          <a:p>
            <a:pPr marL="457200" lvl="1" indent="0">
              <a:lnSpc>
                <a:spcPct val="120000"/>
              </a:lnSpc>
              <a:spcBef>
                <a:spcPts val="0"/>
              </a:spcBef>
              <a:buNone/>
            </a:pPr>
            <a:r>
              <a:rPr lang="en-US" altLang="zh-CN" sz="1400" dirty="0">
                <a:latin typeface="Times New Roman" panose="02020603050405020304" pitchFamily="18" charset="0"/>
              </a:rPr>
              <a:t>more than 70% </a:t>
            </a:r>
            <a:r>
              <a:rPr lang="en-US" altLang="zh-CN" sz="1400" dirty="0" smtClean="0">
                <a:latin typeface="Times New Roman" panose="02020603050405020304" pitchFamily="18" charset="0"/>
              </a:rPr>
              <a:t>of SO</a:t>
            </a:r>
            <a:r>
              <a:rPr lang="en-US" altLang="zh-CN" sz="1400" baseline="-25000" dirty="0" smtClean="0">
                <a:latin typeface="Times New Roman" panose="02020603050405020304" pitchFamily="18" charset="0"/>
              </a:rPr>
              <a:t>2</a:t>
            </a:r>
            <a:r>
              <a:rPr lang="en-US" altLang="zh-CN" sz="1400" dirty="0">
                <a:latin typeface="Times New Roman" panose="02020603050405020304" pitchFamily="18" charset="0"/>
              </a:rPr>
              <a:t>, </a:t>
            </a:r>
            <a:r>
              <a:rPr lang="en-US" altLang="zh-CN" sz="1400" dirty="0" err="1">
                <a:latin typeface="Times New Roman" panose="02020603050405020304" pitchFamily="18" charset="0"/>
              </a:rPr>
              <a:t>NOx</a:t>
            </a:r>
            <a:r>
              <a:rPr lang="en-US" altLang="zh-CN" sz="1400" dirty="0">
                <a:latin typeface="Times New Roman" panose="02020603050405020304" pitchFamily="18" charset="0"/>
              </a:rPr>
              <a:t>, soot </a:t>
            </a:r>
            <a:r>
              <a:rPr lang="en-US" altLang="zh-CN" sz="1400" dirty="0" smtClean="0">
                <a:latin typeface="Times New Roman" panose="02020603050405020304" pitchFamily="18" charset="0"/>
              </a:rPr>
              <a:t>and other conventional </a:t>
            </a:r>
            <a:r>
              <a:rPr lang="en-US" altLang="zh-CN" sz="1400" dirty="0">
                <a:latin typeface="Times New Roman" panose="02020603050405020304" pitchFamily="18" charset="0"/>
              </a:rPr>
              <a:t>pollutants </a:t>
            </a:r>
            <a:r>
              <a:rPr lang="en-US" altLang="zh-CN" sz="1400" dirty="0" smtClean="0">
                <a:latin typeface="Times New Roman" panose="02020603050405020304" pitchFamily="18" charset="0"/>
              </a:rPr>
              <a:t>came from </a:t>
            </a:r>
            <a:r>
              <a:rPr lang="en-US" altLang="zh-CN" sz="1400" dirty="0">
                <a:latin typeface="Times New Roman" panose="02020603050405020304" pitchFamily="18" charset="0"/>
              </a:rPr>
              <a:t>coal combustion and vehicle </a:t>
            </a:r>
            <a:r>
              <a:rPr lang="en-US" altLang="zh-CN" sz="1400" dirty="0" smtClean="0">
                <a:latin typeface="Times New Roman" panose="02020603050405020304" pitchFamily="18" charset="0"/>
              </a:rPr>
              <a:t>exhaust. </a:t>
            </a:r>
          </a:p>
          <a:p>
            <a:pPr lvl="1">
              <a:lnSpc>
                <a:spcPct val="120000"/>
              </a:lnSpc>
              <a:spcBef>
                <a:spcPts val="0"/>
              </a:spcBef>
            </a:pPr>
            <a:r>
              <a:rPr lang="zh-CN" altLang="en-US" sz="1600" dirty="0" smtClean="0">
                <a:latin typeface="Times New Roman" panose="02020603050405020304" pitchFamily="18" charset="0"/>
              </a:rPr>
              <a:t>北京</a:t>
            </a:r>
            <a:r>
              <a:rPr lang="en-US" altLang="zh-CN" sz="1600" dirty="0" smtClean="0">
                <a:latin typeface="Times New Roman" panose="02020603050405020304" pitchFamily="18" charset="0"/>
              </a:rPr>
              <a:t>PM</a:t>
            </a:r>
            <a:r>
              <a:rPr lang="en-US" altLang="zh-CN" sz="1600" baseline="-25000" dirty="0" smtClean="0">
                <a:latin typeface="Times New Roman" panose="02020603050405020304" pitchFamily="18" charset="0"/>
              </a:rPr>
              <a:t>2.5</a:t>
            </a:r>
            <a:r>
              <a:rPr lang="zh-CN" altLang="en-US" sz="1600" dirty="0" smtClean="0">
                <a:latin typeface="Times New Roman" panose="02020603050405020304" pitchFamily="18" charset="0"/>
              </a:rPr>
              <a:t>，化石能源消费贡献率夏天约占</a:t>
            </a:r>
            <a:r>
              <a:rPr lang="en-US" altLang="zh-CN" sz="1600" dirty="0" smtClean="0">
                <a:latin typeface="Times New Roman" panose="02020603050405020304" pitchFamily="18" charset="0"/>
              </a:rPr>
              <a:t>50%</a:t>
            </a:r>
            <a:r>
              <a:rPr lang="zh-CN" altLang="en-US" sz="1600" dirty="0" smtClean="0">
                <a:latin typeface="Times New Roman" panose="02020603050405020304" pitchFamily="18" charset="0"/>
              </a:rPr>
              <a:t>，冬天约占</a:t>
            </a:r>
            <a:r>
              <a:rPr lang="en-US" altLang="zh-CN" sz="1600" dirty="0" smtClean="0">
                <a:latin typeface="Times New Roman" panose="02020603050405020304" pitchFamily="18" charset="0"/>
              </a:rPr>
              <a:t>70%</a:t>
            </a:r>
            <a:r>
              <a:rPr lang="zh-CN" altLang="en-US" sz="1600" dirty="0" smtClean="0">
                <a:latin typeface="Times New Roman" panose="02020603050405020304" pitchFamily="18" charset="0"/>
              </a:rPr>
              <a:t>；</a:t>
            </a:r>
            <a:r>
              <a:rPr lang="en-US" altLang="zh-CN" sz="1600" dirty="0" smtClean="0">
                <a:latin typeface="Times New Roman" panose="02020603050405020304" pitchFamily="18" charset="0"/>
              </a:rPr>
              <a:t>PM</a:t>
            </a:r>
            <a:r>
              <a:rPr lang="en-US" altLang="zh-CN" sz="1600" baseline="-25000" dirty="0" smtClean="0">
                <a:latin typeface="Times New Roman" panose="02020603050405020304" pitchFamily="18" charset="0"/>
              </a:rPr>
              <a:t>2.5</a:t>
            </a:r>
            <a:r>
              <a:rPr lang="zh-CN" altLang="en-US" sz="1600" dirty="0" smtClean="0">
                <a:latin typeface="Times New Roman" panose="02020603050405020304" pitchFamily="18" charset="0"/>
              </a:rPr>
              <a:t>成分中，</a:t>
            </a:r>
            <a:r>
              <a:rPr lang="en-US" altLang="zh-CN" sz="1600" dirty="0" smtClean="0">
                <a:latin typeface="Times New Roman" panose="02020603050405020304" pitchFamily="18" charset="0"/>
              </a:rPr>
              <a:t>40-75%</a:t>
            </a:r>
            <a:r>
              <a:rPr lang="zh-CN" altLang="en-US" sz="1600" dirty="0" smtClean="0">
                <a:latin typeface="Times New Roman" panose="02020603050405020304" pitchFamily="18" charset="0"/>
              </a:rPr>
              <a:t>的重金属、超过</a:t>
            </a:r>
            <a:r>
              <a:rPr lang="en-US" altLang="zh-CN" sz="1600" dirty="0" smtClean="0">
                <a:latin typeface="Times New Roman" panose="02020603050405020304" pitchFamily="18" charset="0"/>
              </a:rPr>
              <a:t>50%</a:t>
            </a:r>
            <a:r>
              <a:rPr lang="zh-CN" altLang="en-US" sz="1600" dirty="0" smtClean="0">
                <a:latin typeface="Times New Roman" panose="02020603050405020304" pitchFamily="18" charset="0"/>
              </a:rPr>
              <a:t>的黑碳来自化石能源消费。</a:t>
            </a:r>
            <a:endParaRPr lang="en-US" altLang="zh-CN" sz="1600" dirty="0" smtClean="0">
              <a:latin typeface="Times New Roman" panose="02020603050405020304" pitchFamily="18" charset="0"/>
            </a:endParaRPr>
          </a:p>
          <a:p>
            <a:pPr marL="457200" lvl="1" indent="0">
              <a:lnSpc>
                <a:spcPct val="120000"/>
              </a:lnSpc>
              <a:spcBef>
                <a:spcPts val="0"/>
              </a:spcBef>
              <a:buNone/>
            </a:pPr>
            <a:r>
              <a:rPr lang="en-US" altLang="zh-CN" sz="1400" dirty="0" smtClean="0">
                <a:latin typeface="Times New Roman" panose="02020603050405020304" pitchFamily="18" charset="0"/>
              </a:rPr>
              <a:t>In Beijing, around 50% of PM</a:t>
            </a:r>
            <a:r>
              <a:rPr lang="en-US" altLang="zh-CN" sz="1400" baseline="-25000" dirty="0" smtClean="0">
                <a:latin typeface="Times New Roman" panose="02020603050405020304" pitchFamily="18" charset="0"/>
              </a:rPr>
              <a:t>2.5</a:t>
            </a:r>
            <a:r>
              <a:rPr lang="en-US" altLang="zh-CN" sz="1400" dirty="0" smtClean="0">
                <a:latin typeface="Times New Roman" panose="02020603050405020304" pitchFamily="18" charset="0"/>
              </a:rPr>
              <a:t> came from fossil fuel consumption in the summer, around70% of PM</a:t>
            </a:r>
            <a:r>
              <a:rPr lang="en-US" altLang="zh-CN" sz="1400" baseline="-25000" dirty="0" smtClean="0">
                <a:latin typeface="Times New Roman" panose="02020603050405020304" pitchFamily="18" charset="0"/>
              </a:rPr>
              <a:t>2.5</a:t>
            </a:r>
            <a:r>
              <a:rPr lang="en-US" altLang="zh-CN" sz="1400" dirty="0" smtClean="0">
                <a:latin typeface="Times New Roman" panose="02020603050405020304" pitchFamily="18" charset="0"/>
              </a:rPr>
              <a:t> in the winter. In the component of PM</a:t>
            </a:r>
            <a:r>
              <a:rPr lang="en-US" altLang="zh-CN" sz="1400" baseline="-25000" dirty="0" smtClean="0">
                <a:latin typeface="Times New Roman" panose="02020603050405020304" pitchFamily="18" charset="0"/>
              </a:rPr>
              <a:t>2.5</a:t>
            </a:r>
            <a:r>
              <a:rPr lang="en-US" altLang="zh-CN" sz="1400" dirty="0" smtClean="0">
                <a:latin typeface="Times New Roman" panose="02020603050405020304" pitchFamily="18" charset="0"/>
              </a:rPr>
              <a:t>, around 40-75</a:t>
            </a:r>
            <a:r>
              <a:rPr lang="en-US" altLang="zh-CN" sz="1400" dirty="0">
                <a:latin typeface="Times New Roman" panose="02020603050405020304" pitchFamily="18" charset="0"/>
              </a:rPr>
              <a:t>% of the heavy </a:t>
            </a:r>
            <a:r>
              <a:rPr lang="en-US" altLang="zh-CN" sz="1400" dirty="0" smtClean="0">
                <a:latin typeface="Times New Roman" panose="02020603050405020304" pitchFamily="18" charset="0"/>
              </a:rPr>
              <a:t>metals and </a:t>
            </a:r>
            <a:r>
              <a:rPr lang="en-US" altLang="zh-CN" sz="1400" dirty="0">
                <a:latin typeface="Times New Roman" panose="02020603050405020304" pitchFamily="18" charset="0"/>
              </a:rPr>
              <a:t>more than 50% of black </a:t>
            </a:r>
            <a:r>
              <a:rPr lang="en-US" altLang="zh-CN" sz="1400" dirty="0" smtClean="0">
                <a:latin typeface="Times New Roman" panose="02020603050405020304" pitchFamily="18" charset="0"/>
              </a:rPr>
              <a:t>carbon came from </a:t>
            </a:r>
            <a:r>
              <a:rPr lang="en-US" altLang="zh-CN" sz="1400" dirty="0">
                <a:latin typeface="Times New Roman" panose="02020603050405020304" pitchFamily="18" charset="0"/>
              </a:rPr>
              <a:t>fossil fuel consumption</a:t>
            </a:r>
            <a:r>
              <a:rPr lang="en-US" altLang="zh-CN" sz="1400" dirty="0" smtClean="0">
                <a:latin typeface="Times New Roman" panose="02020603050405020304" pitchFamily="18" charset="0"/>
              </a:rPr>
              <a:t>.</a:t>
            </a:r>
          </a:p>
        </p:txBody>
      </p:sp>
      <p:sp>
        <p:nvSpPr>
          <p:cNvPr id="4" name="内容占位符 2"/>
          <p:cNvSpPr txBox="1">
            <a:spLocks/>
          </p:cNvSpPr>
          <p:nvPr/>
        </p:nvSpPr>
        <p:spPr bwMode="auto">
          <a:xfrm>
            <a:off x="255288" y="5373216"/>
            <a:ext cx="6048672" cy="37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lnSpc>
                <a:spcPct val="120000"/>
              </a:lnSpc>
              <a:spcBef>
                <a:spcPts val="0"/>
              </a:spcBef>
            </a:pPr>
            <a:r>
              <a:rPr lang="zh-CN" altLang="en-US" sz="1600" kern="0" dirty="0" smtClean="0">
                <a:latin typeface="Times New Roman" panose="02020603050405020304" pitchFamily="18" charset="0"/>
              </a:rPr>
              <a:t>煤炭产量超过科学产能近一倍，造成土地塌陷</a:t>
            </a:r>
            <a:r>
              <a:rPr lang="en-US" altLang="zh-CN" sz="1600" kern="0" dirty="0" smtClean="0">
                <a:latin typeface="Times New Roman" panose="02020603050405020304" pitchFamily="18" charset="0"/>
              </a:rPr>
              <a:t>100</a:t>
            </a:r>
            <a:r>
              <a:rPr lang="zh-CN" altLang="en-US" sz="1600" kern="0" dirty="0" smtClean="0">
                <a:latin typeface="Times New Roman" panose="02020603050405020304" pitchFamily="18" charset="0"/>
              </a:rPr>
              <a:t>万</a:t>
            </a:r>
            <a:r>
              <a:rPr lang="en-US" altLang="zh-CN" sz="1600" kern="0" dirty="0" smtClean="0">
                <a:latin typeface="Times New Roman" panose="02020603050405020304" pitchFamily="18" charset="0"/>
              </a:rPr>
              <a:t>ha</a:t>
            </a:r>
            <a:r>
              <a:rPr lang="zh-CN" altLang="en-US" sz="1600" kern="0" dirty="0" smtClean="0">
                <a:latin typeface="Times New Roman" panose="02020603050405020304" pitchFamily="18" charset="0"/>
              </a:rPr>
              <a:t>，地下水资源污染严重。</a:t>
            </a:r>
            <a:endParaRPr lang="en-US" altLang="zh-CN" sz="1600" kern="0" dirty="0" smtClean="0">
              <a:latin typeface="Times New Roman" panose="02020603050405020304" pitchFamily="18" charset="0"/>
            </a:endParaRPr>
          </a:p>
          <a:p>
            <a:pPr marL="457200" lvl="1" indent="0">
              <a:lnSpc>
                <a:spcPct val="120000"/>
              </a:lnSpc>
              <a:spcBef>
                <a:spcPts val="0"/>
              </a:spcBef>
              <a:buFont typeface="Wingdings" pitchFamily="2" charset="2"/>
              <a:buNone/>
            </a:pPr>
            <a:r>
              <a:rPr lang="en-US" altLang="zh-CN" sz="1400" kern="0" dirty="0" smtClean="0">
                <a:latin typeface="Times New Roman" panose="02020603050405020304" pitchFamily="18" charset="0"/>
              </a:rPr>
              <a:t>Coal production nearly doubled over the scientific capacity, resulting in land subsidence 1 million ha, serious pollution of groundwater resources.</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373216"/>
            <a:ext cx="1368152" cy="830841"/>
          </a:xfrm>
          <a:prstGeom prst="rect">
            <a:avLst/>
          </a:prstGeom>
        </p:spPr>
      </p:pic>
    </p:spTree>
    <p:extLst>
      <p:ext uri="{BB962C8B-B14F-4D97-AF65-F5344CB8AC3E}">
        <p14:creationId xmlns:p14="http://schemas.microsoft.com/office/powerpoint/2010/main" val="225526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bwMode="auto">
          <a:xfrm>
            <a:off x="219116" y="2248075"/>
            <a:ext cx="8468592" cy="117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nSpc>
                <a:spcPct val="110000"/>
              </a:lnSpc>
              <a:spcBef>
                <a:spcPts val="0"/>
              </a:spcBef>
            </a:pPr>
            <a:r>
              <a:rPr lang="zh-CN" altLang="en-US" sz="1800" dirty="0" smtClean="0">
                <a:latin typeface="Times New Roman" panose="02020603050405020304" pitchFamily="18" charset="0"/>
                <a:ea typeface="幼圆" pitchFamily="49" charset="-122"/>
              </a:rPr>
              <a:t>仅靠末端治理技术难以从根本上转变环境质量，东部沿海地区治理雾霾需要控制和减少煤炭消费量，有利于尽快实现</a:t>
            </a:r>
            <a:r>
              <a:rPr lang="en-US" altLang="zh-CN" sz="1800" dirty="0" smtClean="0">
                <a:latin typeface="Times New Roman" panose="02020603050405020304" pitchFamily="18" charset="0"/>
                <a:ea typeface="幼圆" pitchFamily="49" charset="-122"/>
              </a:rPr>
              <a:t>CO</a:t>
            </a:r>
            <a:r>
              <a:rPr lang="en-US" altLang="zh-CN" sz="1800" baseline="-25000" dirty="0" smtClean="0">
                <a:latin typeface="Times New Roman" panose="02020603050405020304" pitchFamily="18" charset="0"/>
                <a:ea typeface="幼圆" pitchFamily="49" charset="-122"/>
              </a:rPr>
              <a:t>2</a:t>
            </a:r>
            <a:r>
              <a:rPr lang="zh-CN" altLang="en-US" sz="1800" dirty="0" smtClean="0">
                <a:latin typeface="Times New Roman" panose="02020603050405020304" pitchFamily="18" charset="0"/>
                <a:ea typeface="幼圆" pitchFamily="49" charset="-122"/>
              </a:rPr>
              <a:t>排放峰值。</a:t>
            </a:r>
            <a:endParaRPr lang="en-US" altLang="zh-CN" sz="1800" dirty="0" smtClean="0">
              <a:latin typeface="Times New Roman" panose="02020603050405020304" pitchFamily="18" charset="0"/>
              <a:ea typeface="幼圆" pitchFamily="49" charset="-122"/>
            </a:endParaRPr>
          </a:p>
          <a:p>
            <a:pPr marL="358775" indent="0">
              <a:lnSpc>
                <a:spcPct val="110000"/>
              </a:lnSpc>
              <a:spcBef>
                <a:spcPts val="0"/>
              </a:spcBef>
              <a:buNone/>
            </a:pPr>
            <a:r>
              <a:rPr lang="en-US" altLang="zh-CN" sz="1600" dirty="0" smtClean="0">
                <a:latin typeface="Times New Roman" panose="02020603050405020304" pitchFamily="18" charset="0"/>
                <a:ea typeface="幼圆" pitchFamily="49" charset="-122"/>
              </a:rPr>
              <a:t>It is hard to improve environmental quality by only using terminal management technology. Governing haze in </a:t>
            </a:r>
            <a:r>
              <a:rPr lang="en-US" altLang="zh-CN" sz="1600" dirty="0">
                <a:latin typeface="Times New Roman" panose="02020603050405020304" pitchFamily="18" charset="0"/>
                <a:ea typeface="幼圆" pitchFamily="49" charset="-122"/>
              </a:rPr>
              <a:t>e</a:t>
            </a:r>
            <a:r>
              <a:rPr lang="en-US" altLang="zh-CN" sz="1600" dirty="0" smtClean="0">
                <a:latin typeface="Times New Roman" panose="02020603050405020304" pitchFamily="18" charset="0"/>
                <a:ea typeface="幼圆" pitchFamily="49" charset="-122"/>
              </a:rPr>
              <a:t>astern coastal regions of China  need to control and reduce coal consumption, and that will be helpful to implement CO</a:t>
            </a:r>
            <a:r>
              <a:rPr lang="en-US" altLang="zh-CN" sz="1600" baseline="-25000" dirty="0" smtClean="0">
                <a:latin typeface="Times New Roman" panose="02020603050405020304" pitchFamily="18" charset="0"/>
                <a:ea typeface="幼圆" pitchFamily="49" charset="-122"/>
              </a:rPr>
              <a:t>2</a:t>
            </a:r>
            <a:r>
              <a:rPr lang="en-US" altLang="zh-CN" sz="1600" dirty="0" smtClean="0">
                <a:latin typeface="Times New Roman" panose="02020603050405020304" pitchFamily="18" charset="0"/>
                <a:ea typeface="幼圆" pitchFamily="49" charset="-122"/>
              </a:rPr>
              <a:t> emissions peak as soon as possible. </a:t>
            </a:r>
            <a:endParaRPr lang="en-US" altLang="zh-CN" sz="1800" dirty="0">
              <a:latin typeface="Times New Roman" panose="02020603050405020304" pitchFamily="18" charset="0"/>
              <a:ea typeface="幼圆" pitchFamily="49" charset="-122"/>
            </a:endParaRPr>
          </a:p>
        </p:txBody>
      </p:sp>
      <p:sp>
        <p:nvSpPr>
          <p:cNvPr id="8" name="内容占位符 2"/>
          <p:cNvSpPr txBox="1">
            <a:spLocks/>
          </p:cNvSpPr>
          <p:nvPr/>
        </p:nvSpPr>
        <p:spPr bwMode="auto">
          <a:xfrm>
            <a:off x="219116" y="3957761"/>
            <a:ext cx="5889211" cy="1015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nSpc>
                <a:spcPct val="110000"/>
              </a:lnSpc>
              <a:spcBef>
                <a:spcPts val="0"/>
              </a:spcBef>
            </a:pPr>
            <a:r>
              <a:rPr lang="zh-CN" altLang="en-US" sz="1800" dirty="0" smtClean="0">
                <a:latin typeface="Times New Roman" panose="02020603050405020304" pitchFamily="18" charset="0"/>
                <a:ea typeface="幼圆" pitchFamily="49" charset="-122"/>
              </a:rPr>
              <a:t>应对气候变化下能源革命有利于促进经济发展方式的低碳转型，创造新的经济增长点和</a:t>
            </a:r>
            <a:r>
              <a:rPr lang="zh-CN" altLang="en-US" sz="1800" dirty="0">
                <a:latin typeface="Times New Roman" panose="02020603050405020304" pitchFamily="18" charset="0"/>
                <a:ea typeface="幼圆" pitchFamily="49" charset="-122"/>
              </a:rPr>
              <a:t>新的</a:t>
            </a:r>
            <a:r>
              <a:rPr lang="zh-CN" altLang="en-US" sz="1800" dirty="0" smtClean="0">
                <a:latin typeface="Times New Roman" panose="02020603050405020304" pitchFamily="18" charset="0"/>
                <a:ea typeface="幼圆" pitchFamily="49" charset="-122"/>
              </a:rPr>
              <a:t>发展机遇，走上可持续发展的路径。</a:t>
            </a:r>
            <a:endParaRPr lang="en-US" altLang="zh-CN" sz="1800" dirty="0" smtClean="0">
              <a:latin typeface="Times New Roman" panose="02020603050405020304" pitchFamily="18" charset="0"/>
              <a:ea typeface="幼圆" pitchFamily="49" charset="-122"/>
            </a:endParaRPr>
          </a:p>
          <a:p>
            <a:pPr marL="358775" indent="0">
              <a:lnSpc>
                <a:spcPct val="110000"/>
              </a:lnSpc>
              <a:spcBef>
                <a:spcPts val="0"/>
              </a:spcBef>
              <a:buNone/>
            </a:pPr>
            <a:r>
              <a:rPr lang="en-US" altLang="zh-CN" sz="1600" dirty="0" smtClean="0">
                <a:latin typeface="Times New Roman" panose="02020603050405020304" pitchFamily="18" charset="0"/>
                <a:ea typeface="幼圆" pitchFamily="49" charset="-122"/>
              </a:rPr>
              <a:t>Under the situation of addressing climate change, energy revolution will promote economic pattern transformation to low carbon, will create new economic growth point and new development opportunities, and will  achieve sustainable development. </a:t>
            </a:r>
          </a:p>
          <a:p>
            <a:pPr marL="358775" indent="0">
              <a:lnSpc>
                <a:spcPct val="110000"/>
              </a:lnSpc>
              <a:spcBef>
                <a:spcPts val="0"/>
              </a:spcBef>
              <a:buNone/>
            </a:pPr>
            <a:endParaRPr lang="en-US" altLang="zh-CN" sz="1800" dirty="0">
              <a:latin typeface="Times New Roman" panose="02020603050405020304" pitchFamily="18" charset="0"/>
              <a:ea typeface="幼圆" pitchFamily="49" charset="-122"/>
            </a:endParaRPr>
          </a:p>
        </p:txBody>
      </p:sp>
      <p:sp>
        <p:nvSpPr>
          <p:cNvPr id="9" name="标题 1"/>
          <p:cNvSpPr>
            <a:spLocks noGrp="1"/>
          </p:cNvSpPr>
          <p:nvPr>
            <p:ph type="title"/>
          </p:nvPr>
        </p:nvSpPr>
        <p:spPr>
          <a:xfrm>
            <a:off x="219116" y="404664"/>
            <a:ext cx="8856663" cy="1368425"/>
          </a:xfrm>
        </p:spPr>
        <p:txBody>
          <a:bodyPr/>
          <a:lstStyle/>
          <a:p>
            <a:r>
              <a:rPr lang="en-US" altLang="zh-CN" sz="2000" b="1" dirty="0" smtClean="0">
                <a:latin typeface="Times New Roman" panose="02020603050405020304" pitchFamily="18" charset="0"/>
              </a:rPr>
              <a:t>8. </a:t>
            </a:r>
            <a:r>
              <a:rPr lang="zh-CN" altLang="en-US" sz="2000" b="1" dirty="0" smtClean="0">
                <a:latin typeface="Times New Roman" panose="02020603050405020304" pitchFamily="18" charset="0"/>
              </a:rPr>
              <a:t>加强经济、能源、环境和应对气候变化的协同治理，实现多方共赢的发展目标</a:t>
            </a:r>
            <a:r>
              <a:rPr lang="en-US" altLang="zh-CN" sz="2000" b="1" dirty="0">
                <a:latin typeface="Times New Roman" panose="02020603050405020304" pitchFamily="18" charset="0"/>
              </a:rPr>
              <a:t/>
            </a:r>
            <a:br>
              <a:rPr lang="en-US" altLang="zh-CN" sz="2000" b="1" dirty="0">
                <a:latin typeface="Times New Roman" panose="02020603050405020304" pitchFamily="18" charset="0"/>
              </a:rPr>
            </a:br>
            <a:r>
              <a:rPr lang="en-US" altLang="zh-CN" sz="1600" b="1" dirty="0">
                <a:latin typeface="Times New Roman" panose="02020603050405020304" pitchFamily="18" charset="0"/>
              </a:rPr>
              <a:t>To </a:t>
            </a:r>
            <a:r>
              <a:rPr lang="en-US" altLang="zh-CN" sz="1600" b="1" dirty="0" smtClean="0">
                <a:latin typeface="Times New Roman" panose="02020603050405020304" pitchFamily="18" charset="0"/>
              </a:rPr>
              <a:t>strengthen the cooperative governance among the economy, energy, environment and addressing climate change, and to achieve win-win for more parties. </a:t>
            </a:r>
            <a:endParaRPr lang="zh-CN" altLang="en-US" sz="1400" b="1" dirty="0">
              <a:latin typeface="Times New Roman" panose="02020603050405020304"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896840"/>
            <a:ext cx="2084793" cy="2367477"/>
          </a:xfrm>
          <a:prstGeom prst="rect">
            <a:avLst/>
          </a:prstGeom>
        </p:spPr>
      </p:pic>
    </p:spTree>
    <p:extLst>
      <p:ext uri="{BB962C8B-B14F-4D97-AF65-F5344CB8AC3E}">
        <p14:creationId xmlns:p14="http://schemas.microsoft.com/office/powerpoint/2010/main" val="47099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ChangeArrowheads="1"/>
          </p:cNvSpPr>
          <p:nvPr/>
        </p:nvSpPr>
        <p:spPr bwMode="auto">
          <a:xfrm>
            <a:off x="215900" y="2132992"/>
            <a:ext cx="8420893"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20000"/>
              </a:lnSpc>
              <a:buClr>
                <a:schemeClr val="bg2"/>
              </a:buClr>
              <a:buSzPct val="75000"/>
              <a:buFont typeface="Wingdings" pitchFamily="2" charset="2"/>
              <a:buChar char="p"/>
            </a:pPr>
            <a:r>
              <a:rPr lang="zh-CN" altLang="en-US" sz="2000" dirty="0">
                <a:latin typeface="Times New Roman" pitchFamily="18" charset="0"/>
                <a:ea typeface="幼圆" pitchFamily="49" charset="-122"/>
              </a:rPr>
              <a:t>生态文明建设在“五位一体”的总体布局中占据突出地位，低碳发展在国家总体发展战略中应具有优先</a:t>
            </a:r>
            <a:r>
              <a:rPr lang="zh-CN" altLang="en-US" sz="2000" dirty="0" smtClean="0">
                <a:latin typeface="Times New Roman" pitchFamily="18" charset="0"/>
                <a:ea typeface="幼圆" pitchFamily="49" charset="-122"/>
              </a:rPr>
              <a:t>权重</a:t>
            </a:r>
            <a:r>
              <a:rPr lang="zh-CN" altLang="en-US" sz="2000" dirty="0">
                <a:latin typeface="Times New Roman" pitchFamily="18" charset="0"/>
                <a:ea typeface="幼圆" pitchFamily="49" charset="-122"/>
              </a:rPr>
              <a:t>。</a:t>
            </a:r>
            <a:r>
              <a:rPr lang="zh-CN" altLang="en-US" sz="2000" dirty="0" smtClean="0">
                <a:latin typeface="Times New Roman" pitchFamily="18" charset="0"/>
                <a:ea typeface="幼圆" pitchFamily="49" charset="-122"/>
              </a:rPr>
              <a:t>强化对各级政府节能降碳的目标分解和责任考核。</a:t>
            </a:r>
            <a:endParaRPr lang="zh-CN" altLang="en-US" sz="2000" dirty="0">
              <a:latin typeface="Times New Roman" pitchFamily="18" charset="0"/>
              <a:ea typeface="幼圆" pitchFamily="49" charset="-122"/>
            </a:endParaRPr>
          </a:p>
          <a:p>
            <a:pPr marL="361950">
              <a:lnSpc>
                <a:spcPct val="120000"/>
              </a:lnSpc>
              <a:buClr>
                <a:schemeClr val="bg2"/>
              </a:buClr>
              <a:buSzPct val="75000"/>
            </a:pPr>
            <a:r>
              <a:rPr lang="en-US" altLang="zh-CN" sz="1600" dirty="0" smtClean="0">
                <a:latin typeface="Times New Roman" pitchFamily="18" charset="0"/>
                <a:ea typeface="幼圆" pitchFamily="49" charset="-122"/>
              </a:rPr>
              <a:t>Ecology </a:t>
            </a:r>
            <a:r>
              <a:rPr lang="en-US" altLang="zh-CN" sz="1600" dirty="0">
                <a:latin typeface="Times New Roman" pitchFamily="18" charset="0"/>
                <a:ea typeface="幼圆" pitchFamily="49" charset="-122"/>
              </a:rPr>
              <a:t>protection plays a key role in “Five-in-One” plan and low-carbon development should be given priority in the nation’s overall development </a:t>
            </a:r>
            <a:r>
              <a:rPr lang="en-US" altLang="zh-CN" sz="1600" dirty="0" smtClean="0">
                <a:latin typeface="Times New Roman" pitchFamily="18" charset="0"/>
                <a:ea typeface="幼圆" pitchFamily="49" charset="-122"/>
              </a:rPr>
              <a:t>strategy. The central government should intensify the target duty of energy-saving and reducing carbon to all levels of government.</a:t>
            </a:r>
            <a:r>
              <a:rPr lang="en-US" altLang="zh-CN" sz="1600" dirty="0">
                <a:latin typeface="Times New Roman" panose="02020603050405020304" pitchFamily="18" charset="0"/>
              </a:rPr>
              <a:t> </a:t>
            </a:r>
            <a:endParaRPr lang="en-US" altLang="zh-CN" sz="1600" dirty="0" smtClean="0">
              <a:latin typeface="Times New Roman" pitchFamily="18" charset="0"/>
              <a:ea typeface="幼圆" pitchFamily="49" charset="-122"/>
            </a:endParaRPr>
          </a:p>
        </p:txBody>
      </p:sp>
      <p:pic>
        <p:nvPicPr>
          <p:cNvPr id="7" name="Picture 2" descr="http://news.zgjrw.com/zhuanti/10020606/images/gt.jpg"/>
          <p:cNvPicPr>
            <a:picLocks noChangeAspect="1" noChangeArrowheads="1"/>
          </p:cNvPicPr>
          <p:nvPr/>
        </p:nvPicPr>
        <p:blipFill>
          <a:blip r:embed="rId2" cstate="print"/>
          <a:srcRect r="8822" b="22126"/>
          <a:stretch>
            <a:fillRect/>
          </a:stretch>
        </p:blipFill>
        <p:spPr bwMode="auto">
          <a:xfrm>
            <a:off x="6084168" y="4581128"/>
            <a:ext cx="2376264" cy="1706174"/>
          </a:xfrm>
          <a:prstGeom prst="rect">
            <a:avLst/>
          </a:prstGeom>
          <a:ln>
            <a:noFill/>
          </a:ln>
          <a:effectLst>
            <a:softEdge rad="112500"/>
          </a:effectLst>
        </p:spPr>
      </p:pic>
      <p:sp>
        <p:nvSpPr>
          <p:cNvPr id="6" name="标题 1"/>
          <p:cNvSpPr txBox="1">
            <a:spLocks/>
          </p:cNvSpPr>
          <p:nvPr/>
        </p:nvSpPr>
        <p:spPr bwMode="auto">
          <a:xfrm>
            <a:off x="215900" y="476672"/>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000" b="1" dirty="0">
                <a:solidFill>
                  <a:schemeClr val="tx2"/>
                </a:solidFill>
                <a:latin typeface="Times New Roman" pitchFamily="18" charset="0"/>
                <a:ea typeface="+mj-ea"/>
                <a:cs typeface="+mj-cs"/>
              </a:rPr>
              <a:t>9</a:t>
            </a:r>
            <a:r>
              <a:rPr lang="en-US" altLang="zh-CN" sz="2000" b="1" dirty="0" smtClean="0">
                <a:solidFill>
                  <a:schemeClr val="tx2"/>
                </a:solidFill>
                <a:latin typeface="Times New Roman" pitchFamily="18" charset="0"/>
                <a:ea typeface="+mj-ea"/>
                <a:cs typeface="+mj-cs"/>
              </a:rPr>
              <a:t>.</a:t>
            </a:r>
            <a:r>
              <a:rPr lang="zh-CN" altLang="en-US" sz="2000" b="1" dirty="0">
                <a:solidFill>
                  <a:schemeClr val="tx2"/>
                </a:solidFill>
                <a:latin typeface="Times New Roman" pitchFamily="18" charset="0"/>
                <a:ea typeface="+mj-ea"/>
                <a:cs typeface="+mj-cs"/>
              </a:rPr>
              <a:t>明确低碳发展在国家和地区总体发展战略中的定位</a:t>
            </a:r>
            <a:r>
              <a:rPr lang="zh-CN" altLang="en-US" sz="2000" b="1" dirty="0" smtClean="0">
                <a:solidFill>
                  <a:schemeClr val="tx2"/>
                </a:solidFill>
                <a:latin typeface="Times New Roman" pitchFamily="18" charset="0"/>
                <a:ea typeface="+mj-ea"/>
                <a:cs typeface="+mj-cs"/>
              </a:rPr>
              <a:t>，加强</a:t>
            </a:r>
            <a:r>
              <a:rPr lang="zh-CN" altLang="en-US" sz="2000" b="1" dirty="0">
                <a:solidFill>
                  <a:schemeClr val="tx2"/>
                </a:solidFill>
                <a:latin typeface="Times New Roman" pitchFamily="18" charset="0"/>
                <a:ea typeface="+mj-ea"/>
                <a:cs typeface="+mj-cs"/>
              </a:rPr>
              <a:t>制度和政策保障体系的</a:t>
            </a:r>
            <a:r>
              <a:rPr lang="zh-CN" altLang="en-US" sz="2000" b="1" dirty="0" smtClean="0">
                <a:solidFill>
                  <a:schemeClr val="tx2"/>
                </a:solidFill>
                <a:latin typeface="Times New Roman" pitchFamily="18" charset="0"/>
                <a:ea typeface="+mj-ea"/>
                <a:cs typeface="+mj-cs"/>
              </a:rPr>
              <a:t>建设</a:t>
            </a:r>
            <a:r>
              <a:rPr lang="en-US" altLang="zh-CN" sz="2000" b="1" dirty="0" smtClean="0">
                <a:solidFill>
                  <a:schemeClr val="tx2"/>
                </a:solidFill>
                <a:latin typeface="Times New Roman" pitchFamily="18" charset="0"/>
                <a:ea typeface="+mj-ea"/>
                <a:cs typeface="+mj-cs"/>
              </a:rPr>
              <a:t>(1)</a:t>
            </a:r>
          </a:p>
          <a:p>
            <a:pPr fontAlgn="base">
              <a:spcBef>
                <a:spcPct val="0"/>
              </a:spcBef>
              <a:spcAft>
                <a:spcPct val="0"/>
              </a:spcAft>
            </a:pPr>
            <a:r>
              <a:rPr lang="en-US" altLang="zh-CN" sz="1600" b="1" dirty="0" smtClean="0">
                <a:solidFill>
                  <a:schemeClr val="tx2"/>
                </a:solidFill>
                <a:latin typeface="Times New Roman" pitchFamily="18" charset="0"/>
                <a:ea typeface="+mj-ea"/>
                <a:cs typeface="+mj-cs"/>
              </a:rPr>
              <a:t>To </a:t>
            </a:r>
            <a:r>
              <a:rPr lang="en-US" altLang="zh-CN" sz="1600" b="1" dirty="0">
                <a:solidFill>
                  <a:schemeClr val="tx2"/>
                </a:solidFill>
                <a:latin typeface="Times New Roman" pitchFamily="18" charset="0"/>
                <a:ea typeface="+mj-ea"/>
                <a:cs typeface="+mj-cs"/>
              </a:rPr>
              <a:t>clearly locate low-carbon development in the overall strategy plan of the country and different regions, </a:t>
            </a:r>
            <a:r>
              <a:rPr lang="en-US" altLang="zh-CN" sz="1600" b="1" dirty="0" smtClean="0">
                <a:solidFill>
                  <a:schemeClr val="tx2"/>
                </a:solidFill>
                <a:latin typeface="Times New Roman" pitchFamily="18" charset="0"/>
                <a:ea typeface="+mj-ea"/>
                <a:cs typeface="+mj-cs"/>
              </a:rPr>
              <a:t>and </a:t>
            </a:r>
            <a:r>
              <a:rPr lang="en-US" altLang="zh-CN" sz="1600" b="1" dirty="0">
                <a:solidFill>
                  <a:schemeClr val="tx2"/>
                </a:solidFill>
                <a:latin typeface="Times New Roman" pitchFamily="18" charset="0"/>
                <a:ea typeface="+mj-ea"/>
                <a:cs typeface="+mj-cs"/>
              </a:rPr>
              <a:t>to strengthen the establishment of related regulations and policy guarantee </a:t>
            </a:r>
            <a:r>
              <a:rPr lang="en-US" altLang="zh-CN" sz="1600" b="1" dirty="0" smtClean="0">
                <a:solidFill>
                  <a:schemeClr val="tx2"/>
                </a:solidFill>
                <a:latin typeface="Times New Roman" pitchFamily="18" charset="0"/>
                <a:ea typeface="+mj-ea"/>
                <a:cs typeface="+mj-cs"/>
              </a:rPr>
              <a:t>system</a:t>
            </a:r>
            <a:endParaRPr lang="en-US" altLang="zh-CN" sz="2000" b="1" dirty="0">
              <a:solidFill>
                <a:schemeClr val="tx2"/>
              </a:solidFill>
              <a:latin typeface="Times New Roman" pitchFamily="18" charset="0"/>
              <a:ea typeface="+mj-ea"/>
              <a:cs typeface="+mj-cs"/>
            </a:endParaRPr>
          </a:p>
        </p:txBody>
      </p:sp>
      <p:sp>
        <p:nvSpPr>
          <p:cNvPr id="8" name="Rectangle 5"/>
          <p:cNvSpPr>
            <a:spLocks noChangeArrowheads="1"/>
          </p:cNvSpPr>
          <p:nvPr/>
        </p:nvSpPr>
        <p:spPr bwMode="auto">
          <a:xfrm>
            <a:off x="323528" y="4221088"/>
            <a:ext cx="5256584"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20000"/>
              </a:lnSpc>
              <a:buClr>
                <a:schemeClr val="bg2"/>
              </a:buClr>
              <a:buSzPct val="75000"/>
              <a:buFont typeface="Wingdings" pitchFamily="2" charset="2"/>
              <a:buChar char="p"/>
            </a:pPr>
            <a:r>
              <a:rPr lang="zh-CN" altLang="en-US" sz="2000" dirty="0" smtClean="0">
                <a:latin typeface="Times New Roman" pitchFamily="18" charset="0"/>
                <a:ea typeface="幼圆" pitchFamily="49" charset="-122"/>
              </a:rPr>
              <a:t>加快</a:t>
            </a:r>
            <a:r>
              <a:rPr lang="en-US" altLang="zh-CN" sz="2000" dirty="0">
                <a:latin typeface="Times New Roman" pitchFamily="18" charset="0"/>
                <a:ea typeface="幼圆" pitchFamily="49" charset="-122"/>
              </a:rPr>
              <a:t>《</a:t>
            </a:r>
            <a:r>
              <a:rPr lang="zh-CN" altLang="en-US" sz="2000" dirty="0">
                <a:latin typeface="Times New Roman" pitchFamily="18" charset="0"/>
                <a:ea typeface="幼圆" pitchFamily="49" charset="-122"/>
              </a:rPr>
              <a:t>应对气候变化法</a:t>
            </a:r>
            <a:r>
              <a:rPr lang="en-US" altLang="zh-CN" sz="2000" dirty="0">
                <a:latin typeface="Times New Roman" pitchFamily="18" charset="0"/>
                <a:ea typeface="幼圆" pitchFamily="49" charset="-122"/>
              </a:rPr>
              <a:t>》</a:t>
            </a:r>
            <a:r>
              <a:rPr lang="zh-CN" altLang="en-US" sz="2000" dirty="0">
                <a:latin typeface="Times New Roman" pitchFamily="18" charset="0"/>
                <a:ea typeface="幼圆" pitchFamily="49" charset="-122"/>
              </a:rPr>
              <a:t>和</a:t>
            </a:r>
            <a:r>
              <a:rPr lang="en-US" altLang="zh-CN" sz="2000" dirty="0">
                <a:latin typeface="Times New Roman" pitchFamily="18" charset="0"/>
                <a:ea typeface="幼圆" pitchFamily="49" charset="-122"/>
              </a:rPr>
              <a:t>《</a:t>
            </a:r>
            <a:r>
              <a:rPr lang="zh-CN" altLang="en-US" sz="2000" dirty="0">
                <a:latin typeface="Times New Roman" pitchFamily="18" charset="0"/>
                <a:ea typeface="幼圆" pitchFamily="49" charset="-122"/>
              </a:rPr>
              <a:t>低碳发展促进法</a:t>
            </a:r>
            <a:r>
              <a:rPr lang="en-US" altLang="zh-CN" sz="2000" dirty="0">
                <a:latin typeface="Times New Roman" pitchFamily="18" charset="0"/>
                <a:ea typeface="幼圆" pitchFamily="49" charset="-122"/>
              </a:rPr>
              <a:t>》</a:t>
            </a:r>
            <a:r>
              <a:rPr lang="zh-CN" altLang="en-US" sz="2000" dirty="0">
                <a:latin typeface="Times New Roman" pitchFamily="18" charset="0"/>
                <a:ea typeface="幼圆" pitchFamily="49" charset="-122"/>
              </a:rPr>
              <a:t>的立法进程，为低碳发展提供法律和政策保障</a:t>
            </a:r>
            <a:r>
              <a:rPr lang="zh-CN" altLang="en-US" sz="2000" dirty="0" smtClean="0">
                <a:latin typeface="Times New Roman" pitchFamily="18" charset="0"/>
                <a:ea typeface="幼圆" pitchFamily="49" charset="-122"/>
              </a:rPr>
              <a:t>。</a:t>
            </a:r>
            <a:endParaRPr lang="en-US" altLang="zh-CN" sz="2000" dirty="0" smtClean="0">
              <a:latin typeface="Times New Roman" pitchFamily="18" charset="0"/>
              <a:ea typeface="幼圆" pitchFamily="49" charset="-122"/>
            </a:endParaRPr>
          </a:p>
          <a:p>
            <a:pPr marL="358775">
              <a:lnSpc>
                <a:spcPct val="120000"/>
              </a:lnSpc>
              <a:buClr>
                <a:schemeClr val="bg2"/>
              </a:buClr>
              <a:buSzPct val="75000"/>
            </a:pPr>
            <a:r>
              <a:rPr lang="en-US" altLang="zh-CN" sz="1600" dirty="0">
                <a:latin typeface="Times New Roman" pitchFamily="18" charset="0"/>
                <a:ea typeface="幼圆" pitchFamily="49" charset="-122"/>
              </a:rPr>
              <a:t>To accelerate the establishment of Climate Change Law and Low-carbon Development Promotion Law to provide legislations and policy guarantees for low-carbon development</a:t>
            </a:r>
            <a:r>
              <a:rPr lang="en-US" altLang="zh-CN" sz="1600" dirty="0" smtClean="0">
                <a:latin typeface="Times New Roman" pitchFamily="18" charset="0"/>
                <a:ea typeface="幼圆" pitchFamily="49" charset="-122"/>
              </a:rPr>
              <a:t>.</a:t>
            </a:r>
            <a:endParaRPr lang="en-US" altLang="zh-CN" sz="1600" dirty="0">
              <a:latin typeface="Times New Roman" pitchFamily="18" charset="0"/>
              <a:ea typeface="幼圆" pitchFamily="49" charset="-122"/>
            </a:endParaRPr>
          </a:p>
        </p:txBody>
      </p:sp>
    </p:spTree>
    <p:extLst>
      <p:ext uri="{BB962C8B-B14F-4D97-AF65-F5344CB8AC3E}">
        <p14:creationId xmlns:p14="http://schemas.microsoft.com/office/powerpoint/2010/main" val="2977023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215900" y="476672"/>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000" b="1" dirty="0">
                <a:solidFill>
                  <a:schemeClr val="tx2"/>
                </a:solidFill>
                <a:latin typeface="Times New Roman" pitchFamily="18" charset="0"/>
                <a:ea typeface="+mj-ea"/>
                <a:cs typeface="+mj-cs"/>
              </a:rPr>
              <a:t>9</a:t>
            </a:r>
            <a:r>
              <a:rPr lang="en-US" altLang="zh-CN" sz="2000" b="1" dirty="0" smtClean="0">
                <a:solidFill>
                  <a:schemeClr val="tx2"/>
                </a:solidFill>
                <a:latin typeface="Times New Roman" pitchFamily="18" charset="0"/>
                <a:ea typeface="+mj-ea"/>
                <a:cs typeface="+mj-cs"/>
              </a:rPr>
              <a:t>.</a:t>
            </a:r>
            <a:r>
              <a:rPr lang="zh-CN" altLang="en-US" sz="2000" b="1" dirty="0">
                <a:solidFill>
                  <a:schemeClr val="tx2"/>
                </a:solidFill>
                <a:latin typeface="Times New Roman" pitchFamily="18" charset="0"/>
                <a:ea typeface="+mj-ea"/>
                <a:cs typeface="+mj-cs"/>
              </a:rPr>
              <a:t>明确低碳发展在国家和地区总体发展战略</a:t>
            </a:r>
            <a:r>
              <a:rPr lang="zh-CN" altLang="en-US" sz="2000" b="1" dirty="0" smtClean="0">
                <a:solidFill>
                  <a:schemeClr val="tx2"/>
                </a:solidFill>
                <a:latin typeface="Times New Roman" pitchFamily="18" charset="0"/>
                <a:ea typeface="+mj-ea"/>
                <a:cs typeface="+mj-cs"/>
              </a:rPr>
              <a:t>中的定位加强</a:t>
            </a:r>
            <a:r>
              <a:rPr lang="zh-CN" altLang="en-US" sz="2000" b="1" dirty="0">
                <a:solidFill>
                  <a:schemeClr val="tx2"/>
                </a:solidFill>
                <a:latin typeface="Times New Roman" pitchFamily="18" charset="0"/>
                <a:ea typeface="+mj-ea"/>
                <a:cs typeface="+mj-cs"/>
              </a:rPr>
              <a:t>制度和政策保障体系的</a:t>
            </a:r>
            <a:r>
              <a:rPr lang="zh-CN" altLang="en-US" sz="2000" b="1" dirty="0" smtClean="0">
                <a:solidFill>
                  <a:schemeClr val="tx2"/>
                </a:solidFill>
                <a:latin typeface="Times New Roman" pitchFamily="18" charset="0"/>
                <a:ea typeface="+mj-ea"/>
                <a:cs typeface="+mj-cs"/>
              </a:rPr>
              <a:t>建设</a:t>
            </a:r>
            <a:r>
              <a:rPr lang="en-US" altLang="zh-CN" sz="2000" b="1" dirty="0" smtClean="0">
                <a:solidFill>
                  <a:schemeClr val="tx2"/>
                </a:solidFill>
                <a:latin typeface="Times New Roman" pitchFamily="18" charset="0"/>
                <a:ea typeface="+mj-ea"/>
                <a:cs typeface="+mj-cs"/>
              </a:rPr>
              <a:t>(2)</a:t>
            </a:r>
          </a:p>
          <a:p>
            <a:pPr fontAlgn="base">
              <a:spcBef>
                <a:spcPct val="0"/>
              </a:spcBef>
              <a:spcAft>
                <a:spcPct val="0"/>
              </a:spcAft>
            </a:pPr>
            <a:r>
              <a:rPr lang="en-US" altLang="zh-CN" sz="1600" b="1" dirty="0" smtClean="0">
                <a:solidFill>
                  <a:schemeClr val="tx2"/>
                </a:solidFill>
                <a:latin typeface="Times New Roman" pitchFamily="18" charset="0"/>
                <a:ea typeface="+mj-ea"/>
                <a:cs typeface="+mj-cs"/>
              </a:rPr>
              <a:t>To </a:t>
            </a:r>
            <a:r>
              <a:rPr lang="en-US" altLang="zh-CN" sz="1600" b="1" dirty="0">
                <a:solidFill>
                  <a:schemeClr val="tx2"/>
                </a:solidFill>
                <a:latin typeface="Times New Roman" pitchFamily="18" charset="0"/>
                <a:ea typeface="+mj-ea"/>
                <a:cs typeface="+mj-cs"/>
              </a:rPr>
              <a:t>clearly locate low-carbon development in the overall strategy plan of the country and different </a:t>
            </a:r>
            <a:r>
              <a:rPr lang="en-US" altLang="zh-CN" sz="1600" b="1" dirty="0" smtClean="0">
                <a:solidFill>
                  <a:schemeClr val="tx2"/>
                </a:solidFill>
                <a:latin typeface="Times New Roman" pitchFamily="18" charset="0"/>
                <a:ea typeface="+mj-ea"/>
                <a:cs typeface="+mj-cs"/>
              </a:rPr>
              <a:t>regions, and </a:t>
            </a:r>
            <a:r>
              <a:rPr lang="en-US" altLang="zh-CN" sz="1600" b="1" dirty="0">
                <a:solidFill>
                  <a:schemeClr val="tx2"/>
                </a:solidFill>
                <a:latin typeface="Times New Roman" pitchFamily="18" charset="0"/>
                <a:ea typeface="+mj-ea"/>
                <a:cs typeface="+mj-cs"/>
              </a:rPr>
              <a:t>to strengthen the establishment of related regulations and policy guarantee </a:t>
            </a:r>
            <a:r>
              <a:rPr lang="en-US" altLang="zh-CN" sz="1600" b="1" dirty="0" smtClean="0">
                <a:solidFill>
                  <a:schemeClr val="tx2"/>
                </a:solidFill>
                <a:latin typeface="Times New Roman" pitchFamily="18" charset="0"/>
                <a:ea typeface="+mj-ea"/>
                <a:cs typeface="+mj-cs"/>
              </a:rPr>
              <a:t>system</a:t>
            </a:r>
            <a:endParaRPr lang="en-US" altLang="zh-CN" sz="2000" b="1" dirty="0">
              <a:solidFill>
                <a:schemeClr val="tx2"/>
              </a:solidFill>
              <a:latin typeface="Times New Roman" pitchFamily="18" charset="0"/>
              <a:ea typeface="+mj-ea"/>
              <a:cs typeface="+mj-cs"/>
            </a:endParaRPr>
          </a:p>
        </p:txBody>
      </p:sp>
      <p:sp>
        <p:nvSpPr>
          <p:cNvPr id="5" name="Rectangle 5"/>
          <p:cNvSpPr>
            <a:spLocks noChangeArrowheads="1"/>
          </p:cNvSpPr>
          <p:nvPr/>
        </p:nvSpPr>
        <p:spPr bwMode="auto">
          <a:xfrm>
            <a:off x="211774" y="2060848"/>
            <a:ext cx="8752714" cy="1948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120000"/>
              </a:lnSpc>
              <a:buClr>
                <a:schemeClr val="bg2"/>
              </a:buClr>
              <a:buSzPct val="75000"/>
              <a:buFont typeface="Wingdings" pitchFamily="2" charset="2"/>
              <a:buChar char="p"/>
            </a:pPr>
            <a:r>
              <a:rPr lang="zh-CN" altLang="en-US" sz="2000" dirty="0" smtClean="0">
                <a:latin typeface="Times New Roman" pitchFamily="18" charset="0"/>
                <a:ea typeface="幼圆" pitchFamily="49" charset="-122"/>
              </a:rPr>
              <a:t>加强</a:t>
            </a:r>
            <a:r>
              <a:rPr lang="zh-CN" altLang="en-US" sz="2000" dirty="0">
                <a:latin typeface="Times New Roman" pitchFamily="18" charset="0"/>
                <a:ea typeface="幼圆" pitchFamily="49" charset="-122"/>
              </a:rPr>
              <a:t>财税金融政策体系和低碳消费激励机制的建设，建立并完善碳排放权交易等市场机制，为低碳发展创造良好的制度环境、政策环境和市场环境</a:t>
            </a:r>
            <a:r>
              <a:rPr lang="zh-CN" altLang="en-US" sz="2000" dirty="0" smtClean="0">
                <a:latin typeface="Times New Roman" pitchFamily="18" charset="0"/>
                <a:ea typeface="幼圆" pitchFamily="49" charset="-122"/>
              </a:rPr>
              <a:t>。</a:t>
            </a:r>
            <a:endParaRPr lang="en-US" altLang="zh-CN" sz="2000" dirty="0" smtClean="0">
              <a:latin typeface="Times New Roman" pitchFamily="18" charset="0"/>
              <a:ea typeface="幼圆" pitchFamily="49" charset="-122"/>
            </a:endParaRPr>
          </a:p>
          <a:p>
            <a:pPr marL="358775">
              <a:lnSpc>
                <a:spcPct val="120000"/>
              </a:lnSpc>
              <a:buClr>
                <a:schemeClr val="bg2"/>
              </a:buClr>
              <a:buSzPct val="75000"/>
            </a:pPr>
            <a:r>
              <a:rPr lang="en-US" altLang="zh-CN" sz="1600" dirty="0">
                <a:latin typeface="Times New Roman" pitchFamily="18" charset="0"/>
                <a:ea typeface="幼圆" pitchFamily="49" charset="-122"/>
              </a:rPr>
              <a:t>To create a favorable regulation, policy and market environment through enhancing the establishment of financial and tax policy system, low-carbon incentive system, and through establishing and improving the emissions trading schemes.</a:t>
            </a:r>
            <a:endParaRPr lang="en-US" altLang="zh-CN" dirty="0">
              <a:latin typeface="Times New Roman" pitchFamily="18" charset="0"/>
              <a:ea typeface="幼圆" pitchFamily="49" charset="-122"/>
            </a:endParaRPr>
          </a:p>
          <a:p>
            <a:pPr marL="342900" indent="-342900">
              <a:lnSpc>
                <a:spcPct val="120000"/>
              </a:lnSpc>
              <a:buClr>
                <a:schemeClr val="bg2"/>
              </a:buClr>
              <a:buSzPct val="75000"/>
              <a:buFont typeface="Wingdings" pitchFamily="2" charset="2"/>
              <a:buChar char="p"/>
            </a:pPr>
            <a:endParaRPr lang="zh-CN" altLang="en-US" sz="1600" dirty="0">
              <a:latin typeface="Times New Roman" pitchFamily="18" charset="0"/>
              <a:ea typeface="幼圆" pitchFamily="49" charset="-122"/>
            </a:endParaRPr>
          </a:p>
        </p:txBody>
      </p:sp>
      <p:sp>
        <p:nvSpPr>
          <p:cNvPr id="2" name="矩形 1"/>
          <p:cNvSpPr/>
          <p:nvPr/>
        </p:nvSpPr>
        <p:spPr>
          <a:xfrm>
            <a:off x="211773" y="3729365"/>
            <a:ext cx="8687735" cy="1421928"/>
          </a:xfrm>
          <a:prstGeom prst="rect">
            <a:avLst/>
          </a:prstGeom>
        </p:spPr>
        <p:txBody>
          <a:bodyPr wrap="square">
            <a:spAutoFit/>
          </a:bodyPr>
          <a:lstStyle/>
          <a:p>
            <a:pPr marL="342900" indent="-342900" fontAlgn="base">
              <a:lnSpc>
                <a:spcPct val="120000"/>
              </a:lnSpc>
              <a:buClr>
                <a:schemeClr val="bg2"/>
              </a:buClr>
              <a:buSzPct val="75000"/>
              <a:buFont typeface="Wingdings" pitchFamily="2" charset="2"/>
              <a:buChar char="p"/>
            </a:pPr>
            <a:r>
              <a:rPr lang="zh-CN" altLang="en-US" sz="2000" dirty="0">
                <a:latin typeface="Times New Roman" pitchFamily="18" charset="0"/>
                <a:ea typeface="幼圆" pitchFamily="49" charset="-122"/>
              </a:rPr>
              <a:t>发挥碳排放空间的紧缺资源和生产要素的属性，改革能源价格机制，推进碳排放额度交易市场建设。</a:t>
            </a:r>
            <a:r>
              <a:rPr lang="en-US" altLang="zh-CN" sz="2000" dirty="0">
                <a:latin typeface="Times New Roman" pitchFamily="18" charset="0"/>
                <a:ea typeface="幼圆" pitchFamily="49" charset="-122"/>
              </a:rPr>
              <a:t/>
            </a:r>
            <a:br>
              <a:rPr lang="en-US" altLang="zh-CN" sz="2000" dirty="0">
                <a:latin typeface="Times New Roman" pitchFamily="18" charset="0"/>
                <a:ea typeface="幼圆" pitchFamily="49" charset="-122"/>
              </a:rPr>
            </a:br>
            <a:r>
              <a:rPr lang="en-US" altLang="zh-CN" sz="1600" dirty="0">
                <a:latin typeface="Times New Roman" pitchFamily="18" charset="0"/>
                <a:ea typeface="幼圆" pitchFamily="49" charset="-122"/>
              </a:rPr>
              <a:t>Reform of energy pricing mechanism and promotion of carbon market according to the property of carbon space as a scarce resource and a production factor</a:t>
            </a:r>
            <a:r>
              <a:rPr lang="en-US" altLang="zh-CN" sz="1600" dirty="0" smtClean="0">
                <a:latin typeface="Times New Roman" pitchFamily="18" charset="0"/>
                <a:ea typeface="幼圆" pitchFamily="49" charset="-122"/>
              </a:rPr>
              <a:t>.</a:t>
            </a:r>
            <a:endParaRPr lang="en-US" altLang="zh-CN" sz="1600" dirty="0">
              <a:latin typeface="Times New Roman" pitchFamily="18" charset="0"/>
              <a:ea typeface="幼圆" pitchFamily="49"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749" y="5129128"/>
            <a:ext cx="1810760" cy="1207173"/>
          </a:xfrm>
          <a:prstGeom prst="rect">
            <a:avLst/>
          </a:prstGeom>
          <a:ln>
            <a:noFill/>
          </a:ln>
          <a:effectLst>
            <a:softEdge rad="112500"/>
          </a:effectLst>
        </p:spPr>
      </p:pic>
      <p:sp>
        <p:nvSpPr>
          <p:cNvPr id="9" name="矩形 8"/>
          <p:cNvSpPr/>
          <p:nvPr/>
        </p:nvSpPr>
        <p:spPr>
          <a:xfrm>
            <a:off x="211772" y="5118380"/>
            <a:ext cx="6767323" cy="1228670"/>
          </a:xfrm>
          <a:prstGeom prst="rect">
            <a:avLst/>
          </a:prstGeom>
        </p:spPr>
        <p:txBody>
          <a:bodyPr wrap="square">
            <a:spAutoFit/>
          </a:bodyPr>
          <a:lstStyle/>
          <a:p>
            <a:pPr marL="742950" lvl="1" indent="-285750" fontAlgn="base">
              <a:lnSpc>
                <a:spcPct val="110000"/>
              </a:lnSpc>
              <a:spcAft>
                <a:spcPct val="0"/>
              </a:spcAft>
              <a:buClr>
                <a:schemeClr val="tx2"/>
              </a:buClr>
              <a:buSzPct val="75000"/>
              <a:buFont typeface="Wingdings" pitchFamily="2" charset="2"/>
              <a:buChar char="n"/>
              <a:defRPr/>
            </a:pPr>
            <a:r>
              <a:rPr lang="zh-CN" altLang="en-US" sz="1600" dirty="0" smtClean="0">
                <a:latin typeface="Times New Roman" panose="02020603050405020304" pitchFamily="18" charset="0"/>
                <a:ea typeface="华文楷体" pitchFamily="2" charset="-122"/>
                <a:cs typeface="Times New Roman" pitchFamily="18" charset="0"/>
              </a:rPr>
              <a:t>碳</a:t>
            </a:r>
            <a:r>
              <a:rPr lang="zh-CN" altLang="en-US" sz="1600" dirty="0">
                <a:latin typeface="Times New Roman" panose="02020603050405020304" pitchFamily="18" charset="0"/>
                <a:ea typeface="华文楷体" pitchFamily="2" charset="-122"/>
                <a:cs typeface="Times New Roman" pitchFamily="18" charset="0"/>
              </a:rPr>
              <a:t>税和碳市场等“碳价”机制，引导先进能源技术创新和社会投资导向，促进能源体系变革和低碳发展。</a:t>
            </a:r>
            <a:r>
              <a:rPr lang="en-US" altLang="zh-CN" sz="1600" dirty="0">
                <a:latin typeface="Times New Roman" panose="02020603050405020304" pitchFamily="18" charset="0"/>
                <a:ea typeface="华文楷体" pitchFamily="2" charset="-122"/>
                <a:cs typeface="Times New Roman" pitchFamily="18" charset="0"/>
              </a:rPr>
              <a:t/>
            </a:r>
            <a:br>
              <a:rPr lang="en-US" altLang="zh-CN" sz="1600" dirty="0">
                <a:latin typeface="Times New Roman" panose="02020603050405020304" pitchFamily="18" charset="0"/>
                <a:ea typeface="华文楷体" pitchFamily="2" charset="-122"/>
                <a:cs typeface="Times New Roman" pitchFamily="18" charset="0"/>
              </a:rPr>
            </a:br>
            <a:r>
              <a:rPr lang="en-US" altLang="zh-CN" sz="1200" dirty="0">
                <a:latin typeface="Times New Roman" panose="02020603050405020304" pitchFamily="18" charset="0"/>
                <a:ea typeface="华文楷体" pitchFamily="2" charset="-122"/>
                <a:cs typeface="Times New Roman" pitchFamily="18" charset="0"/>
              </a:rPr>
              <a:t>Introduction of carbon tax and carbon market as "carbon pricing" mechanism to guide advanced energy technology innovation and social capital investment as well as promote the energy system revolution and low carbon development. </a:t>
            </a:r>
          </a:p>
        </p:txBody>
      </p:sp>
    </p:spTree>
    <p:extLst>
      <p:ext uri="{BB962C8B-B14F-4D97-AF65-F5344CB8AC3E}">
        <p14:creationId xmlns:p14="http://schemas.microsoft.com/office/powerpoint/2010/main" val="2645125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4294967295"/>
          </p:nvPr>
        </p:nvSpPr>
        <p:spPr>
          <a:xfrm>
            <a:off x="215900" y="2133600"/>
            <a:ext cx="8748588" cy="3454400"/>
          </a:xfrm>
        </p:spPr>
        <p:txBody>
          <a:bodyPr/>
          <a:lstStyle/>
          <a:p>
            <a:pPr eaLnBrk="1" hangingPunct="1">
              <a:spcBef>
                <a:spcPts val="0"/>
              </a:spcBef>
              <a:defRPr/>
            </a:pPr>
            <a:r>
              <a:rPr lang="zh-CN" altLang="en-US" sz="1600" dirty="0" smtClean="0">
                <a:solidFill>
                  <a:schemeClr val="tx1">
                    <a:lumMod val="85000"/>
                    <a:lumOff val="15000"/>
                  </a:schemeClr>
                </a:solidFill>
                <a:latin typeface="Times New Roman" pitchFamily="18" charset="0"/>
              </a:rPr>
              <a:t>促进能源体系变革，减少</a:t>
            </a:r>
            <a:r>
              <a:rPr lang="en-US" altLang="zh-CN" sz="1600" dirty="0" smtClean="0">
                <a:solidFill>
                  <a:schemeClr val="tx1">
                    <a:lumMod val="85000"/>
                    <a:lumOff val="15000"/>
                  </a:schemeClr>
                </a:solidFill>
                <a:latin typeface="Times New Roman" pitchFamily="18" charset="0"/>
              </a:rPr>
              <a:t>CO</a:t>
            </a:r>
            <a:r>
              <a:rPr lang="en-US" altLang="zh-CN" sz="1600" baseline="-25000" dirty="0" smtClean="0">
                <a:solidFill>
                  <a:schemeClr val="tx1">
                    <a:lumMod val="85000"/>
                    <a:lumOff val="15000"/>
                  </a:schemeClr>
                </a:solidFill>
                <a:latin typeface="Times New Roman" pitchFamily="18" charset="0"/>
              </a:rPr>
              <a:t>2</a:t>
            </a:r>
            <a:r>
              <a:rPr lang="zh-CN" altLang="en-US" sz="1600" dirty="0" smtClean="0">
                <a:solidFill>
                  <a:schemeClr val="tx1">
                    <a:lumMod val="85000"/>
                    <a:lumOff val="15000"/>
                  </a:schemeClr>
                </a:solidFill>
                <a:latin typeface="Times New Roman" pitchFamily="18" charset="0"/>
              </a:rPr>
              <a:t>排放，具有经济、社会、环境多重效益，既是应对气候变化的核心对策，也是各国实现可持续发展的根本途径，存在合作共赢的空间。</a:t>
            </a:r>
            <a:endParaRPr lang="en-US" altLang="zh-CN" sz="1600" dirty="0" smtClean="0">
              <a:solidFill>
                <a:schemeClr val="tx1">
                  <a:lumMod val="85000"/>
                  <a:lumOff val="15000"/>
                </a:schemeClr>
              </a:solidFill>
              <a:latin typeface="Times New Roman" pitchFamily="18" charset="0"/>
            </a:endParaRPr>
          </a:p>
          <a:p>
            <a:pPr indent="19050" eaLnBrk="1" hangingPunct="1">
              <a:spcBef>
                <a:spcPts val="0"/>
              </a:spcBef>
              <a:buFont typeface="Wingdings" pitchFamily="2" charset="2"/>
              <a:buNone/>
              <a:defRPr/>
            </a:pPr>
            <a:r>
              <a:rPr lang="en-US" altLang="zh-CN" sz="1400" dirty="0" smtClean="0">
                <a:solidFill>
                  <a:schemeClr val="tx1">
                    <a:lumMod val="85000"/>
                    <a:lumOff val="15000"/>
                  </a:schemeClr>
                </a:solidFill>
                <a:latin typeface="Times New Roman" pitchFamily="18" charset="0"/>
              </a:rPr>
              <a:t>Energy system reform and CO</a:t>
            </a:r>
            <a:r>
              <a:rPr lang="en-US" altLang="zh-CN" sz="1400" baseline="-25000" dirty="0" smtClean="0">
                <a:solidFill>
                  <a:schemeClr val="tx1">
                    <a:lumMod val="85000"/>
                    <a:lumOff val="15000"/>
                  </a:schemeClr>
                </a:solidFill>
                <a:latin typeface="Times New Roman" pitchFamily="18" charset="0"/>
              </a:rPr>
              <a:t>2</a:t>
            </a:r>
            <a:r>
              <a:rPr lang="en-US" altLang="zh-CN" sz="1400" dirty="0" smtClean="0">
                <a:solidFill>
                  <a:schemeClr val="tx1">
                    <a:lumMod val="85000"/>
                    <a:lumOff val="15000"/>
                  </a:schemeClr>
                </a:solidFill>
                <a:latin typeface="Times New Roman" pitchFamily="18" charset="0"/>
              </a:rPr>
              <a:t> emissions reduction will bring economic, social and environmental benefits. It is a core strategy in addressing climate change, a radical approach to achieving sustainable development of the countries and it creates win-win space for the countries.</a:t>
            </a:r>
          </a:p>
          <a:p>
            <a:pPr>
              <a:spcBef>
                <a:spcPts val="0"/>
              </a:spcBef>
              <a:defRPr/>
            </a:pPr>
            <a:r>
              <a:rPr lang="zh-CN" altLang="en-US" sz="1600" dirty="0">
                <a:solidFill>
                  <a:schemeClr val="tx1">
                    <a:lumMod val="85000"/>
                    <a:lumOff val="15000"/>
                  </a:schemeClr>
                </a:solidFill>
                <a:latin typeface="Times New Roman" pitchFamily="18" charset="0"/>
              </a:rPr>
              <a:t>先进能源技术发展带来的减排作用的价值，提高了先进技术的经济效益和推广速度，也增大了国际技术合作和技术转移的空间和潜力</a:t>
            </a:r>
            <a:r>
              <a:rPr lang="zh-CN" altLang="en-US" sz="1600" dirty="0" smtClean="0">
                <a:solidFill>
                  <a:schemeClr val="tx1">
                    <a:lumMod val="85000"/>
                    <a:lumOff val="15000"/>
                  </a:schemeClr>
                </a:solidFill>
                <a:latin typeface="Times New Roman" pitchFamily="18" charset="0"/>
              </a:rPr>
              <a:t>。</a:t>
            </a:r>
            <a:r>
              <a:rPr lang="en-US" altLang="zh-CN" sz="1500" dirty="0" smtClean="0">
                <a:solidFill>
                  <a:schemeClr val="tx1">
                    <a:lumMod val="85000"/>
                    <a:lumOff val="15000"/>
                  </a:schemeClr>
                </a:solidFill>
                <a:latin typeface="Times New Roman" pitchFamily="18" charset="0"/>
              </a:rPr>
              <a:t/>
            </a:r>
            <a:br>
              <a:rPr lang="en-US" altLang="zh-CN" sz="1500" dirty="0" smtClean="0">
                <a:solidFill>
                  <a:schemeClr val="tx1">
                    <a:lumMod val="85000"/>
                    <a:lumOff val="15000"/>
                  </a:schemeClr>
                </a:solidFill>
                <a:latin typeface="Times New Roman" pitchFamily="18" charset="0"/>
              </a:rPr>
            </a:br>
            <a:r>
              <a:rPr lang="en-US" altLang="zh-CN" sz="1400" dirty="0" smtClean="0">
                <a:solidFill>
                  <a:schemeClr val="tx1">
                    <a:lumMod val="85000"/>
                    <a:lumOff val="15000"/>
                  </a:schemeClr>
                </a:solidFill>
                <a:latin typeface="Times New Roman" pitchFamily="18" charset="0"/>
              </a:rPr>
              <a:t>The </a:t>
            </a:r>
            <a:r>
              <a:rPr lang="en-US" altLang="zh-CN" sz="1400" dirty="0">
                <a:solidFill>
                  <a:schemeClr val="tx1">
                    <a:lumMod val="85000"/>
                    <a:lumOff val="15000"/>
                  </a:schemeClr>
                </a:solidFill>
                <a:latin typeface="Times New Roman" pitchFamily="18" charset="0"/>
              </a:rPr>
              <a:t>development and deployment of advanced energy technologies create great value in emissions reduction, increase the economic growth and expansion pace and enhance the potential of international technology cooperation and transfer</a:t>
            </a:r>
            <a:r>
              <a:rPr lang="en-US" altLang="zh-CN" sz="1400" dirty="0" smtClean="0">
                <a:solidFill>
                  <a:schemeClr val="tx1">
                    <a:lumMod val="85000"/>
                    <a:lumOff val="15000"/>
                  </a:schemeClr>
                </a:solidFill>
                <a:latin typeface="Times New Roman" pitchFamily="18" charset="0"/>
              </a:rPr>
              <a:t>.</a:t>
            </a:r>
          </a:p>
          <a:p>
            <a:pPr>
              <a:spcBef>
                <a:spcPts val="0"/>
              </a:spcBef>
              <a:defRPr/>
            </a:pPr>
            <a:r>
              <a:rPr lang="zh-CN" altLang="en-US" sz="1600" dirty="0">
                <a:latin typeface="Times New Roman" pitchFamily="18" charset="0"/>
              </a:rPr>
              <a:t>充分发挥碳价的作用，促进</a:t>
            </a:r>
            <a:r>
              <a:rPr lang="en-US" altLang="zh-CN" sz="1600" dirty="0">
                <a:latin typeface="Times New Roman" pitchFamily="18" charset="0"/>
              </a:rPr>
              <a:t>UNFCCC</a:t>
            </a:r>
            <a:r>
              <a:rPr lang="zh-CN" altLang="en-US" sz="1600" dirty="0">
                <a:latin typeface="Times New Roman" pitchFamily="18" charset="0"/>
              </a:rPr>
              <a:t>框架下技术转让，有利于促进发展中国家的可持续发展，同时给发达国家企业带来更广泛的市场和商机，其获得减排信用也可带来可观的经济收益。</a:t>
            </a:r>
            <a:endParaRPr lang="en-US" altLang="zh-CN" sz="1600" dirty="0">
              <a:latin typeface="Times New Roman" pitchFamily="18" charset="0"/>
            </a:endParaRPr>
          </a:p>
          <a:p>
            <a:pPr indent="14288">
              <a:spcBef>
                <a:spcPts val="0"/>
              </a:spcBef>
              <a:buNone/>
              <a:defRPr/>
            </a:pPr>
            <a:r>
              <a:rPr lang="en-US" altLang="zh-CN" sz="1400" dirty="0">
                <a:latin typeface="Times New Roman" pitchFamily="18" charset="0"/>
              </a:rPr>
              <a:t>Giving full play to the role of the carbon pricing, and promoting technology transfer under UNFCCC framework creates favorable conditions for sustainable development in developing countries and brings wide market and opportunities for the enterprises in developed countries. The emissions reduction credits generated will also bring developed countries considerable economic revenues. </a:t>
            </a:r>
            <a:endParaRPr lang="en-US" altLang="zh-CN" sz="1400" dirty="0">
              <a:solidFill>
                <a:schemeClr val="tx2"/>
              </a:solidFill>
              <a:latin typeface="Times New Roman" pitchFamily="18" charset="0"/>
            </a:endParaRPr>
          </a:p>
        </p:txBody>
      </p:sp>
      <p:sp>
        <p:nvSpPr>
          <p:cNvPr id="17411" name="标题 1"/>
          <p:cNvSpPr txBox="1">
            <a:spLocks/>
          </p:cNvSpPr>
          <p:nvPr/>
        </p:nvSpPr>
        <p:spPr bwMode="auto">
          <a:xfrm>
            <a:off x="215900" y="331788"/>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lnSpc>
                <a:spcPct val="120000"/>
              </a:lnSpc>
              <a:spcBef>
                <a:spcPct val="20000"/>
              </a:spcBef>
              <a:buClr>
                <a:schemeClr val="bg2"/>
              </a:buClr>
              <a:buSzPct val="75000"/>
              <a:buFont typeface="Wingdings" pitchFamily="2" charset="2"/>
              <a:buChar char="p"/>
              <a:defRPr sz="2200">
                <a:solidFill>
                  <a:schemeClr val="tx1"/>
                </a:solidFill>
                <a:latin typeface="幼圆" pitchFamily="49" charset="-122"/>
                <a:ea typeface="幼圆" pitchFamily="49" charset="-122"/>
              </a:defRPr>
            </a:lvl1pPr>
            <a:lvl2pPr marL="742950" indent="-285750" eaLnBrk="0" hangingPunct="0">
              <a:spcBef>
                <a:spcPct val="20000"/>
              </a:spcBef>
              <a:buClr>
                <a:schemeClr val="tx2"/>
              </a:buClr>
              <a:buSzPct val="75000"/>
              <a:buFont typeface="Wingdings" pitchFamily="2" charset="2"/>
              <a:buChar char="n"/>
              <a:defRPr>
                <a:solidFill>
                  <a:schemeClr val="tx1"/>
                </a:solidFill>
                <a:latin typeface="华文楷体" pitchFamily="2" charset="-122"/>
                <a:ea typeface="华文楷体" pitchFamily="2" charset="-122"/>
              </a:defRPr>
            </a:lvl2pPr>
            <a:lvl3pPr marL="1143000" indent="-228600" eaLnBrk="0" hangingPunct="0">
              <a:spcBef>
                <a:spcPct val="20000"/>
              </a:spcBef>
              <a:buClr>
                <a:schemeClr val="accent1"/>
              </a:buClr>
              <a:buSzPct val="65000"/>
              <a:buFont typeface="Wingdings" pitchFamily="2" charset="2"/>
              <a:buChar char="p"/>
              <a:defRPr>
                <a:solidFill>
                  <a:schemeClr val="tx1"/>
                </a:solidFill>
                <a:latin typeface="Arial" charset="0"/>
                <a:ea typeface="黑体" pitchFamily="2" charset="-122"/>
              </a:defRPr>
            </a:lvl3pPr>
            <a:lvl4pPr marL="1600200" indent="-228600" eaLnBrk="0" hangingPunct="0">
              <a:spcBef>
                <a:spcPct val="20000"/>
              </a:spcBef>
              <a:buClr>
                <a:schemeClr val="bg2"/>
              </a:buClr>
              <a:buFont typeface="Wingdings" pitchFamily="2" charset="2"/>
              <a:buChar char="§"/>
              <a:defRPr sz="1600">
                <a:solidFill>
                  <a:schemeClr val="tx1"/>
                </a:solidFill>
                <a:latin typeface="Arial" charset="0"/>
                <a:ea typeface="黑体" pitchFamily="2" charset="-122"/>
              </a:defRPr>
            </a:lvl4pPr>
            <a:lvl5pPr marL="2057400" indent="-228600" eaLnBrk="0" hangingPunct="0">
              <a:spcBef>
                <a:spcPct val="20000"/>
              </a:spcBef>
              <a:buClr>
                <a:schemeClr val="tx2"/>
              </a:buClr>
              <a:buSzPct val="80000"/>
              <a:buFont typeface="Wingdings" pitchFamily="2" charset="2"/>
              <a:buChar char="§"/>
              <a:defRPr sz="1600">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9pPr>
          </a:lstStyle>
          <a:p>
            <a:pPr eaLnBrk="1" hangingPunct="1">
              <a:lnSpc>
                <a:spcPct val="100000"/>
              </a:lnSpc>
              <a:spcBef>
                <a:spcPct val="0"/>
              </a:spcBef>
              <a:buClrTx/>
              <a:buSzTx/>
              <a:buFontTx/>
              <a:buNone/>
              <a:defRPr/>
            </a:pPr>
            <a:r>
              <a:rPr lang="en-US" altLang="zh-CN" sz="2000" b="1" dirty="0" smtClean="0">
                <a:solidFill>
                  <a:schemeClr val="tx2"/>
                </a:solidFill>
                <a:latin typeface="Times New Roman" pitchFamily="18" charset="0"/>
                <a:ea typeface="黑体" pitchFamily="2" charset="-122"/>
              </a:rPr>
              <a:t>10. </a:t>
            </a:r>
            <a:r>
              <a:rPr lang="zh-CN" altLang="en-US" sz="2000" b="1" dirty="0" smtClean="0">
                <a:solidFill>
                  <a:schemeClr val="tx2"/>
                </a:solidFill>
                <a:latin typeface="Times New Roman" pitchFamily="18" charset="0"/>
                <a:ea typeface="黑体" pitchFamily="2" charset="-122"/>
              </a:rPr>
              <a:t>全球应对气候变化国际制度框架要促进各国的可持续发展，促进国际技术合作和互利共赢</a:t>
            </a:r>
            <a:r>
              <a:rPr lang="en-US" altLang="zh-CN" sz="2000" b="1" dirty="0" smtClean="0">
                <a:solidFill>
                  <a:schemeClr val="tx2"/>
                </a:solidFill>
                <a:latin typeface="Times New Roman" pitchFamily="18" charset="0"/>
                <a:ea typeface="黑体" pitchFamily="2" charset="-122"/>
              </a:rPr>
              <a:t>(1)</a:t>
            </a:r>
          </a:p>
          <a:p>
            <a:pPr eaLnBrk="1" hangingPunct="1">
              <a:lnSpc>
                <a:spcPct val="100000"/>
              </a:lnSpc>
              <a:spcBef>
                <a:spcPct val="0"/>
              </a:spcBef>
              <a:buClrTx/>
              <a:buSzTx/>
              <a:buFontTx/>
              <a:buNone/>
              <a:defRPr/>
            </a:pPr>
            <a:r>
              <a:rPr lang="en-US" altLang="zh-CN" sz="1600" b="1" dirty="0" smtClean="0">
                <a:solidFill>
                  <a:schemeClr val="tx2"/>
                </a:solidFill>
                <a:latin typeface="Times New Roman" pitchFamily="18" charset="0"/>
                <a:ea typeface="黑体" pitchFamily="2" charset="-122"/>
                <a:cs typeface="Times New Roman" pitchFamily="18" charset="0"/>
              </a:rPr>
              <a:t>International framework on climate change should promote the sustainable development of the countries and facilitate the win-win technology collaborations.</a:t>
            </a:r>
          </a:p>
        </p:txBody>
      </p:sp>
    </p:spTree>
    <p:extLst>
      <p:ext uri="{BB962C8B-B14F-4D97-AF65-F5344CB8AC3E}">
        <p14:creationId xmlns:p14="http://schemas.microsoft.com/office/powerpoint/2010/main" val="309304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idx="4294967295"/>
          </p:nvPr>
        </p:nvSpPr>
        <p:spPr>
          <a:xfrm>
            <a:off x="215900" y="1988840"/>
            <a:ext cx="8677275" cy="3454400"/>
          </a:xfrm>
        </p:spPr>
        <p:txBody>
          <a:bodyPr/>
          <a:lstStyle/>
          <a:p>
            <a:pPr>
              <a:spcBef>
                <a:spcPts val="0"/>
              </a:spcBef>
              <a:defRPr/>
            </a:pPr>
            <a:r>
              <a:rPr lang="zh-CN" altLang="en-US" sz="1600" dirty="0" smtClean="0">
                <a:solidFill>
                  <a:schemeClr val="tx1">
                    <a:lumMod val="85000"/>
                    <a:lumOff val="15000"/>
                  </a:schemeClr>
                </a:solidFill>
                <a:latin typeface="Times New Roman" pitchFamily="18" charset="0"/>
              </a:rPr>
              <a:t>全球</a:t>
            </a:r>
            <a:r>
              <a:rPr lang="zh-CN" altLang="en-US" sz="1600" dirty="0">
                <a:solidFill>
                  <a:schemeClr val="tx1">
                    <a:lumMod val="85000"/>
                    <a:lumOff val="15000"/>
                  </a:schemeClr>
                </a:solidFill>
                <a:latin typeface="Times New Roman" pitchFamily="18" charset="0"/>
              </a:rPr>
              <a:t>应对气候变化下的能源变革要成为各国可持续发展的机遇，注重发挥减排</a:t>
            </a:r>
            <a:r>
              <a:rPr lang="en-US" altLang="zh-CN" sz="1600" dirty="0">
                <a:solidFill>
                  <a:schemeClr val="tx1">
                    <a:lumMod val="85000"/>
                    <a:lumOff val="15000"/>
                  </a:schemeClr>
                </a:solidFill>
                <a:latin typeface="Times New Roman" pitchFamily="18" charset="0"/>
              </a:rPr>
              <a:t>CO</a:t>
            </a:r>
            <a:r>
              <a:rPr lang="en-US" altLang="zh-CN" sz="1600" baseline="-25000" dirty="0">
                <a:solidFill>
                  <a:schemeClr val="tx1">
                    <a:lumMod val="85000"/>
                    <a:lumOff val="15000"/>
                  </a:schemeClr>
                </a:solidFill>
                <a:latin typeface="Times New Roman" pitchFamily="18" charset="0"/>
              </a:rPr>
              <a:t>2</a:t>
            </a:r>
            <a:r>
              <a:rPr lang="zh-CN" altLang="en-US" sz="1600" dirty="0">
                <a:solidFill>
                  <a:schemeClr val="tx1">
                    <a:lumMod val="85000"/>
                    <a:lumOff val="15000"/>
                  </a:schemeClr>
                </a:solidFill>
                <a:latin typeface="Times New Roman" pitchFamily="18" charset="0"/>
              </a:rPr>
              <a:t>与国内缓解资源环境压力的协同效应，促进各国自觉行动，不是“要我减”，而是“我要减”。</a:t>
            </a:r>
            <a:r>
              <a:rPr lang="en-US" altLang="zh-CN" sz="1600" dirty="0">
                <a:solidFill>
                  <a:schemeClr val="tx1">
                    <a:lumMod val="85000"/>
                    <a:lumOff val="15000"/>
                  </a:schemeClr>
                </a:solidFill>
                <a:latin typeface="Times New Roman" pitchFamily="18" charset="0"/>
              </a:rPr>
              <a:t/>
            </a:r>
            <a:br>
              <a:rPr lang="en-US" altLang="zh-CN" sz="1600" dirty="0">
                <a:solidFill>
                  <a:schemeClr val="tx1">
                    <a:lumMod val="85000"/>
                    <a:lumOff val="15000"/>
                  </a:schemeClr>
                </a:solidFill>
                <a:latin typeface="Times New Roman" pitchFamily="18" charset="0"/>
              </a:rPr>
            </a:br>
            <a:r>
              <a:rPr lang="en-US" altLang="zh-CN" sz="1200" dirty="0">
                <a:solidFill>
                  <a:schemeClr val="tx2"/>
                </a:solidFill>
                <a:latin typeface="Times New Roman" pitchFamily="18" charset="0"/>
              </a:rPr>
              <a:t>Under the situation of addressing global climate change, energy transform become a national sustainable development opportunities. The countries should pay attention to co-benefits of CO</a:t>
            </a:r>
            <a:r>
              <a:rPr lang="en-US" altLang="zh-CN" sz="1200" baseline="-25000" dirty="0">
                <a:solidFill>
                  <a:schemeClr val="tx2"/>
                </a:solidFill>
                <a:latin typeface="Times New Roman" pitchFamily="18" charset="0"/>
              </a:rPr>
              <a:t>2</a:t>
            </a:r>
            <a:r>
              <a:rPr lang="en-US" altLang="zh-CN" sz="1200" dirty="0">
                <a:solidFill>
                  <a:schemeClr val="tx2"/>
                </a:solidFill>
                <a:latin typeface="Times New Roman" pitchFamily="18" charset="0"/>
              </a:rPr>
              <a:t> emissions reduction with domestic resources and environment protection, promote the nations conscious action, instead of “Want me to reduce” there is “I want to reduce”. </a:t>
            </a:r>
            <a:endParaRPr lang="en-US" altLang="zh-CN" sz="1600" dirty="0" smtClean="0">
              <a:latin typeface="Times New Roman" pitchFamily="18" charset="0"/>
            </a:endParaRPr>
          </a:p>
          <a:p>
            <a:pPr>
              <a:spcBef>
                <a:spcPts val="0"/>
              </a:spcBef>
              <a:defRPr/>
            </a:pPr>
            <a:r>
              <a:rPr lang="zh-CN" altLang="en-US" sz="1600" dirty="0" smtClean="0">
                <a:latin typeface="Times New Roman" pitchFamily="18" charset="0"/>
              </a:rPr>
              <a:t>全球</a:t>
            </a:r>
            <a:r>
              <a:rPr lang="zh-CN" altLang="en-US" sz="1600" dirty="0">
                <a:latin typeface="Times New Roman" pitchFamily="18" charset="0"/>
              </a:rPr>
              <a:t>应对气候变化国际制度不仅着眼于减排责任和义务的分担，更应</a:t>
            </a:r>
            <a:r>
              <a:rPr lang="zh-CN" altLang="en-US" sz="1600" dirty="0" smtClean="0">
                <a:latin typeface="Times New Roman" pitchFamily="18" charset="0"/>
              </a:rPr>
              <a:t>着重于发展机遇的共享，着重于形成</a:t>
            </a:r>
            <a:r>
              <a:rPr lang="zh-CN" altLang="en-US" sz="1600" dirty="0">
                <a:latin typeface="Times New Roman" pitchFamily="18" charset="0"/>
              </a:rPr>
              <a:t>促进世界范围内经济社会发展方式向绿色低碳转型，转变经济增长方式和社会消费方式，促进能源变革，大幅度提高“碳生产率”的制度和机制，使世界各国都实现可持续发展与</a:t>
            </a:r>
            <a:r>
              <a:rPr lang="en-US" altLang="zh-CN" sz="1600" dirty="0">
                <a:latin typeface="Times New Roman" pitchFamily="18" charset="0"/>
              </a:rPr>
              <a:t>CO</a:t>
            </a:r>
            <a:r>
              <a:rPr lang="en-US" altLang="zh-CN" sz="1600" baseline="-25000" dirty="0">
                <a:latin typeface="Times New Roman" pitchFamily="18" charset="0"/>
              </a:rPr>
              <a:t>2</a:t>
            </a:r>
            <a:r>
              <a:rPr lang="zh-CN" altLang="en-US" sz="1600" dirty="0">
                <a:latin typeface="Times New Roman" pitchFamily="18" charset="0"/>
              </a:rPr>
              <a:t>减排的双重目标和共赢路径。</a:t>
            </a:r>
            <a:endParaRPr lang="en-US" altLang="zh-CN" sz="1600" dirty="0">
              <a:latin typeface="Times New Roman" pitchFamily="18" charset="0"/>
            </a:endParaRPr>
          </a:p>
          <a:p>
            <a:pPr marL="357188" indent="0">
              <a:spcBef>
                <a:spcPts val="0"/>
              </a:spcBef>
              <a:buNone/>
              <a:defRPr/>
            </a:pPr>
            <a:r>
              <a:rPr lang="en-US" altLang="zh-CN" sz="1200" dirty="0">
                <a:latin typeface="Times New Roman" pitchFamily="18" charset="0"/>
              </a:rPr>
              <a:t>International system of addressing global climate change is not only focusing on the sharing of  emission reduction responsibilities and obligations, but also should focus on </a:t>
            </a:r>
            <a:r>
              <a:rPr lang="en-US" altLang="zh-CN" sz="1200" dirty="0" smtClean="0">
                <a:latin typeface="Times New Roman" pitchFamily="18" charset="0"/>
              </a:rPr>
              <a:t>sharing development opportunities, on promoting </a:t>
            </a:r>
            <a:r>
              <a:rPr lang="en-US" altLang="zh-CN" sz="1200" dirty="0">
                <a:latin typeface="Times New Roman" pitchFamily="18" charset="0"/>
              </a:rPr>
              <a:t>the worldwide economy and society to green and low carbon, transferring the pattern of economic growth and social consumption, promoting energy revolution, setting up mechanism of increasing ‘carbon productivity’ substantially, so as to accomplish the dual target of sustainable development and CO</a:t>
            </a:r>
            <a:r>
              <a:rPr lang="en-US" altLang="zh-CN" sz="1200" baseline="-25000" dirty="0">
                <a:latin typeface="Times New Roman" pitchFamily="18" charset="0"/>
              </a:rPr>
              <a:t>2</a:t>
            </a:r>
            <a:r>
              <a:rPr lang="en-US" altLang="zh-CN" sz="1200" dirty="0">
                <a:latin typeface="Times New Roman" pitchFamily="18" charset="0"/>
              </a:rPr>
              <a:t> emission reduction worldwide. </a:t>
            </a:r>
            <a:endParaRPr lang="en-US" altLang="zh-CN" sz="1100" dirty="0">
              <a:latin typeface="Times New Roman" pitchFamily="18" charset="0"/>
            </a:endParaRPr>
          </a:p>
        </p:txBody>
      </p:sp>
      <p:sp>
        <p:nvSpPr>
          <p:cNvPr id="18435" name="标题 1"/>
          <p:cNvSpPr txBox="1">
            <a:spLocks/>
          </p:cNvSpPr>
          <p:nvPr/>
        </p:nvSpPr>
        <p:spPr bwMode="auto">
          <a:xfrm>
            <a:off x="215900" y="331788"/>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lnSpc>
                <a:spcPct val="120000"/>
              </a:lnSpc>
              <a:spcBef>
                <a:spcPct val="20000"/>
              </a:spcBef>
              <a:buClr>
                <a:schemeClr val="bg2"/>
              </a:buClr>
              <a:buSzPct val="75000"/>
              <a:buFont typeface="Wingdings" pitchFamily="2" charset="2"/>
              <a:buChar char="p"/>
              <a:defRPr sz="2200">
                <a:solidFill>
                  <a:schemeClr val="tx1"/>
                </a:solidFill>
                <a:latin typeface="幼圆" pitchFamily="49" charset="-122"/>
                <a:ea typeface="幼圆" pitchFamily="49" charset="-122"/>
              </a:defRPr>
            </a:lvl1pPr>
            <a:lvl2pPr marL="742950" indent="-285750" eaLnBrk="0" hangingPunct="0">
              <a:spcBef>
                <a:spcPct val="20000"/>
              </a:spcBef>
              <a:buClr>
                <a:schemeClr val="tx2"/>
              </a:buClr>
              <a:buSzPct val="75000"/>
              <a:buFont typeface="Wingdings" pitchFamily="2" charset="2"/>
              <a:buChar char="n"/>
              <a:defRPr>
                <a:solidFill>
                  <a:schemeClr val="tx1"/>
                </a:solidFill>
                <a:latin typeface="华文楷体" pitchFamily="2" charset="-122"/>
                <a:ea typeface="华文楷体" pitchFamily="2" charset="-122"/>
              </a:defRPr>
            </a:lvl2pPr>
            <a:lvl3pPr marL="1143000" indent="-228600" eaLnBrk="0" hangingPunct="0">
              <a:spcBef>
                <a:spcPct val="20000"/>
              </a:spcBef>
              <a:buClr>
                <a:schemeClr val="accent1"/>
              </a:buClr>
              <a:buSzPct val="65000"/>
              <a:buFont typeface="Wingdings" pitchFamily="2" charset="2"/>
              <a:buChar char="p"/>
              <a:defRPr>
                <a:solidFill>
                  <a:schemeClr val="tx1"/>
                </a:solidFill>
                <a:latin typeface="Arial" charset="0"/>
                <a:ea typeface="黑体" pitchFamily="2" charset="-122"/>
              </a:defRPr>
            </a:lvl3pPr>
            <a:lvl4pPr marL="1600200" indent="-228600" eaLnBrk="0" hangingPunct="0">
              <a:spcBef>
                <a:spcPct val="20000"/>
              </a:spcBef>
              <a:buClr>
                <a:schemeClr val="bg2"/>
              </a:buClr>
              <a:buFont typeface="Wingdings" pitchFamily="2" charset="2"/>
              <a:buChar char="§"/>
              <a:defRPr sz="1600">
                <a:solidFill>
                  <a:schemeClr val="tx1"/>
                </a:solidFill>
                <a:latin typeface="Arial" charset="0"/>
                <a:ea typeface="黑体" pitchFamily="2" charset="-122"/>
              </a:defRPr>
            </a:lvl4pPr>
            <a:lvl5pPr marL="2057400" indent="-228600" eaLnBrk="0" hangingPunct="0">
              <a:spcBef>
                <a:spcPct val="20000"/>
              </a:spcBef>
              <a:buClr>
                <a:schemeClr val="tx2"/>
              </a:buClr>
              <a:buSzPct val="80000"/>
              <a:buFont typeface="Wingdings" pitchFamily="2" charset="2"/>
              <a:buChar char="§"/>
              <a:defRPr sz="1600">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9pPr>
          </a:lstStyle>
          <a:p>
            <a:pPr eaLnBrk="1" hangingPunct="1">
              <a:lnSpc>
                <a:spcPct val="100000"/>
              </a:lnSpc>
              <a:spcBef>
                <a:spcPct val="0"/>
              </a:spcBef>
              <a:buClrTx/>
              <a:buSzTx/>
              <a:buFontTx/>
              <a:buNone/>
              <a:defRPr/>
            </a:pPr>
            <a:r>
              <a:rPr lang="en-US" altLang="zh-CN" sz="2000" b="1" dirty="0" smtClean="0">
                <a:solidFill>
                  <a:schemeClr val="tx2"/>
                </a:solidFill>
                <a:latin typeface="Times New Roman" pitchFamily="18" charset="0"/>
                <a:ea typeface="黑体" pitchFamily="2" charset="-122"/>
              </a:rPr>
              <a:t>10. </a:t>
            </a:r>
            <a:r>
              <a:rPr lang="zh-CN" altLang="en-US" sz="2000" b="1" dirty="0" smtClean="0">
                <a:solidFill>
                  <a:schemeClr val="tx2"/>
                </a:solidFill>
                <a:latin typeface="Times New Roman" pitchFamily="18" charset="0"/>
                <a:ea typeface="黑体" pitchFamily="2" charset="-122"/>
              </a:rPr>
              <a:t>全球应对气候变化国际制度框架要促进各国的可持续发展，促进国际技术合作和互利共赢</a:t>
            </a:r>
            <a:r>
              <a:rPr lang="en-US" altLang="zh-CN" sz="2000" b="1" dirty="0" smtClean="0">
                <a:solidFill>
                  <a:schemeClr val="tx2"/>
                </a:solidFill>
                <a:latin typeface="Times New Roman" pitchFamily="18" charset="0"/>
                <a:ea typeface="黑体" pitchFamily="2" charset="-122"/>
              </a:rPr>
              <a:t>(2)</a:t>
            </a:r>
          </a:p>
          <a:p>
            <a:pPr eaLnBrk="1" hangingPunct="1">
              <a:lnSpc>
                <a:spcPct val="100000"/>
              </a:lnSpc>
              <a:spcBef>
                <a:spcPct val="0"/>
              </a:spcBef>
              <a:buClrTx/>
              <a:buSzTx/>
              <a:buFontTx/>
              <a:buNone/>
              <a:defRPr/>
            </a:pPr>
            <a:r>
              <a:rPr lang="en-US" altLang="zh-CN" sz="1600" b="1" dirty="0" smtClean="0">
                <a:solidFill>
                  <a:schemeClr val="tx2"/>
                </a:solidFill>
                <a:latin typeface="Times New Roman" pitchFamily="18" charset="0"/>
                <a:ea typeface="黑体" pitchFamily="2" charset="-122"/>
                <a:cs typeface="Times New Roman" pitchFamily="18" charset="0"/>
              </a:rPr>
              <a:t>International framework on climate change should promote the sustainable development of the countries and facilitate the win-win technology collaborations.</a:t>
            </a:r>
          </a:p>
        </p:txBody>
      </p:sp>
      <p:pic>
        <p:nvPicPr>
          <p:cNvPr id="3074" name="Picture 2" descr="D:\01-hjk\99-网上下载小图\F200912111404572647619132.jpg"/>
          <p:cNvPicPr>
            <a:picLocks noChangeAspect="1" noChangeArrowheads="1"/>
          </p:cNvPicPr>
          <p:nvPr/>
        </p:nvPicPr>
        <p:blipFill>
          <a:blip r:embed="rId2">
            <a:extLst/>
          </a:blip>
          <a:srcRect/>
          <a:stretch>
            <a:fillRect/>
          </a:stretch>
        </p:blipFill>
        <p:spPr bwMode="auto">
          <a:xfrm>
            <a:off x="1592666" y="5532341"/>
            <a:ext cx="1729283" cy="1299944"/>
          </a:xfrm>
          <a:prstGeom prst="rect">
            <a:avLst/>
          </a:prstGeom>
          <a:ln>
            <a:noFill/>
          </a:ln>
          <a:effectLst>
            <a:softEdge rad="112500"/>
          </a:effectLst>
          <a:extLst/>
        </p:spPr>
      </p:pic>
      <p:pic>
        <p:nvPicPr>
          <p:cNvPr id="3075" name="Picture 3" descr="D:\01-hjk\99-网上下载小图\20100521115644906.jpg"/>
          <p:cNvPicPr>
            <a:picLocks noChangeAspect="1" noChangeArrowheads="1"/>
          </p:cNvPicPr>
          <p:nvPr/>
        </p:nvPicPr>
        <p:blipFill>
          <a:blip r:embed="rId3">
            <a:extLst/>
          </a:blip>
          <a:srcRect/>
          <a:stretch>
            <a:fillRect/>
          </a:stretch>
        </p:blipFill>
        <p:spPr bwMode="auto">
          <a:xfrm>
            <a:off x="5580112" y="5482575"/>
            <a:ext cx="1656184" cy="1399475"/>
          </a:xfrm>
          <a:prstGeom prst="rect">
            <a:avLst/>
          </a:prstGeom>
          <a:ln>
            <a:noFill/>
          </a:ln>
          <a:effectLst>
            <a:softEdge rad="112500"/>
          </a:effectLst>
          <a:extLst/>
        </p:spPr>
      </p:pic>
    </p:spTree>
    <p:extLst>
      <p:ext uri="{BB962C8B-B14F-4D97-AF65-F5344CB8AC3E}">
        <p14:creationId xmlns:p14="http://schemas.microsoft.com/office/powerpoint/2010/main" val="739886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p:cNvSpPr>
          <p:nvPr>
            <p:ph type="body" orient="vert" idx="4294967295"/>
          </p:nvPr>
        </p:nvSpPr>
        <p:spPr>
          <a:xfrm>
            <a:off x="0" y="2060575"/>
            <a:ext cx="8229600" cy="4070350"/>
          </a:xfrm>
        </p:spPr>
        <p:txBody>
          <a:bodyPr/>
          <a:lstStyle/>
          <a:p>
            <a:pPr algn="ctr" eaLnBrk="1" hangingPunct="1">
              <a:buFont typeface="Wingdings" pitchFamily="2" charset="2"/>
              <a:buNone/>
            </a:pPr>
            <a:r>
              <a:rPr lang="en-US" altLang="zh-CN" sz="8000" b="1" dirty="0" smtClean="0">
                <a:ea typeface="楷体_GB2312" pitchFamily="49" charset="-122"/>
              </a:rPr>
              <a:t>Thank you!</a:t>
            </a:r>
            <a:endParaRPr lang="zh-CN" altLang="en-US" sz="8000" b="1" dirty="0" smtClean="0">
              <a:ea typeface="楷体_GB2312" pitchFamily="49" charset="-122"/>
            </a:endParaRPr>
          </a:p>
        </p:txBody>
      </p:sp>
      <p:pic>
        <p:nvPicPr>
          <p:cNvPr id="29699" name="Picture 15" descr="eco-friend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573463"/>
            <a:ext cx="2087562" cy="208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870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00" y="44624"/>
            <a:ext cx="8856663" cy="1872207"/>
          </a:xfrm>
        </p:spPr>
        <p:txBody>
          <a:bodyPr/>
          <a:lstStyle/>
          <a:p>
            <a:r>
              <a:rPr lang="zh-CN" altLang="zh-CN" sz="2000" b="1" dirty="0">
                <a:latin typeface="Times New Roman" panose="02020603050405020304" pitchFamily="18" charset="0"/>
              </a:rPr>
              <a:t>1</a:t>
            </a:r>
            <a:r>
              <a:rPr lang="en-US" altLang="zh-CN" sz="2000" b="1" dirty="0">
                <a:latin typeface="Times New Roman" panose="02020603050405020304" pitchFamily="18" charset="0"/>
              </a:rPr>
              <a:t>.</a:t>
            </a:r>
            <a:r>
              <a:rPr lang="zh-CN" altLang="en-US" sz="2000" b="1" dirty="0">
                <a:latin typeface="Times New Roman" panose="02020603050405020304" pitchFamily="18" charset="0"/>
              </a:rPr>
              <a:t> 中国经济社会发展既面临日趋强化的资源环境制约，也面临应对气候变化减排</a:t>
            </a:r>
            <a:r>
              <a:rPr lang="en-US" altLang="zh-CN" sz="2000" b="1" dirty="0">
                <a:latin typeface="Times New Roman" panose="02020603050405020304" pitchFamily="18" charset="0"/>
              </a:rPr>
              <a:t>CO</a:t>
            </a:r>
            <a:r>
              <a:rPr lang="en-US" altLang="zh-CN" sz="2000" b="1" baseline="-25000" dirty="0">
                <a:latin typeface="Times New Roman" panose="02020603050405020304" pitchFamily="18" charset="0"/>
              </a:rPr>
              <a:t>2</a:t>
            </a:r>
            <a:r>
              <a:rPr lang="zh-CN" altLang="en-US" sz="2000" b="1" dirty="0">
                <a:latin typeface="Times New Roman" panose="02020603050405020304" pitchFamily="18" charset="0"/>
              </a:rPr>
              <a:t>的挑战，推动能源生产和消费革命，是两者统筹的战略选择和根本途径</a:t>
            </a:r>
            <a:r>
              <a:rPr lang="en-US" altLang="zh-CN" sz="2000" b="1" dirty="0" smtClean="0">
                <a:latin typeface="Times New Roman" panose="02020603050405020304" pitchFamily="18" charset="0"/>
              </a:rPr>
              <a:t>(2)</a:t>
            </a:r>
            <a:r>
              <a:rPr lang="en-US" altLang="zh-CN" sz="2000" b="1" dirty="0">
                <a:latin typeface="Times New Roman" panose="02020603050405020304" pitchFamily="18" charset="0"/>
              </a:rPr>
              <a:t/>
            </a:r>
            <a:br>
              <a:rPr lang="en-US" altLang="zh-CN" sz="2000" b="1" dirty="0">
                <a:latin typeface="Times New Roman" panose="02020603050405020304" pitchFamily="18" charset="0"/>
              </a:rPr>
            </a:br>
            <a:r>
              <a:rPr lang="en-US" altLang="zh-CN" sz="1600" b="1" dirty="0">
                <a:latin typeface="Times New Roman" panose="02020603050405020304" pitchFamily="18" charset="0"/>
              </a:rPr>
              <a:t>China's economic and social development is facing an increasingly restriction of resources and environment, is also facing the challenges of climate change and 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mitigation, promoting energy production and consumption revolution are the strategic choice and fundamental way for both</a:t>
            </a:r>
            <a:endParaRPr lang="zh-CN" altLang="en-US" sz="1600" b="1" dirty="0">
              <a:latin typeface="Times New Roman" panose="02020603050405020304" pitchFamily="18" charset="0"/>
            </a:endParaRPr>
          </a:p>
        </p:txBody>
      </p:sp>
      <p:sp>
        <p:nvSpPr>
          <p:cNvPr id="4" name="内容占位符 2"/>
          <p:cNvSpPr txBox="1">
            <a:spLocks/>
          </p:cNvSpPr>
          <p:nvPr/>
        </p:nvSpPr>
        <p:spPr bwMode="auto">
          <a:xfrm>
            <a:off x="251519" y="2132856"/>
            <a:ext cx="8821043"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ts val="0"/>
              </a:spcBef>
            </a:pPr>
            <a:r>
              <a:rPr lang="zh-CN" altLang="en-US" sz="2000" kern="0" dirty="0" smtClean="0">
                <a:latin typeface="Times New Roman" panose="02020603050405020304" pitchFamily="18" charset="0"/>
              </a:rPr>
              <a:t>石油、天然气进口依存度持续增加，能源安全面临新的挑战</a:t>
            </a:r>
            <a:r>
              <a:rPr lang="zh-CN" altLang="en-US" sz="2000" kern="0" dirty="0">
                <a:latin typeface="Times New Roman" panose="02020603050405020304" pitchFamily="18" charset="0"/>
              </a:rPr>
              <a:t>。</a:t>
            </a:r>
            <a:endParaRPr lang="en-US" altLang="zh-CN" sz="2000" kern="0" dirty="0" smtClean="0">
              <a:latin typeface="Times New Roman" panose="02020603050405020304" pitchFamily="18" charset="0"/>
            </a:endParaRPr>
          </a:p>
          <a:p>
            <a:pPr marL="357188" indent="0">
              <a:spcBef>
                <a:spcPts val="0"/>
              </a:spcBef>
              <a:buNone/>
            </a:pPr>
            <a:r>
              <a:rPr lang="en-US" altLang="zh-CN" sz="1600" kern="0" dirty="0" smtClean="0">
                <a:latin typeface="Times New Roman" panose="02020603050405020304" pitchFamily="18" charset="0"/>
              </a:rPr>
              <a:t>The import dependency of oil and gas </a:t>
            </a:r>
            <a:r>
              <a:rPr lang="en-US" altLang="zh-CN" sz="1600" kern="0" dirty="0">
                <a:latin typeface="Times New Roman" panose="02020603050405020304" pitchFamily="18" charset="0"/>
              </a:rPr>
              <a:t>continues to increase, energy security is facing new </a:t>
            </a:r>
            <a:r>
              <a:rPr lang="en-US" altLang="zh-CN" sz="1600" kern="0" dirty="0" smtClean="0">
                <a:latin typeface="Times New Roman" panose="02020603050405020304" pitchFamily="18" charset="0"/>
              </a:rPr>
              <a:t>challenges</a:t>
            </a:r>
            <a:r>
              <a:rPr lang="en-US" altLang="zh-CN" sz="1800" kern="0" dirty="0" smtClean="0">
                <a:latin typeface="Times New Roman" panose="02020603050405020304" pitchFamily="18" charset="0"/>
              </a:rPr>
              <a: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384" y="3838737"/>
            <a:ext cx="2454356" cy="1628800"/>
          </a:xfrm>
          <a:prstGeom prst="rect">
            <a:avLst/>
          </a:prstGeom>
        </p:spPr>
      </p:pic>
      <p:sp>
        <p:nvSpPr>
          <p:cNvPr id="6" name="内容占位符 2"/>
          <p:cNvSpPr txBox="1">
            <a:spLocks/>
          </p:cNvSpPr>
          <p:nvPr/>
        </p:nvSpPr>
        <p:spPr bwMode="auto">
          <a:xfrm>
            <a:off x="179512" y="2924945"/>
            <a:ext cx="5472608"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lnSpc>
                <a:spcPct val="120000"/>
              </a:lnSpc>
            </a:pPr>
            <a:r>
              <a:rPr lang="zh-CN" altLang="en-US" kern="0" dirty="0" smtClean="0">
                <a:latin typeface="Times New Roman" panose="02020603050405020304" pitchFamily="18" charset="0"/>
              </a:rPr>
              <a:t>从</a:t>
            </a:r>
            <a:r>
              <a:rPr lang="en-US" altLang="zh-CN" kern="0" dirty="0" smtClean="0">
                <a:latin typeface="Times New Roman" panose="02020603050405020304" pitchFamily="18" charset="0"/>
              </a:rPr>
              <a:t>2007-2012</a:t>
            </a:r>
            <a:r>
              <a:rPr lang="zh-CN" altLang="en-US" kern="0" dirty="0" smtClean="0">
                <a:latin typeface="Times New Roman" panose="02020603050405020304" pitchFamily="18" charset="0"/>
              </a:rPr>
              <a:t>年，世界石油贸易量稳定在</a:t>
            </a:r>
            <a:r>
              <a:rPr lang="en-US" altLang="zh-CN" kern="0" dirty="0" smtClean="0">
                <a:latin typeface="Times New Roman" panose="02020603050405020304" pitchFamily="18" charset="0"/>
              </a:rPr>
              <a:t>27</a:t>
            </a:r>
            <a:r>
              <a:rPr lang="zh-CN" altLang="en-US" kern="0" dirty="0" smtClean="0">
                <a:latin typeface="Times New Roman" panose="02020603050405020304" pitchFamily="18" charset="0"/>
              </a:rPr>
              <a:t>亿吨，中国</a:t>
            </a:r>
            <a:r>
              <a:rPr lang="zh-CN" altLang="en-US" kern="0" dirty="0">
                <a:latin typeface="Times New Roman" panose="02020603050405020304" pitchFamily="18" charset="0"/>
              </a:rPr>
              <a:t>同期</a:t>
            </a:r>
            <a:r>
              <a:rPr lang="zh-CN" altLang="en-US" kern="0" dirty="0" smtClean="0">
                <a:latin typeface="Times New Roman" panose="02020603050405020304" pitchFamily="18" charset="0"/>
              </a:rPr>
              <a:t>进口量从</a:t>
            </a:r>
            <a:r>
              <a:rPr lang="en-US" altLang="zh-CN" kern="0" dirty="0" smtClean="0">
                <a:latin typeface="Times New Roman" panose="02020603050405020304" pitchFamily="18" charset="0"/>
              </a:rPr>
              <a:t>2.03</a:t>
            </a:r>
            <a:r>
              <a:rPr lang="zh-CN" altLang="en-US" kern="0" dirty="0" smtClean="0">
                <a:latin typeface="Times New Roman" panose="02020603050405020304" pitchFamily="18" charset="0"/>
              </a:rPr>
              <a:t>亿吨增加到</a:t>
            </a:r>
            <a:r>
              <a:rPr lang="en-US" altLang="zh-CN" kern="0" dirty="0" smtClean="0">
                <a:latin typeface="Times New Roman" panose="02020603050405020304" pitchFamily="18" charset="0"/>
              </a:rPr>
              <a:t>3.5</a:t>
            </a:r>
            <a:r>
              <a:rPr lang="zh-CN" altLang="en-US" kern="0" dirty="0" smtClean="0">
                <a:latin typeface="Times New Roman" panose="02020603050405020304" pitchFamily="18" charset="0"/>
              </a:rPr>
              <a:t>亿吨，增长</a:t>
            </a:r>
            <a:r>
              <a:rPr lang="en-US" altLang="zh-CN" kern="0" dirty="0" smtClean="0">
                <a:latin typeface="Times New Roman" panose="02020603050405020304" pitchFamily="18" charset="0"/>
              </a:rPr>
              <a:t>72%</a:t>
            </a:r>
            <a:r>
              <a:rPr lang="zh-CN" altLang="en-US" kern="0" dirty="0" smtClean="0">
                <a:latin typeface="Times New Roman" panose="02020603050405020304" pitchFamily="18" charset="0"/>
              </a:rPr>
              <a:t>，同期美国石油进口量减少</a:t>
            </a:r>
            <a:r>
              <a:rPr lang="en-US" altLang="zh-CN" kern="0" dirty="0" smtClean="0">
                <a:latin typeface="Times New Roman" panose="02020603050405020304" pitchFamily="18" charset="0"/>
              </a:rPr>
              <a:t>35%</a:t>
            </a:r>
            <a:r>
              <a:rPr lang="zh-CN" altLang="en-US" kern="0" dirty="0" smtClean="0">
                <a:latin typeface="Times New Roman" panose="02020603050405020304" pitchFamily="18" charset="0"/>
              </a:rPr>
              <a:t>。我国</a:t>
            </a:r>
            <a:r>
              <a:rPr lang="en-US" altLang="zh-CN" kern="0" dirty="0" smtClean="0">
                <a:latin typeface="Times New Roman" panose="02020603050405020304" pitchFamily="18" charset="0"/>
              </a:rPr>
              <a:t>2012</a:t>
            </a:r>
            <a:r>
              <a:rPr lang="zh-CN" altLang="en-US" kern="0" dirty="0" smtClean="0">
                <a:latin typeface="Times New Roman" panose="02020603050405020304" pitchFamily="18" charset="0"/>
              </a:rPr>
              <a:t>年石油进口依存度已达</a:t>
            </a:r>
            <a:r>
              <a:rPr lang="en-US" altLang="zh-CN" kern="0" dirty="0" smtClean="0">
                <a:latin typeface="Times New Roman" panose="02020603050405020304" pitchFamily="18" charset="0"/>
              </a:rPr>
              <a:t>58%</a:t>
            </a:r>
            <a:r>
              <a:rPr lang="zh-CN" altLang="en-US" kern="0" dirty="0" smtClean="0">
                <a:latin typeface="Times New Roman" panose="02020603050405020304" pitchFamily="18" charset="0"/>
              </a:rPr>
              <a:t>，超过美国的</a:t>
            </a:r>
            <a:r>
              <a:rPr lang="en-US" altLang="zh-CN" kern="0" dirty="0" smtClean="0">
                <a:latin typeface="Times New Roman" panose="02020603050405020304" pitchFamily="18" charset="0"/>
              </a:rPr>
              <a:t>42%</a:t>
            </a:r>
            <a:r>
              <a:rPr lang="zh-CN" altLang="en-US" kern="0" dirty="0" smtClean="0">
                <a:latin typeface="Times New Roman" panose="02020603050405020304" pitchFamily="18" charset="0"/>
              </a:rPr>
              <a:t>。</a:t>
            </a:r>
            <a:endParaRPr lang="en-US" altLang="zh-CN" kern="0" dirty="0" smtClean="0">
              <a:latin typeface="Times New Roman" panose="02020603050405020304" pitchFamily="18" charset="0"/>
            </a:endParaRPr>
          </a:p>
          <a:p>
            <a:pPr marL="715963" lvl="1" indent="0">
              <a:lnSpc>
                <a:spcPct val="120000"/>
              </a:lnSpc>
              <a:buNone/>
            </a:pPr>
            <a:r>
              <a:rPr lang="en-US" altLang="zh-CN" sz="1400" kern="0" dirty="0">
                <a:latin typeface="Times New Roman" panose="02020603050405020304" pitchFamily="18" charset="0"/>
              </a:rPr>
              <a:t>From </a:t>
            </a:r>
            <a:r>
              <a:rPr lang="en-US" altLang="zh-CN" sz="1400" kern="0" dirty="0" smtClean="0">
                <a:latin typeface="Times New Roman" panose="02020603050405020304" pitchFamily="18" charset="0"/>
              </a:rPr>
              <a:t>2007 to 2012</a:t>
            </a:r>
            <a:r>
              <a:rPr lang="en-US" altLang="zh-CN" sz="1400" kern="0" dirty="0">
                <a:latin typeface="Times New Roman" panose="02020603050405020304" pitchFamily="18" charset="0"/>
              </a:rPr>
              <a:t>, the world's oil trade stable at 2.7 billion </a:t>
            </a:r>
            <a:r>
              <a:rPr lang="en-US" altLang="zh-CN" sz="1400" kern="0" dirty="0" smtClean="0">
                <a:latin typeface="Times New Roman" panose="02020603050405020304" pitchFamily="18" charset="0"/>
              </a:rPr>
              <a:t>tons. During this period, the imports oil of China increases from 203 million tones to 350 million tons, increases 72%; the imports oil of the U.S. decreases 35%. In 2012, China’s import dependency of oil reached to 58%, more than American’s 42%.</a:t>
            </a:r>
          </a:p>
        </p:txBody>
      </p:sp>
    </p:spTree>
    <p:extLst>
      <p:ext uri="{BB962C8B-B14F-4D97-AF65-F5344CB8AC3E}">
        <p14:creationId xmlns:p14="http://schemas.microsoft.com/office/powerpoint/2010/main" val="200880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p:cNvSpPr>
          <p:nvPr/>
        </p:nvSpPr>
        <p:spPr bwMode="auto">
          <a:xfrm>
            <a:off x="323850" y="4149725"/>
            <a:ext cx="6480175"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80000"/>
              </a:lnSpc>
              <a:spcBef>
                <a:spcPct val="20000"/>
              </a:spcBef>
              <a:buClr>
                <a:schemeClr val="bg2"/>
              </a:buClr>
              <a:buSzPct val="75000"/>
              <a:buFont typeface="Wingdings" pitchFamily="2" charset="2"/>
              <a:buChar char="p"/>
            </a:pPr>
            <a:endParaRPr lang="zh-CN" altLang="en-US" sz="1600">
              <a:latin typeface="Times New Roman" panose="02020603050405020304" pitchFamily="18" charset="0"/>
            </a:endParaRPr>
          </a:p>
        </p:txBody>
      </p:sp>
      <p:sp>
        <p:nvSpPr>
          <p:cNvPr id="15" name="内容占位符 2"/>
          <p:cNvSpPr txBox="1">
            <a:spLocks/>
          </p:cNvSpPr>
          <p:nvPr/>
        </p:nvSpPr>
        <p:spPr bwMode="auto">
          <a:xfrm>
            <a:off x="395536" y="2060848"/>
            <a:ext cx="8496944" cy="1139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ct val="0"/>
              </a:spcBef>
            </a:pPr>
            <a:r>
              <a:rPr lang="zh-CN" altLang="en-US" sz="2000" dirty="0">
                <a:latin typeface="Times New Roman" panose="02020603050405020304" pitchFamily="18" charset="0"/>
              </a:rPr>
              <a:t>中国处于工业化快速发展阶段，减缓</a:t>
            </a:r>
            <a:r>
              <a:rPr lang="en-US" altLang="zh-CN" sz="2000" dirty="0">
                <a:latin typeface="Times New Roman" panose="02020603050405020304" pitchFamily="18" charset="0"/>
              </a:rPr>
              <a:t>CO</a:t>
            </a:r>
            <a:r>
              <a:rPr lang="en-US" altLang="zh-CN" sz="2000" baseline="-25000" dirty="0">
                <a:latin typeface="Times New Roman" panose="02020603050405020304" pitchFamily="18" charset="0"/>
              </a:rPr>
              <a:t>2</a:t>
            </a:r>
            <a:r>
              <a:rPr lang="zh-CN" altLang="en-US" sz="2000" dirty="0" smtClean="0">
                <a:latin typeface="Times New Roman" panose="02020603050405020304" pitchFamily="18" charset="0"/>
              </a:rPr>
              <a:t>排放面临艰巨任务。</a:t>
            </a:r>
            <a:r>
              <a:rPr lang="en-US" altLang="zh-CN" sz="2000" dirty="0">
                <a:latin typeface="Times New Roman" panose="02020603050405020304" pitchFamily="18" charset="0"/>
              </a:rPr>
              <a:t/>
            </a:r>
            <a:br>
              <a:rPr lang="en-US" altLang="zh-CN" sz="2000" dirty="0">
                <a:latin typeface="Times New Roman" panose="02020603050405020304" pitchFamily="18" charset="0"/>
              </a:rPr>
            </a:br>
            <a:r>
              <a:rPr lang="en-US" altLang="zh-CN" sz="1600" dirty="0" smtClean="0">
                <a:latin typeface="Times New Roman" panose="02020603050405020304" pitchFamily="18" charset="0"/>
              </a:rPr>
              <a:t>China </a:t>
            </a:r>
            <a:r>
              <a:rPr lang="en-US" altLang="zh-CN" sz="1600" dirty="0">
                <a:latin typeface="Times New Roman" panose="02020603050405020304" pitchFamily="18" charset="0"/>
              </a:rPr>
              <a:t>is in rapid development stage of industrialization, faced with the daunting task of reducing CO</a:t>
            </a:r>
            <a:r>
              <a:rPr lang="en-US" altLang="zh-CN" sz="1600" baseline="-25000" dirty="0">
                <a:latin typeface="Times New Roman" panose="02020603050405020304" pitchFamily="18" charset="0"/>
              </a:rPr>
              <a:t>2</a:t>
            </a:r>
            <a:r>
              <a:rPr lang="en-US" altLang="zh-CN" sz="1600" dirty="0">
                <a:latin typeface="Times New Roman" panose="02020603050405020304" pitchFamily="18" charset="0"/>
              </a:rPr>
              <a:t> </a:t>
            </a:r>
            <a:r>
              <a:rPr lang="en-US" altLang="zh-CN" sz="1600" dirty="0" smtClean="0">
                <a:latin typeface="Times New Roman" panose="02020603050405020304" pitchFamily="18" charset="0"/>
              </a:rPr>
              <a:t>emissions.</a:t>
            </a:r>
            <a:endParaRPr lang="en-US" altLang="zh-CN" sz="1800" dirty="0">
              <a:latin typeface="Times New Roman" panose="02020603050405020304" pitchFamily="18" charset="0"/>
            </a:endParaRPr>
          </a:p>
        </p:txBody>
      </p:sp>
      <p:sp>
        <p:nvSpPr>
          <p:cNvPr id="6" name="Rectangle 3"/>
          <p:cNvSpPr txBox="1">
            <a:spLocks noChangeArrowheads="1"/>
          </p:cNvSpPr>
          <p:nvPr/>
        </p:nvSpPr>
        <p:spPr>
          <a:xfrm>
            <a:off x="215900" y="3262196"/>
            <a:ext cx="8784976" cy="1775058"/>
          </a:xfrm>
          <a:prstGeom prst="rect">
            <a:avLst/>
          </a:prstGeom>
        </p:spPr>
        <p:txBody>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spcBef>
                <a:spcPct val="30000"/>
              </a:spcBef>
            </a:pPr>
            <a:r>
              <a:rPr lang="zh-CN" altLang="en-US" dirty="0">
                <a:latin typeface="Times New Roman" panose="02020603050405020304" pitchFamily="18" charset="0"/>
              </a:rPr>
              <a:t>从</a:t>
            </a:r>
            <a:r>
              <a:rPr lang="en-US" altLang="zh-CN" dirty="0" smtClean="0">
                <a:latin typeface="Times New Roman" panose="02020603050405020304" pitchFamily="18" charset="0"/>
              </a:rPr>
              <a:t>1990-2013</a:t>
            </a:r>
            <a:r>
              <a:rPr lang="zh-CN" altLang="en-US" dirty="0" smtClean="0">
                <a:latin typeface="Times New Roman" panose="02020603050405020304" pitchFamily="18" charset="0"/>
              </a:rPr>
              <a:t>年</a:t>
            </a:r>
            <a:r>
              <a:rPr lang="zh-CN" altLang="en-US" dirty="0">
                <a:latin typeface="Times New Roman" panose="02020603050405020304" pitchFamily="18" charset="0"/>
              </a:rPr>
              <a:t>，</a:t>
            </a:r>
            <a:r>
              <a:rPr lang="en-US" altLang="zh-CN" dirty="0">
                <a:latin typeface="Times New Roman" panose="02020603050405020304" pitchFamily="18" charset="0"/>
              </a:rPr>
              <a:t>GDP</a:t>
            </a:r>
            <a:r>
              <a:rPr lang="zh-CN" altLang="en-US" dirty="0" smtClean="0">
                <a:latin typeface="Times New Roman" panose="02020603050405020304" pitchFamily="18" charset="0"/>
              </a:rPr>
              <a:t>增长</a:t>
            </a:r>
            <a:r>
              <a:rPr lang="en-US" altLang="zh-CN" dirty="0" smtClean="0">
                <a:latin typeface="Times New Roman" panose="02020603050405020304" pitchFamily="18" charset="0"/>
              </a:rPr>
              <a:t>9.3</a:t>
            </a:r>
            <a:r>
              <a:rPr lang="zh-CN" altLang="en-US" dirty="0" smtClean="0">
                <a:latin typeface="Times New Roman" panose="02020603050405020304" pitchFamily="18" charset="0"/>
              </a:rPr>
              <a:t>倍</a:t>
            </a:r>
            <a:r>
              <a:rPr lang="zh-CN" altLang="en-US" dirty="0">
                <a:latin typeface="Times New Roman" panose="02020603050405020304" pitchFamily="18" charset="0"/>
              </a:rPr>
              <a:t>，人均</a:t>
            </a:r>
            <a:r>
              <a:rPr lang="en-US" altLang="zh-CN" dirty="0">
                <a:latin typeface="Times New Roman" panose="02020603050405020304" pitchFamily="18" charset="0"/>
              </a:rPr>
              <a:t>GDP</a:t>
            </a:r>
            <a:r>
              <a:rPr lang="zh-CN" altLang="en-US" dirty="0">
                <a:latin typeface="Times New Roman" panose="02020603050405020304" pitchFamily="18" charset="0"/>
              </a:rPr>
              <a:t>由</a:t>
            </a:r>
            <a:r>
              <a:rPr lang="en-US" altLang="zh-CN" dirty="0">
                <a:latin typeface="Times New Roman" panose="02020603050405020304" pitchFamily="18" charset="0"/>
              </a:rPr>
              <a:t>370</a:t>
            </a:r>
            <a:r>
              <a:rPr lang="zh-CN" altLang="en-US" dirty="0">
                <a:latin typeface="Times New Roman" panose="02020603050405020304" pitchFamily="18" charset="0"/>
              </a:rPr>
              <a:t>美元增加到</a:t>
            </a:r>
            <a:r>
              <a:rPr lang="en-US" altLang="zh-CN" dirty="0" smtClean="0">
                <a:latin typeface="Times New Roman" panose="02020603050405020304" pitchFamily="18" charset="0"/>
              </a:rPr>
              <a:t>6757</a:t>
            </a:r>
            <a:r>
              <a:rPr lang="zh-CN" altLang="en-US" dirty="0" smtClean="0">
                <a:latin typeface="Times New Roman" panose="02020603050405020304" pitchFamily="18" charset="0"/>
              </a:rPr>
              <a:t>美元</a:t>
            </a:r>
            <a:r>
              <a:rPr lang="zh-CN" altLang="en-US" dirty="0">
                <a:latin typeface="Times New Roman" panose="02020603050405020304" pitchFamily="18" charset="0"/>
              </a:rPr>
              <a:t>，单位</a:t>
            </a:r>
            <a:r>
              <a:rPr lang="en-US" altLang="zh-CN" dirty="0">
                <a:latin typeface="Times New Roman" panose="02020603050405020304" pitchFamily="18" charset="0"/>
              </a:rPr>
              <a:t>GDP</a:t>
            </a:r>
            <a:r>
              <a:rPr lang="zh-CN" altLang="en-US" dirty="0">
                <a:latin typeface="Times New Roman" panose="02020603050405020304" pitchFamily="18" charset="0"/>
              </a:rPr>
              <a:t>能源强度下降</a:t>
            </a:r>
            <a:r>
              <a:rPr lang="en-US" altLang="zh-CN" dirty="0" smtClean="0">
                <a:latin typeface="Times New Roman" panose="02020603050405020304" pitchFamily="18" charset="0"/>
              </a:rPr>
              <a:t>59%</a:t>
            </a:r>
            <a:r>
              <a:rPr lang="zh-CN" altLang="en-US" dirty="0">
                <a:latin typeface="Times New Roman" panose="02020603050405020304" pitchFamily="18" charset="0"/>
              </a:rPr>
              <a:t>，</a:t>
            </a:r>
            <a:r>
              <a:rPr lang="en-US" altLang="zh-CN" dirty="0">
                <a:latin typeface="Times New Roman" panose="02020603050405020304" pitchFamily="18" charset="0"/>
              </a:rPr>
              <a:t>CO</a:t>
            </a:r>
            <a:r>
              <a:rPr lang="en-US" altLang="zh-CN" baseline="-25000" dirty="0">
                <a:latin typeface="Times New Roman" panose="02020603050405020304" pitchFamily="18" charset="0"/>
              </a:rPr>
              <a:t>2</a:t>
            </a:r>
            <a:r>
              <a:rPr lang="zh-CN" altLang="en-US" dirty="0">
                <a:latin typeface="Times New Roman" panose="02020603050405020304" pitchFamily="18" charset="0"/>
              </a:rPr>
              <a:t>强度下降</a:t>
            </a:r>
            <a:r>
              <a:rPr lang="en-US" altLang="zh-CN" dirty="0" smtClean="0">
                <a:latin typeface="Times New Roman" panose="02020603050405020304" pitchFamily="18" charset="0"/>
              </a:rPr>
              <a:t>62%</a:t>
            </a:r>
            <a:r>
              <a:rPr lang="zh-CN" altLang="en-US" dirty="0">
                <a:latin typeface="Times New Roman" panose="02020603050405020304" pitchFamily="18" charset="0"/>
              </a:rPr>
              <a:t>。经济发展和节能减排均取得显著成效。但同期能源消费总量增</a:t>
            </a:r>
            <a:r>
              <a:rPr lang="en-US" altLang="zh-CN" dirty="0" smtClean="0">
                <a:latin typeface="Times New Roman" panose="02020603050405020304" pitchFamily="18" charset="0"/>
              </a:rPr>
              <a:t>3.8</a:t>
            </a:r>
            <a:r>
              <a:rPr lang="zh-CN" altLang="en-US" dirty="0" smtClean="0">
                <a:latin typeface="Times New Roman" panose="02020603050405020304" pitchFamily="18" charset="0"/>
              </a:rPr>
              <a:t>倍</a:t>
            </a:r>
            <a:r>
              <a:rPr lang="zh-CN" altLang="en-US" dirty="0">
                <a:latin typeface="Times New Roman" panose="02020603050405020304" pitchFamily="18" charset="0"/>
              </a:rPr>
              <a:t>，</a:t>
            </a:r>
            <a:r>
              <a:rPr lang="en-US" altLang="zh-CN" dirty="0">
                <a:latin typeface="Times New Roman" panose="02020603050405020304" pitchFamily="18" charset="0"/>
              </a:rPr>
              <a:t>2005-2012</a:t>
            </a:r>
            <a:r>
              <a:rPr lang="zh-CN" altLang="en-US" dirty="0">
                <a:latin typeface="Times New Roman" panose="02020603050405020304" pitchFamily="18" charset="0"/>
              </a:rPr>
              <a:t>年新增</a:t>
            </a:r>
            <a:r>
              <a:rPr lang="en-US" altLang="zh-CN" dirty="0">
                <a:latin typeface="Times New Roman" panose="02020603050405020304" pitchFamily="18" charset="0"/>
              </a:rPr>
              <a:t>CO</a:t>
            </a:r>
            <a:r>
              <a:rPr lang="en-US" altLang="zh-CN" baseline="-25000" dirty="0">
                <a:latin typeface="Times New Roman" panose="02020603050405020304" pitchFamily="18" charset="0"/>
              </a:rPr>
              <a:t>2</a:t>
            </a:r>
            <a:r>
              <a:rPr lang="zh-CN" altLang="en-US" dirty="0">
                <a:latin typeface="Times New Roman" panose="02020603050405020304" pitchFamily="18" charset="0"/>
              </a:rPr>
              <a:t>排放量约占世界增量的</a:t>
            </a:r>
            <a:r>
              <a:rPr lang="en-US" altLang="zh-CN" dirty="0">
                <a:latin typeface="Times New Roman" panose="02020603050405020304" pitchFamily="18" charset="0"/>
              </a:rPr>
              <a:t>60%</a:t>
            </a:r>
            <a:r>
              <a:rPr lang="zh-CN" altLang="en-US" dirty="0" smtClean="0">
                <a:latin typeface="Times New Roman" panose="02020603050405020304" pitchFamily="18" charset="0"/>
              </a:rPr>
              <a:t>。</a:t>
            </a:r>
            <a:endParaRPr lang="en-US" altLang="zh-CN" dirty="0" smtClean="0">
              <a:latin typeface="Times New Roman" panose="02020603050405020304" pitchFamily="18" charset="0"/>
            </a:endParaRPr>
          </a:p>
          <a:p>
            <a:pPr marL="711200" lvl="1" indent="0">
              <a:spcBef>
                <a:spcPct val="30000"/>
              </a:spcBef>
              <a:buNone/>
            </a:pPr>
            <a:r>
              <a:rPr lang="en-US" altLang="zh-CN" sz="1400" dirty="0">
                <a:latin typeface="Times New Roman" panose="02020603050405020304" pitchFamily="18" charset="0"/>
              </a:rPr>
              <a:t>From 1990 to </a:t>
            </a:r>
            <a:r>
              <a:rPr lang="en-US" altLang="zh-CN" sz="1400" dirty="0" smtClean="0">
                <a:latin typeface="Times New Roman" panose="02020603050405020304" pitchFamily="18" charset="0"/>
              </a:rPr>
              <a:t>2013, </a:t>
            </a:r>
            <a:r>
              <a:rPr lang="en-US" altLang="zh-CN" sz="1400" dirty="0">
                <a:latin typeface="Times New Roman" panose="02020603050405020304" pitchFamily="18" charset="0"/>
              </a:rPr>
              <a:t>China’s GDP has experienced a </a:t>
            </a:r>
            <a:r>
              <a:rPr lang="en-US" altLang="zh-CN" sz="1400" dirty="0" smtClean="0">
                <a:latin typeface="Times New Roman" panose="02020603050405020304" pitchFamily="18" charset="0"/>
              </a:rPr>
              <a:t>9.3-fold </a:t>
            </a:r>
            <a:r>
              <a:rPr lang="en-US" altLang="zh-CN" sz="1400" dirty="0">
                <a:latin typeface="Times New Roman" panose="02020603050405020304" pitchFamily="18" charset="0"/>
              </a:rPr>
              <a:t>increase; GDP per capita grew from 370 US dollars to </a:t>
            </a:r>
            <a:r>
              <a:rPr lang="en-US" altLang="zh-CN" sz="1400" dirty="0" smtClean="0">
                <a:latin typeface="Times New Roman" panose="02020603050405020304" pitchFamily="18" charset="0"/>
              </a:rPr>
              <a:t>6,757 </a:t>
            </a:r>
            <a:r>
              <a:rPr lang="en-US" altLang="zh-CN" sz="1400" dirty="0">
                <a:latin typeface="Times New Roman" panose="02020603050405020304" pitchFamily="18" charset="0"/>
              </a:rPr>
              <a:t>US dollars; energy intensity </a:t>
            </a:r>
            <a:r>
              <a:rPr lang="en-US" altLang="zh-CN" sz="1400" dirty="0" smtClean="0">
                <a:latin typeface="Times New Roman" panose="02020603050405020304" pitchFamily="18" charset="0"/>
              </a:rPr>
              <a:t>per GDP decreased </a:t>
            </a:r>
            <a:r>
              <a:rPr lang="en-US" altLang="zh-CN" sz="1400" dirty="0">
                <a:latin typeface="Times New Roman" panose="02020603050405020304" pitchFamily="18" charset="0"/>
              </a:rPr>
              <a:t>by </a:t>
            </a:r>
            <a:r>
              <a:rPr lang="en-US" altLang="zh-CN" sz="1400" dirty="0" smtClean="0">
                <a:latin typeface="Times New Roman" panose="02020603050405020304" pitchFamily="18" charset="0"/>
              </a:rPr>
              <a:t>59%; </a:t>
            </a:r>
            <a:r>
              <a:rPr lang="en-US" altLang="zh-CN" sz="1400" dirty="0">
                <a:latin typeface="Times New Roman" panose="02020603050405020304" pitchFamily="18" charset="0"/>
              </a:rPr>
              <a:t>and carbon </a:t>
            </a:r>
            <a:r>
              <a:rPr lang="en-US" altLang="zh-CN" sz="1400" dirty="0" smtClean="0">
                <a:latin typeface="Times New Roman" panose="02020603050405020304" pitchFamily="18" charset="0"/>
              </a:rPr>
              <a:t>intensity per GDP </a:t>
            </a:r>
            <a:r>
              <a:rPr lang="en-US" altLang="zh-CN" sz="1400" dirty="0">
                <a:latin typeface="Times New Roman" panose="02020603050405020304" pitchFamily="18" charset="0"/>
              </a:rPr>
              <a:t>has reduced by </a:t>
            </a:r>
            <a:r>
              <a:rPr lang="en-US" altLang="zh-CN" sz="1400" dirty="0" smtClean="0">
                <a:latin typeface="Times New Roman" panose="02020603050405020304" pitchFamily="18" charset="0"/>
              </a:rPr>
              <a:t>62%. </a:t>
            </a:r>
            <a:r>
              <a:rPr lang="en-US" altLang="zh-CN" sz="1400" dirty="0">
                <a:latin typeface="Times New Roman" panose="02020603050405020304" pitchFamily="18" charset="0"/>
              </a:rPr>
              <a:t>Much has been accomplished in both economic growth and energy saving and emissions reduction. During the same period </a:t>
            </a:r>
            <a:r>
              <a:rPr lang="en-US" altLang="zh-CN" sz="1400" dirty="0" smtClean="0">
                <a:latin typeface="Times New Roman" panose="02020603050405020304" pitchFamily="18" charset="0"/>
              </a:rPr>
              <a:t>time</a:t>
            </a:r>
            <a:r>
              <a:rPr lang="en-US" altLang="zh-CN" sz="1400" dirty="0">
                <a:latin typeface="Times New Roman" panose="02020603050405020304" pitchFamily="18" charset="0"/>
              </a:rPr>
              <a:t>, the total amount of energy consumption increased by </a:t>
            </a:r>
            <a:r>
              <a:rPr lang="en-US" altLang="zh-CN" sz="1400" dirty="0" smtClean="0">
                <a:latin typeface="Times New Roman" panose="02020603050405020304" pitchFamily="18" charset="0"/>
              </a:rPr>
              <a:t>3.8 </a:t>
            </a:r>
            <a:r>
              <a:rPr lang="en-US" altLang="zh-CN" sz="1400" dirty="0">
                <a:latin typeface="Times New Roman" panose="02020603050405020304" pitchFamily="18" charset="0"/>
              </a:rPr>
              <a:t>times, the increased emissions from 2005 to 2012 made up for nearly 60% of the total increase all over the </a:t>
            </a:r>
            <a:r>
              <a:rPr lang="en-US" altLang="zh-CN" sz="1400" dirty="0" smtClean="0">
                <a:latin typeface="Times New Roman" panose="02020603050405020304" pitchFamily="18" charset="0"/>
              </a:rPr>
              <a:t>world</a:t>
            </a:r>
            <a:r>
              <a:rPr lang="zh-CN" altLang="zh-CN" sz="1400" dirty="0">
                <a:latin typeface="Times New Roman" panose="02020603050405020304" pitchFamily="18" charset="0"/>
              </a:rPr>
              <a:t>。</a:t>
            </a:r>
            <a:endParaRPr lang="en-US" altLang="zh-CN" sz="1600" dirty="0">
              <a:latin typeface="Times New Roman" panose="02020603050405020304" pitchFamily="18" charset="0"/>
            </a:endParaRPr>
          </a:p>
          <a:p>
            <a:pPr marL="711200" lvl="1" indent="0">
              <a:spcBef>
                <a:spcPct val="30000"/>
              </a:spcBef>
              <a:buNone/>
            </a:pPr>
            <a:endParaRPr lang="zh-CN" altLang="en-US" sz="1600" dirty="0" smtClean="0">
              <a:latin typeface="Times New Roman" panose="02020603050405020304" pitchFamily="18" charset="0"/>
            </a:endParaRPr>
          </a:p>
        </p:txBody>
      </p:sp>
      <p:sp>
        <p:nvSpPr>
          <p:cNvPr id="9" name="标题 1"/>
          <p:cNvSpPr txBox="1">
            <a:spLocks/>
          </p:cNvSpPr>
          <p:nvPr/>
        </p:nvSpPr>
        <p:spPr>
          <a:xfrm>
            <a:off x="215900" y="44624"/>
            <a:ext cx="8856663" cy="1872207"/>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zh-CN" altLang="zh-CN" sz="2000" b="1" kern="0" dirty="0" smtClean="0">
                <a:latin typeface="Times New Roman" panose="02020603050405020304" pitchFamily="18" charset="0"/>
              </a:rPr>
              <a:t>1</a:t>
            </a:r>
            <a:r>
              <a:rPr lang="en-US" altLang="zh-CN" sz="2000" b="1" kern="0" dirty="0" smtClean="0">
                <a:latin typeface="Times New Roman" panose="02020603050405020304" pitchFamily="18" charset="0"/>
              </a:rPr>
              <a:t>.</a:t>
            </a:r>
            <a:r>
              <a:rPr lang="zh-CN" altLang="en-US" sz="2000" b="1" kern="0" dirty="0" smtClean="0">
                <a:latin typeface="Times New Roman" panose="02020603050405020304" pitchFamily="18" charset="0"/>
              </a:rPr>
              <a:t> 中国经济社会发展既面临日趋强化的资源环境制约，也面临应对气候变化减排</a:t>
            </a:r>
            <a:r>
              <a:rPr lang="en-US" altLang="zh-CN" sz="2000" b="1" kern="0" dirty="0" smtClean="0">
                <a:latin typeface="Times New Roman" panose="02020603050405020304" pitchFamily="18" charset="0"/>
              </a:rPr>
              <a:t>CO</a:t>
            </a:r>
            <a:r>
              <a:rPr lang="en-US" altLang="zh-CN" sz="2000" b="1" kern="0" baseline="-25000" dirty="0" smtClean="0">
                <a:latin typeface="Times New Roman" panose="02020603050405020304" pitchFamily="18" charset="0"/>
              </a:rPr>
              <a:t>2</a:t>
            </a:r>
            <a:r>
              <a:rPr lang="zh-CN" altLang="en-US" sz="2000" b="1" kern="0" dirty="0" smtClean="0">
                <a:latin typeface="Times New Roman" panose="02020603050405020304" pitchFamily="18" charset="0"/>
              </a:rPr>
              <a:t>的挑战，推动能源生产和消费革命，是两者统筹的战略选择和根本途径</a:t>
            </a:r>
            <a:r>
              <a:rPr lang="en-US" altLang="zh-CN" sz="2000" b="1" kern="0" dirty="0" smtClean="0">
                <a:latin typeface="Times New Roman" panose="02020603050405020304" pitchFamily="18" charset="0"/>
              </a:rPr>
              <a:t>(3)</a:t>
            </a:r>
            <a:br>
              <a:rPr lang="en-US" altLang="zh-CN" sz="2000" b="1" kern="0" dirty="0" smtClean="0">
                <a:latin typeface="Times New Roman" panose="02020603050405020304" pitchFamily="18" charset="0"/>
              </a:rPr>
            </a:br>
            <a:r>
              <a:rPr lang="en-US" altLang="zh-CN" sz="1600" b="1" kern="0" dirty="0" smtClean="0">
                <a:latin typeface="Times New Roman" panose="02020603050405020304" pitchFamily="18" charset="0"/>
              </a:rPr>
              <a:t>China's </a:t>
            </a:r>
            <a:r>
              <a:rPr lang="en-US" altLang="zh-CN" sz="1600" b="1" dirty="0">
                <a:latin typeface="Times New Roman" panose="02020603050405020304" pitchFamily="18" charset="0"/>
              </a:rPr>
              <a:t>economic and social development is facing an increasingly restriction of resources and environment, is also facing the challenges of climate change and 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mitigation, promoting energy production and consumption revolution are the strategic choice and fundamental way for both</a:t>
            </a:r>
            <a:endParaRPr lang="zh-CN" altLang="en-US" sz="1400" b="1" kern="0" dirty="0">
              <a:latin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899592" y="5762075"/>
            <a:ext cx="7620660" cy="1079086"/>
          </a:xfrm>
          <a:prstGeom prst="rect">
            <a:avLst/>
          </a:prstGeom>
        </p:spPr>
      </p:pic>
    </p:spTree>
    <p:extLst>
      <p:ext uri="{BB962C8B-B14F-4D97-AF65-F5344CB8AC3E}">
        <p14:creationId xmlns:p14="http://schemas.microsoft.com/office/powerpoint/2010/main" val="45727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txBox="1">
            <a:spLocks noChangeArrowheads="1"/>
          </p:cNvSpPr>
          <p:nvPr/>
        </p:nvSpPr>
        <p:spPr bwMode="auto">
          <a:xfrm>
            <a:off x="190815" y="3847268"/>
            <a:ext cx="8721600" cy="1936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lnSpc>
                <a:spcPct val="120000"/>
              </a:lnSpc>
              <a:spcBef>
                <a:spcPct val="20000"/>
              </a:spcBef>
              <a:buClr>
                <a:schemeClr val="bg2"/>
              </a:buClr>
              <a:buSzPct val="75000"/>
              <a:buFont typeface="Wingdings" pitchFamily="2" charset="2"/>
              <a:buChar char="p"/>
              <a:defRPr sz="2200">
                <a:solidFill>
                  <a:schemeClr val="tx1"/>
                </a:solidFill>
                <a:latin typeface="幼圆" pitchFamily="49" charset="-122"/>
                <a:ea typeface="幼圆" pitchFamily="49" charset="-122"/>
              </a:defRPr>
            </a:lvl1pPr>
            <a:lvl2pPr marL="742950" indent="-285750" eaLnBrk="0" hangingPunct="0">
              <a:spcBef>
                <a:spcPct val="20000"/>
              </a:spcBef>
              <a:buClr>
                <a:schemeClr val="tx2"/>
              </a:buClr>
              <a:buSzPct val="75000"/>
              <a:buFont typeface="Wingdings" pitchFamily="2" charset="2"/>
              <a:buChar char="n"/>
              <a:defRPr>
                <a:solidFill>
                  <a:schemeClr val="tx1"/>
                </a:solidFill>
                <a:latin typeface="华文楷体" pitchFamily="2" charset="-122"/>
                <a:ea typeface="华文楷体" pitchFamily="2" charset="-122"/>
              </a:defRPr>
            </a:lvl2pPr>
            <a:lvl3pPr marL="1143000" indent="-228600" eaLnBrk="0" hangingPunct="0">
              <a:spcBef>
                <a:spcPct val="20000"/>
              </a:spcBef>
              <a:buClr>
                <a:schemeClr val="accent1"/>
              </a:buClr>
              <a:buSzPct val="65000"/>
              <a:buFont typeface="Wingdings" pitchFamily="2" charset="2"/>
              <a:buChar char="p"/>
              <a:defRPr>
                <a:solidFill>
                  <a:schemeClr val="tx1"/>
                </a:solidFill>
                <a:latin typeface="Arial" charset="0"/>
                <a:ea typeface="黑体" pitchFamily="2" charset="-122"/>
              </a:defRPr>
            </a:lvl3pPr>
            <a:lvl4pPr marL="1600200" indent="-228600" eaLnBrk="0" hangingPunct="0">
              <a:spcBef>
                <a:spcPct val="20000"/>
              </a:spcBef>
              <a:buClr>
                <a:schemeClr val="bg2"/>
              </a:buClr>
              <a:buFont typeface="Wingdings" pitchFamily="2" charset="2"/>
              <a:buChar char="§"/>
              <a:defRPr sz="1600">
                <a:solidFill>
                  <a:schemeClr val="tx1"/>
                </a:solidFill>
                <a:latin typeface="Arial" charset="0"/>
                <a:ea typeface="黑体" pitchFamily="2" charset="-122"/>
              </a:defRPr>
            </a:lvl4pPr>
            <a:lvl5pPr marL="2057400" indent="-228600" eaLnBrk="0" hangingPunct="0">
              <a:spcBef>
                <a:spcPct val="20000"/>
              </a:spcBef>
              <a:buClr>
                <a:schemeClr val="tx2"/>
              </a:buClr>
              <a:buSzPct val="80000"/>
              <a:buFont typeface="Wingdings" pitchFamily="2" charset="2"/>
              <a:buChar char="§"/>
              <a:defRPr sz="1600">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9pPr>
          </a:lstStyle>
          <a:p>
            <a:pPr eaLnBrk="1" hangingPunct="1">
              <a:spcBef>
                <a:spcPts val="600"/>
              </a:spcBef>
              <a:defRPr/>
            </a:pPr>
            <a:r>
              <a:rPr lang="zh-CN" altLang="en-US" sz="1600" dirty="0" smtClean="0">
                <a:solidFill>
                  <a:schemeClr val="tx1">
                    <a:lumMod val="85000"/>
                    <a:lumOff val="15000"/>
                  </a:schemeClr>
                </a:solidFill>
                <a:latin typeface="Times New Roman" pitchFamily="18" charset="0"/>
                <a:cs typeface="Times New Roman" pitchFamily="18" charset="0"/>
              </a:rPr>
              <a:t>全球资源环境制约日益强化，发展中国家不可能再沿袭发达国家以高资源消费和高排放为支撑的传统现代化道路，必须走以技术创新为支撑的新型工业化和城市化道路，走绿色低碳的发展路径。</a:t>
            </a:r>
            <a:r>
              <a:rPr lang="en-US" altLang="zh-CN" sz="1600" dirty="0" smtClean="0">
                <a:solidFill>
                  <a:schemeClr val="tx1">
                    <a:lumMod val="85000"/>
                    <a:lumOff val="15000"/>
                  </a:schemeClr>
                </a:solidFill>
                <a:latin typeface="Times New Roman" pitchFamily="18" charset="0"/>
                <a:cs typeface="Times New Roman" pitchFamily="18" charset="0"/>
              </a:rPr>
              <a:t> </a:t>
            </a:r>
            <a:br>
              <a:rPr lang="en-US" altLang="zh-CN" sz="1600" dirty="0" smtClean="0">
                <a:solidFill>
                  <a:schemeClr val="tx1">
                    <a:lumMod val="85000"/>
                    <a:lumOff val="15000"/>
                  </a:schemeClr>
                </a:solidFill>
                <a:latin typeface="Times New Roman" pitchFamily="18" charset="0"/>
                <a:cs typeface="Times New Roman" pitchFamily="18" charset="0"/>
              </a:rPr>
            </a:br>
            <a:r>
              <a:rPr lang="en-US" altLang="zh-CN" sz="1200" dirty="0" smtClean="0">
                <a:solidFill>
                  <a:schemeClr val="tx1">
                    <a:lumMod val="85000"/>
                    <a:lumOff val="15000"/>
                  </a:schemeClr>
                </a:solidFill>
                <a:latin typeface="Times New Roman" pitchFamily="18" charset="0"/>
                <a:cs typeface="Times New Roman" pitchFamily="18" charset="0"/>
              </a:rPr>
              <a:t> The tightening constraint of global resources has prevented the developing countries from repeating the traditional patterns of development which are at the expenses of high resource consuming and high emissions. Thus, it is essential for China to choose a low-carbon approach supported by technology innovation in its processes of industrialization and urbanization. </a:t>
            </a:r>
            <a:endParaRPr lang="zh-CN" altLang="en-US" sz="1200" dirty="0" smtClean="0">
              <a:solidFill>
                <a:schemeClr val="tx1">
                  <a:lumMod val="85000"/>
                  <a:lumOff val="15000"/>
                </a:schemeClr>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190815" y="5445224"/>
            <a:ext cx="8907832" cy="115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lnSpc>
                <a:spcPct val="120000"/>
              </a:lnSpc>
              <a:spcBef>
                <a:spcPct val="20000"/>
              </a:spcBef>
              <a:buClr>
                <a:schemeClr val="bg2"/>
              </a:buClr>
              <a:buSzPct val="75000"/>
              <a:buFont typeface="Wingdings" pitchFamily="2" charset="2"/>
              <a:buChar char="p"/>
              <a:defRPr sz="2200">
                <a:solidFill>
                  <a:schemeClr val="tx1"/>
                </a:solidFill>
                <a:latin typeface="幼圆" pitchFamily="49" charset="-122"/>
                <a:ea typeface="幼圆" pitchFamily="49" charset="-122"/>
              </a:defRPr>
            </a:lvl1pPr>
            <a:lvl2pPr marL="742950" indent="-285750" eaLnBrk="0" hangingPunct="0">
              <a:spcBef>
                <a:spcPct val="20000"/>
              </a:spcBef>
              <a:buClr>
                <a:schemeClr val="tx2"/>
              </a:buClr>
              <a:buSzPct val="75000"/>
              <a:buFont typeface="Wingdings" pitchFamily="2" charset="2"/>
              <a:buChar char="n"/>
              <a:defRPr>
                <a:solidFill>
                  <a:schemeClr val="tx1"/>
                </a:solidFill>
                <a:latin typeface="华文楷体" pitchFamily="2" charset="-122"/>
                <a:ea typeface="华文楷体" pitchFamily="2" charset="-122"/>
              </a:defRPr>
            </a:lvl2pPr>
            <a:lvl3pPr marL="1143000" indent="-228600" eaLnBrk="0" hangingPunct="0">
              <a:spcBef>
                <a:spcPct val="20000"/>
              </a:spcBef>
              <a:buClr>
                <a:schemeClr val="accent1"/>
              </a:buClr>
              <a:buSzPct val="65000"/>
              <a:buFont typeface="Wingdings" pitchFamily="2" charset="2"/>
              <a:buChar char="p"/>
              <a:defRPr>
                <a:solidFill>
                  <a:schemeClr val="tx1"/>
                </a:solidFill>
                <a:latin typeface="Arial" charset="0"/>
                <a:ea typeface="黑体" pitchFamily="2" charset="-122"/>
              </a:defRPr>
            </a:lvl3pPr>
            <a:lvl4pPr marL="1600200" indent="-228600" eaLnBrk="0" hangingPunct="0">
              <a:spcBef>
                <a:spcPct val="20000"/>
              </a:spcBef>
              <a:buClr>
                <a:schemeClr val="bg2"/>
              </a:buClr>
              <a:buFont typeface="Wingdings" pitchFamily="2" charset="2"/>
              <a:buChar char="§"/>
              <a:defRPr sz="1600">
                <a:solidFill>
                  <a:schemeClr val="tx1"/>
                </a:solidFill>
                <a:latin typeface="Arial" charset="0"/>
                <a:ea typeface="黑体" pitchFamily="2" charset="-122"/>
              </a:defRPr>
            </a:lvl4pPr>
            <a:lvl5pPr marL="2057400" indent="-228600" eaLnBrk="0" hangingPunct="0">
              <a:spcBef>
                <a:spcPct val="20000"/>
              </a:spcBef>
              <a:buClr>
                <a:schemeClr val="tx2"/>
              </a:buClr>
              <a:buSzPct val="80000"/>
              <a:buFont typeface="Wingdings" pitchFamily="2" charset="2"/>
              <a:buChar char="§"/>
              <a:defRPr sz="1600">
                <a:solidFill>
                  <a:schemeClr val="tx1"/>
                </a:solidFill>
                <a:latin typeface="Arial" charset="0"/>
                <a:ea typeface="黑体" pitchFamily="2" charset="-122"/>
              </a:defRPr>
            </a:lvl5pPr>
            <a:lvl6pPr marL="25146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6pPr>
            <a:lvl7pPr marL="29718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7pPr>
            <a:lvl8pPr marL="34290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8pPr>
            <a:lvl9pPr marL="3886200" indent="-22860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Arial" charset="0"/>
                <a:ea typeface="黑体" pitchFamily="2" charset="-122"/>
              </a:defRPr>
            </a:lvl9pPr>
          </a:lstStyle>
          <a:p>
            <a:pPr eaLnBrk="1" hangingPunct="1">
              <a:spcBef>
                <a:spcPts val="600"/>
              </a:spcBef>
              <a:defRPr/>
            </a:pPr>
            <a:r>
              <a:rPr lang="zh-CN" altLang="en-US" sz="1600" dirty="0" smtClean="0">
                <a:latin typeface="Times New Roman" pitchFamily="18" charset="0"/>
                <a:cs typeface="Times New Roman" pitchFamily="18" charset="0"/>
              </a:rPr>
              <a:t>推动能源生产和消费革命，是统筹国内可持续发展和全球应对气候变化“双赢”的战略选择，具有目标的一致性和协同效应。</a:t>
            </a:r>
            <a:r>
              <a:rPr lang="en-US" altLang="zh-CN" sz="1400" dirty="0" smtClean="0">
                <a:latin typeface="Times New Roman" pitchFamily="18" charset="0"/>
                <a:cs typeface="Times New Roman" pitchFamily="18" charset="0"/>
              </a:rPr>
              <a:t/>
            </a:r>
            <a:br>
              <a:rPr lang="en-US" altLang="zh-CN" sz="1400" dirty="0" smtClean="0">
                <a:latin typeface="Times New Roman" pitchFamily="18" charset="0"/>
                <a:cs typeface="Times New Roman" pitchFamily="18" charset="0"/>
              </a:rPr>
            </a:br>
            <a:r>
              <a:rPr lang="en-US" altLang="zh-CN" sz="1200" dirty="0" smtClean="0">
                <a:latin typeface="Times New Roman" panose="02020603050405020304" pitchFamily="18" charset="0"/>
              </a:rPr>
              <a:t>Promoting </a:t>
            </a:r>
            <a:r>
              <a:rPr lang="en-US" altLang="zh-CN" sz="1200" dirty="0">
                <a:latin typeface="Times New Roman" panose="02020603050405020304" pitchFamily="18" charset="0"/>
              </a:rPr>
              <a:t>energy production and consumption </a:t>
            </a:r>
            <a:r>
              <a:rPr lang="en-US" altLang="zh-CN" sz="1200" dirty="0" smtClean="0">
                <a:latin typeface="Times New Roman" panose="02020603050405020304" pitchFamily="18" charset="0"/>
              </a:rPr>
              <a:t>revolution </a:t>
            </a:r>
            <a:r>
              <a:rPr lang="en-US" altLang="zh-CN" sz="1200" dirty="0">
                <a:latin typeface="Times New Roman" panose="02020603050405020304" pitchFamily="18" charset="0"/>
              </a:rPr>
              <a:t>is the </a:t>
            </a:r>
            <a:r>
              <a:rPr lang="en-US" altLang="zh-CN" sz="1200" dirty="0" smtClean="0">
                <a:latin typeface="Times New Roman" panose="02020603050405020304" pitchFamily="18" charset="0"/>
              </a:rPr>
              <a:t>win-win strategies of coordinating domestic sustainable development and addressing global climate change, and has the consistency and co-benefit.</a:t>
            </a:r>
            <a:endParaRPr lang="en-US" altLang="zh-CN" sz="1200" dirty="0" smtClean="0">
              <a:latin typeface="Times New Roman" pitchFamily="18" charset="0"/>
              <a:cs typeface="Times New Roman" pitchFamily="18" charset="0"/>
            </a:endParaRPr>
          </a:p>
        </p:txBody>
      </p:sp>
      <p:sp>
        <p:nvSpPr>
          <p:cNvPr id="6" name="内容占位符 2"/>
          <p:cNvSpPr txBox="1">
            <a:spLocks/>
          </p:cNvSpPr>
          <p:nvPr/>
        </p:nvSpPr>
        <p:spPr bwMode="auto">
          <a:xfrm>
            <a:off x="215900" y="2058230"/>
            <a:ext cx="8856663" cy="17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nSpc>
                <a:spcPct val="120000"/>
              </a:lnSpc>
              <a:spcBef>
                <a:spcPts val="600"/>
              </a:spcBef>
              <a:spcAft>
                <a:spcPts val="200"/>
              </a:spcAft>
              <a:buClr>
                <a:schemeClr val="bg2"/>
              </a:buClr>
              <a:buSzPct val="75000"/>
              <a:buFont typeface="Wingdings" pitchFamily="2" charset="2"/>
              <a:buChar char="p"/>
              <a:defRPr/>
            </a:pP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新能源和可再生能源发展速度和规模都居世界前列，但煤炭等化石能源仍快速增长，在一次能源中比例一直在</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70%</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左右，</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2012</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年煤炭消费</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36.5</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亿吨，约占全球</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45%</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2005-2011</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年新增煤炭消费占世界增量的</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68%</a:t>
            </a:r>
            <a:r>
              <a:rPr lang="zh-CN" altLang="en-US" sz="1600" dirty="0">
                <a:solidFill>
                  <a:schemeClr val="tx1">
                    <a:lumMod val="85000"/>
                    <a:lumOff val="15000"/>
                  </a:schemeClr>
                </a:solidFill>
                <a:latin typeface="Times New Roman" pitchFamily="18" charset="0"/>
                <a:ea typeface="幼圆" pitchFamily="49" charset="-122"/>
                <a:cs typeface="Times New Roman" pitchFamily="18" charset="0"/>
              </a:rPr>
              <a:t>。石油消费增加量占世界增量的</a:t>
            </a:r>
            <a:r>
              <a:rPr lang="en-US" altLang="zh-CN" sz="1600" dirty="0">
                <a:solidFill>
                  <a:schemeClr val="tx1">
                    <a:lumMod val="85000"/>
                    <a:lumOff val="15000"/>
                  </a:schemeClr>
                </a:solidFill>
                <a:latin typeface="Times New Roman" pitchFamily="18" charset="0"/>
                <a:ea typeface="幼圆" pitchFamily="49" charset="-122"/>
                <a:cs typeface="Times New Roman" pitchFamily="18" charset="0"/>
              </a:rPr>
              <a:t>47%</a:t>
            </a:r>
            <a:r>
              <a:rPr lang="zh-CN" altLang="en-US" sz="1600" dirty="0" smtClean="0">
                <a:solidFill>
                  <a:schemeClr val="tx1">
                    <a:lumMod val="85000"/>
                    <a:lumOff val="15000"/>
                  </a:schemeClr>
                </a:solidFill>
                <a:latin typeface="Times New Roman" pitchFamily="18" charset="0"/>
                <a:ea typeface="幼圆" pitchFamily="49" charset="-122"/>
                <a:cs typeface="Times New Roman" pitchFamily="18" charset="0"/>
              </a:rPr>
              <a:t>。</a:t>
            </a:r>
            <a:r>
              <a:rPr lang="en-US" altLang="zh-CN" sz="1600" dirty="0" smtClean="0">
                <a:solidFill>
                  <a:schemeClr val="tx1">
                    <a:lumMod val="85000"/>
                    <a:lumOff val="15000"/>
                  </a:schemeClr>
                </a:solidFill>
                <a:latin typeface="Times New Roman" pitchFamily="18" charset="0"/>
                <a:ea typeface="幼圆" pitchFamily="49" charset="-122"/>
                <a:cs typeface="Times New Roman" pitchFamily="18" charset="0"/>
              </a:rPr>
              <a:t/>
            </a:r>
            <a:br>
              <a:rPr lang="en-US" altLang="zh-CN" sz="1600" dirty="0" smtClean="0">
                <a:solidFill>
                  <a:schemeClr val="tx1">
                    <a:lumMod val="85000"/>
                    <a:lumOff val="15000"/>
                  </a:schemeClr>
                </a:solidFill>
                <a:latin typeface="Times New Roman" pitchFamily="18" charset="0"/>
                <a:ea typeface="幼圆" pitchFamily="49" charset="-122"/>
                <a:cs typeface="Times New Roman" pitchFamily="18" charset="0"/>
              </a:rPr>
            </a:br>
            <a:r>
              <a:rPr lang="en-US" altLang="zh-CN" sz="1200" dirty="0" smtClean="0">
                <a:solidFill>
                  <a:schemeClr val="tx1">
                    <a:lumMod val="85000"/>
                    <a:lumOff val="15000"/>
                  </a:schemeClr>
                </a:solidFill>
                <a:latin typeface="Times New Roman" pitchFamily="18" charset="0"/>
                <a:ea typeface="幼圆" pitchFamily="49" charset="-122"/>
                <a:cs typeface="Times New Roman" pitchFamily="18" charset="0"/>
              </a:rPr>
              <a:t>The development speed and scale of new and renewable energy in China are ranked among the top of the world, but fossil </a:t>
            </a:r>
            <a:r>
              <a:rPr lang="en-US" altLang="zh-CN" sz="1200" dirty="0">
                <a:solidFill>
                  <a:schemeClr val="tx1">
                    <a:lumMod val="85000"/>
                    <a:lumOff val="15000"/>
                  </a:schemeClr>
                </a:solidFill>
                <a:latin typeface="Times New Roman" pitchFamily="18" charset="0"/>
                <a:ea typeface="幼圆" pitchFamily="49" charset="-122"/>
                <a:cs typeface="Times New Roman" pitchFamily="18" charset="0"/>
              </a:rPr>
              <a:t>energy such as coal still grows fast and has been always making up for around 70% of the primary energy. The coal consumption in 2012 was 3.65 billion tons, accounting for 45% of the world total. The increased coal and petroleum consumed from 2005 to 2012 accounted for 68% and 47% of the world respectively. </a:t>
            </a:r>
          </a:p>
        </p:txBody>
      </p:sp>
      <p:sp>
        <p:nvSpPr>
          <p:cNvPr id="7" name="标题 1"/>
          <p:cNvSpPr txBox="1">
            <a:spLocks/>
          </p:cNvSpPr>
          <p:nvPr/>
        </p:nvSpPr>
        <p:spPr>
          <a:xfrm>
            <a:off x="215900" y="44624"/>
            <a:ext cx="8856663" cy="1872207"/>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zh-CN" altLang="zh-CN" sz="2000" b="1" kern="0" dirty="0" smtClean="0">
                <a:latin typeface="Times New Roman" panose="02020603050405020304" pitchFamily="18" charset="0"/>
              </a:rPr>
              <a:t>1</a:t>
            </a:r>
            <a:r>
              <a:rPr lang="en-US" altLang="zh-CN" sz="2000" b="1" kern="0" dirty="0" smtClean="0">
                <a:latin typeface="Times New Roman" panose="02020603050405020304" pitchFamily="18" charset="0"/>
              </a:rPr>
              <a:t>.</a:t>
            </a:r>
            <a:r>
              <a:rPr lang="zh-CN" altLang="en-US" sz="2000" b="1" kern="0" dirty="0" smtClean="0">
                <a:latin typeface="Times New Roman" panose="02020603050405020304" pitchFamily="18" charset="0"/>
              </a:rPr>
              <a:t> 中国经济社会发展既面临日趋强化的资源环境制约，也面临应对气候变化减排</a:t>
            </a:r>
            <a:r>
              <a:rPr lang="en-US" altLang="zh-CN" sz="2000" b="1" kern="0" dirty="0" smtClean="0">
                <a:latin typeface="Times New Roman" panose="02020603050405020304" pitchFamily="18" charset="0"/>
              </a:rPr>
              <a:t>CO</a:t>
            </a:r>
            <a:r>
              <a:rPr lang="en-US" altLang="zh-CN" sz="2000" b="1" kern="0" baseline="-25000" dirty="0" smtClean="0">
                <a:latin typeface="Times New Roman" panose="02020603050405020304" pitchFamily="18" charset="0"/>
              </a:rPr>
              <a:t>2</a:t>
            </a:r>
            <a:r>
              <a:rPr lang="zh-CN" altLang="en-US" sz="2000" b="1" kern="0" dirty="0" smtClean="0">
                <a:latin typeface="Times New Roman" panose="02020603050405020304" pitchFamily="18" charset="0"/>
              </a:rPr>
              <a:t>的挑战，推动能源生产和消费革命，是两者统筹的战略选择和根本途径</a:t>
            </a:r>
            <a:r>
              <a:rPr lang="en-US" altLang="zh-CN" sz="2000" b="1" kern="0" dirty="0" smtClean="0">
                <a:latin typeface="Times New Roman" panose="02020603050405020304" pitchFamily="18" charset="0"/>
              </a:rPr>
              <a:t>(4)</a:t>
            </a:r>
            <a:br>
              <a:rPr lang="en-US" altLang="zh-CN" sz="2000" b="1" kern="0" dirty="0" smtClean="0">
                <a:latin typeface="Times New Roman" panose="02020603050405020304" pitchFamily="18" charset="0"/>
              </a:rPr>
            </a:br>
            <a:r>
              <a:rPr lang="en-US" altLang="zh-CN" sz="1600" b="1" kern="0" dirty="0" smtClean="0">
                <a:latin typeface="Times New Roman" panose="02020603050405020304" pitchFamily="18" charset="0"/>
              </a:rPr>
              <a:t>China's </a:t>
            </a:r>
            <a:r>
              <a:rPr lang="en-US" altLang="zh-CN" sz="1600" b="1" dirty="0">
                <a:latin typeface="Times New Roman" panose="02020603050405020304" pitchFamily="18" charset="0"/>
              </a:rPr>
              <a:t>economic and social development is facing an increasingly restriction of resources and environment, is also facing the challenges of climate change and 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mitigation, promoting energy production and consumption revolution are the strategic choice and fundamental way for both</a:t>
            </a:r>
            <a:endParaRPr lang="zh-CN" altLang="en-US" sz="1400" b="1" kern="0" dirty="0">
              <a:latin typeface="Times New Roman" panose="02020603050405020304" pitchFamily="18" charset="0"/>
            </a:endParaRPr>
          </a:p>
        </p:txBody>
      </p:sp>
    </p:spTree>
    <p:extLst>
      <p:ext uri="{BB962C8B-B14F-4D97-AF65-F5344CB8AC3E}">
        <p14:creationId xmlns:p14="http://schemas.microsoft.com/office/powerpoint/2010/main" val="11869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b="1" dirty="0" smtClean="0">
                <a:latin typeface="Times New Roman" pitchFamily="18" charset="0"/>
              </a:rPr>
              <a:t>2. </a:t>
            </a:r>
            <a:r>
              <a:rPr lang="zh-CN" altLang="en-US" sz="2000" b="1" dirty="0" smtClean="0">
                <a:latin typeface="Times New Roman" pitchFamily="18" charset="0"/>
              </a:rPr>
              <a:t>强化节能和能源低碳化</a:t>
            </a:r>
            <a:r>
              <a:rPr lang="zh-CN" altLang="en-US" sz="2000" b="1" dirty="0">
                <a:latin typeface="Times New Roman" pitchFamily="18" charset="0"/>
              </a:rPr>
              <a:t>转型</a:t>
            </a:r>
            <a:r>
              <a:rPr lang="zh-CN" altLang="en-US" sz="2000" b="1" dirty="0" smtClean="0">
                <a:latin typeface="Times New Roman" pitchFamily="18" charset="0"/>
              </a:rPr>
              <a:t>是中国能源革命的核心，大幅度降低单位</a:t>
            </a:r>
            <a:r>
              <a:rPr lang="en-US" altLang="zh-CN" sz="2000" b="1" dirty="0" smtClean="0">
                <a:latin typeface="Times New Roman" pitchFamily="18" charset="0"/>
              </a:rPr>
              <a:t>GDP</a:t>
            </a:r>
            <a:r>
              <a:rPr lang="zh-CN" altLang="en-US" sz="2000" b="1" dirty="0" smtClean="0">
                <a:latin typeface="Times New Roman" pitchFamily="18" charset="0"/>
              </a:rPr>
              <a:t>的能源强度和</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强度是统筹经济增长和节能减碳的综合目标和关键着力点</a:t>
            </a:r>
            <a:r>
              <a:rPr lang="en-US" altLang="zh-CN" sz="2000" b="1" dirty="0" smtClean="0">
                <a:latin typeface="Times New Roman" pitchFamily="18" charset="0"/>
              </a:rPr>
              <a:t>(1)</a:t>
            </a:r>
            <a:br>
              <a:rPr lang="en-US" altLang="zh-CN" sz="2000" b="1" dirty="0" smtClean="0">
                <a:latin typeface="Times New Roman" pitchFamily="18" charset="0"/>
              </a:rPr>
            </a:br>
            <a:r>
              <a:rPr lang="en-US" altLang="zh-CN" sz="1600" b="1" dirty="0" smtClean="0">
                <a:latin typeface="Times New Roman" panose="02020603050405020304" pitchFamily="18" charset="0"/>
              </a:rPr>
              <a:t>Strengthening energy </a:t>
            </a:r>
            <a:r>
              <a:rPr lang="en-US" altLang="zh-CN" sz="1600" b="1" dirty="0">
                <a:latin typeface="Times New Roman" panose="02020603050405020304" pitchFamily="18" charset="0"/>
              </a:rPr>
              <a:t>saving and low carbon energy </a:t>
            </a:r>
            <a:r>
              <a:rPr lang="en-US" altLang="zh-CN" sz="1600" b="1" dirty="0" smtClean="0">
                <a:latin typeface="Times New Roman" panose="02020603050405020304" pitchFamily="18" charset="0"/>
              </a:rPr>
              <a:t>transformation is </a:t>
            </a:r>
            <a:r>
              <a:rPr lang="en-US" altLang="zh-CN" sz="1600" b="1" dirty="0">
                <a:latin typeface="Times New Roman" panose="02020603050405020304" pitchFamily="18" charset="0"/>
              </a:rPr>
              <a:t>the core of China's energy revolution, greatly </a:t>
            </a:r>
            <a:r>
              <a:rPr lang="en-US" altLang="zh-CN" sz="1600" b="1" dirty="0" smtClean="0">
                <a:latin typeface="Times New Roman" panose="02020603050405020304" pitchFamily="18" charset="0"/>
              </a:rPr>
              <a:t>reducing </a:t>
            </a:r>
            <a:r>
              <a:rPr lang="en-US" altLang="zh-CN" sz="1600" b="1" dirty="0">
                <a:latin typeface="Times New Roman" panose="02020603050405020304" pitchFamily="18" charset="0"/>
              </a:rPr>
              <a:t>energy intensity </a:t>
            </a:r>
            <a:r>
              <a:rPr lang="en-US" altLang="zh-CN" sz="1600" b="1" dirty="0" smtClean="0">
                <a:latin typeface="Times New Roman" panose="02020603050405020304" pitchFamily="18" charset="0"/>
              </a:rPr>
              <a:t>and </a:t>
            </a:r>
            <a:r>
              <a:rPr lang="en-US" altLang="zh-CN" sz="1600" b="1" dirty="0">
                <a:latin typeface="Times New Roman" panose="02020603050405020304" pitchFamily="18" charset="0"/>
              </a:rPr>
              <a:t>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a:t>
            </a:r>
            <a:r>
              <a:rPr lang="en-US" altLang="zh-CN" sz="1600" b="1" dirty="0" smtClean="0">
                <a:latin typeface="Times New Roman" panose="02020603050405020304" pitchFamily="18" charset="0"/>
              </a:rPr>
              <a:t>intensity per </a:t>
            </a:r>
            <a:r>
              <a:rPr lang="en-US" altLang="zh-CN" sz="1600" b="1" dirty="0">
                <a:latin typeface="Times New Roman" panose="02020603050405020304" pitchFamily="18" charset="0"/>
              </a:rPr>
              <a:t>GDP </a:t>
            </a:r>
            <a:r>
              <a:rPr lang="en-US" altLang="zh-CN" sz="1600" b="1" dirty="0" smtClean="0">
                <a:latin typeface="Times New Roman" panose="02020603050405020304" pitchFamily="18" charset="0"/>
              </a:rPr>
              <a:t> is </a:t>
            </a:r>
            <a:r>
              <a:rPr lang="en-US" altLang="zh-CN" sz="1600" b="1" dirty="0" err="1" smtClean="0">
                <a:latin typeface="Times New Roman" panose="02020603050405020304" pitchFamily="18" charset="0"/>
              </a:rPr>
              <a:t>synthetical</a:t>
            </a:r>
            <a:r>
              <a:rPr lang="en-US" altLang="zh-CN" sz="1600" b="1" dirty="0" smtClean="0">
                <a:latin typeface="Times New Roman" panose="02020603050405020304" pitchFamily="18" charset="0"/>
              </a:rPr>
              <a:t> target for economic </a:t>
            </a:r>
            <a:r>
              <a:rPr lang="en-US" altLang="zh-CN" sz="1600" b="1" dirty="0">
                <a:latin typeface="Times New Roman" panose="02020603050405020304" pitchFamily="18" charset="0"/>
              </a:rPr>
              <a:t>growth and the </a:t>
            </a:r>
            <a:r>
              <a:rPr lang="en-US" altLang="zh-CN" sz="1600" b="1" dirty="0" smtClean="0">
                <a:latin typeface="Times New Roman" panose="02020603050405020304" pitchFamily="18" charset="0"/>
              </a:rPr>
              <a:t>energy </a:t>
            </a:r>
            <a:r>
              <a:rPr lang="en-US" altLang="zh-CN" sz="1600" b="1" dirty="0">
                <a:latin typeface="Times New Roman" panose="02020603050405020304" pitchFamily="18" charset="0"/>
              </a:rPr>
              <a:t>saving </a:t>
            </a:r>
            <a:r>
              <a:rPr lang="en-US" altLang="zh-CN" sz="1600" b="1" dirty="0" smtClean="0">
                <a:latin typeface="Times New Roman" panose="02020603050405020304" pitchFamily="18" charset="0"/>
              </a:rPr>
              <a:t>as well as carbon reduction.</a:t>
            </a:r>
            <a:endParaRPr lang="zh-CN" altLang="en-US" sz="2200" b="1" dirty="0">
              <a:latin typeface="Times New Roman" pitchFamily="18" charset="0"/>
            </a:endParaRPr>
          </a:p>
        </p:txBody>
      </p:sp>
      <p:sp>
        <p:nvSpPr>
          <p:cNvPr id="3" name="内容占位符 2"/>
          <p:cNvSpPr>
            <a:spLocks noGrp="1"/>
          </p:cNvSpPr>
          <p:nvPr>
            <p:ph idx="1"/>
          </p:nvPr>
        </p:nvSpPr>
        <p:spPr>
          <a:xfrm>
            <a:off x="232373" y="2060848"/>
            <a:ext cx="8840189" cy="2880320"/>
          </a:xfrm>
        </p:spPr>
        <p:txBody>
          <a:bodyPr/>
          <a:lstStyle/>
          <a:p>
            <a:pPr>
              <a:spcBef>
                <a:spcPts val="0"/>
              </a:spcBef>
            </a:pPr>
            <a:r>
              <a:rPr lang="zh-CN" altLang="en-US" sz="1800" dirty="0" smtClean="0">
                <a:latin typeface="Times New Roman" pitchFamily="18" charset="0"/>
              </a:rPr>
              <a:t>“十一五”制定</a:t>
            </a:r>
            <a:r>
              <a:rPr lang="en-US" altLang="zh-CN" sz="1800" dirty="0" smtClean="0">
                <a:latin typeface="Times New Roman" pitchFamily="18" charset="0"/>
              </a:rPr>
              <a:t>GDP</a:t>
            </a:r>
            <a:r>
              <a:rPr lang="zh-CN" altLang="en-US" sz="1800" dirty="0" smtClean="0">
                <a:latin typeface="Times New Roman" pitchFamily="18" charset="0"/>
              </a:rPr>
              <a:t>能源强度下降</a:t>
            </a:r>
            <a:r>
              <a:rPr lang="en-US" altLang="zh-CN" sz="1800" dirty="0" smtClean="0">
                <a:latin typeface="Times New Roman" pitchFamily="18" charset="0"/>
              </a:rPr>
              <a:t>20%</a:t>
            </a:r>
            <a:r>
              <a:rPr lang="zh-CN" altLang="en-US" sz="1800" dirty="0" smtClean="0">
                <a:latin typeface="Times New Roman" pitchFamily="18" charset="0"/>
              </a:rPr>
              <a:t>左右的约束性目标，实际达到</a:t>
            </a:r>
            <a:r>
              <a:rPr lang="en-US" altLang="zh-CN" sz="1800" dirty="0" smtClean="0">
                <a:latin typeface="Times New Roman" pitchFamily="18" charset="0"/>
              </a:rPr>
              <a:t>19.1%</a:t>
            </a:r>
            <a:r>
              <a:rPr lang="zh-CN" altLang="en-US" sz="1800" dirty="0" smtClean="0">
                <a:latin typeface="Times New Roman" pitchFamily="18" charset="0"/>
              </a:rPr>
              <a:t>，相应</a:t>
            </a:r>
            <a:r>
              <a:rPr lang="en-US" altLang="zh-CN" sz="1800" dirty="0" smtClean="0">
                <a:latin typeface="Times New Roman" pitchFamily="18" charset="0"/>
              </a:rPr>
              <a:t>CO</a:t>
            </a:r>
            <a:r>
              <a:rPr lang="en-US" altLang="zh-CN" sz="1800" baseline="-25000" dirty="0" smtClean="0">
                <a:latin typeface="Times New Roman" pitchFamily="18" charset="0"/>
              </a:rPr>
              <a:t>2</a:t>
            </a:r>
            <a:r>
              <a:rPr lang="zh-CN" altLang="en-US" sz="1800" dirty="0" smtClean="0">
                <a:latin typeface="Times New Roman" pitchFamily="18" charset="0"/>
              </a:rPr>
              <a:t>强度下降</a:t>
            </a:r>
            <a:r>
              <a:rPr lang="en-US" altLang="zh-CN" sz="1800" dirty="0" smtClean="0">
                <a:latin typeface="Times New Roman" pitchFamily="18" charset="0"/>
              </a:rPr>
              <a:t>21%</a:t>
            </a:r>
            <a:r>
              <a:rPr lang="zh-CN" altLang="en-US" sz="1800" dirty="0" smtClean="0">
                <a:latin typeface="Times New Roman" pitchFamily="18" charset="0"/>
              </a:rPr>
              <a:t>。</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In“11</a:t>
            </a:r>
            <a:r>
              <a:rPr lang="en-US" altLang="zh-CN" sz="1400" baseline="30000" dirty="0" smtClean="0">
                <a:latin typeface="Times New Roman" pitchFamily="18" charset="0"/>
              </a:rPr>
              <a:t>th</a:t>
            </a:r>
            <a:r>
              <a:rPr lang="zh-CN" altLang="en-US" sz="1400" dirty="0" smtClean="0">
                <a:latin typeface="Times New Roman" pitchFamily="18" charset="0"/>
              </a:rPr>
              <a:t> </a:t>
            </a:r>
            <a:r>
              <a:rPr lang="en-US" altLang="zh-CN" sz="1400" dirty="0" smtClean="0">
                <a:latin typeface="Times New Roman" pitchFamily="18" charset="0"/>
              </a:rPr>
              <a:t>Five</a:t>
            </a:r>
            <a:r>
              <a:rPr lang="zh-CN" altLang="en-US" sz="1400" dirty="0" smtClean="0">
                <a:latin typeface="Times New Roman" pitchFamily="18" charset="0"/>
              </a:rPr>
              <a:t> </a:t>
            </a:r>
            <a:r>
              <a:rPr lang="en-US" altLang="zh-CN" sz="1400" dirty="0" smtClean="0">
                <a:latin typeface="Times New Roman" pitchFamily="18" charset="0"/>
              </a:rPr>
              <a:t>Year</a:t>
            </a:r>
            <a:r>
              <a:rPr lang="zh-CN" altLang="en-US" sz="1400" dirty="0" smtClean="0">
                <a:latin typeface="Times New Roman" pitchFamily="18" charset="0"/>
              </a:rPr>
              <a:t> </a:t>
            </a:r>
            <a:r>
              <a:rPr lang="en-US" altLang="zh-CN" sz="1400" dirty="0" smtClean="0">
                <a:latin typeface="Times New Roman" pitchFamily="18" charset="0"/>
              </a:rPr>
              <a:t>Plan”</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government</a:t>
            </a:r>
            <a:r>
              <a:rPr lang="zh-CN" altLang="en-US" sz="1400" dirty="0" smtClean="0">
                <a:latin typeface="Times New Roman" pitchFamily="18" charset="0"/>
              </a:rPr>
              <a:t> </a:t>
            </a:r>
            <a:r>
              <a:rPr lang="en-US" altLang="zh-CN" sz="1400" dirty="0" smtClean="0">
                <a:latin typeface="Times New Roman" pitchFamily="18" charset="0"/>
              </a:rPr>
              <a:t>establish</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legally</a:t>
            </a:r>
            <a:r>
              <a:rPr lang="zh-CN" altLang="en-US" sz="1400" dirty="0" smtClean="0">
                <a:latin typeface="Times New Roman" pitchFamily="18" charset="0"/>
              </a:rPr>
              <a:t> </a:t>
            </a:r>
            <a:r>
              <a:rPr lang="en-US" altLang="zh-CN" sz="1400" dirty="0" smtClean="0">
                <a:latin typeface="Times New Roman" pitchFamily="18" charset="0"/>
              </a:rPr>
              <a:t>binding</a:t>
            </a:r>
            <a:r>
              <a:rPr lang="zh-CN" altLang="en-US" sz="1400" dirty="0" smtClean="0">
                <a:latin typeface="Times New Roman" pitchFamily="18" charset="0"/>
              </a:rPr>
              <a:t> </a:t>
            </a:r>
            <a:r>
              <a:rPr lang="en-US" altLang="zh-CN" sz="1400" dirty="0" smtClean="0">
                <a:latin typeface="Times New Roman" pitchFamily="18" charset="0"/>
              </a:rPr>
              <a:t>targets</a:t>
            </a:r>
            <a:r>
              <a:rPr lang="zh-CN" altLang="en-US" sz="1400" dirty="0" smtClean="0">
                <a:latin typeface="Times New Roman" pitchFamily="18" charset="0"/>
              </a:rPr>
              <a:t> </a:t>
            </a:r>
            <a:r>
              <a:rPr lang="en-US" altLang="zh-CN" sz="1400" dirty="0" smtClean="0">
                <a:latin typeface="Times New Roman" pitchFamily="18" charset="0"/>
              </a:rPr>
              <a:t>for</a:t>
            </a:r>
            <a:r>
              <a:rPr lang="zh-CN" altLang="en-US" sz="1400" dirty="0" smtClean="0">
                <a:latin typeface="Times New Roman" pitchFamily="18" charset="0"/>
              </a:rPr>
              <a:t> </a:t>
            </a:r>
            <a:r>
              <a:rPr lang="en-US" altLang="zh-CN" sz="1400" dirty="0" smtClean="0">
                <a:latin typeface="Times New Roman" pitchFamily="18" charset="0"/>
              </a:rPr>
              <a:t>reducing</a:t>
            </a:r>
            <a:r>
              <a:rPr lang="zh-CN" altLang="en-US" sz="1400" dirty="0" smtClean="0">
                <a:latin typeface="Times New Roman" pitchFamily="18" charset="0"/>
              </a:rPr>
              <a:t> </a:t>
            </a:r>
            <a:r>
              <a:rPr lang="en-US" altLang="zh-CN" sz="1400" dirty="0" smtClean="0">
                <a:latin typeface="Times New Roman" pitchFamily="18" charset="0"/>
              </a:rPr>
              <a:t>energy</a:t>
            </a:r>
            <a:r>
              <a:rPr lang="zh-CN" altLang="en-US" sz="1400" dirty="0" smtClean="0">
                <a:latin typeface="Times New Roman" pitchFamily="18" charset="0"/>
              </a:rPr>
              <a:t> </a:t>
            </a:r>
            <a:r>
              <a:rPr lang="en-US" altLang="zh-CN" sz="1400" dirty="0" smtClean="0">
                <a:latin typeface="Times New Roman" pitchFamily="18" charset="0"/>
              </a:rPr>
              <a:t>intensity</a:t>
            </a:r>
            <a:r>
              <a:rPr lang="zh-CN" altLang="en-US" sz="1400" dirty="0" smtClean="0">
                <a:latin typeface="Times New Roman" pitchFamily="18" charset="0"/>
              </a:rPr>
              <a:t> </a:t>
            </a:r>
            <a:r>
              <a:rPr lang="en-US" altLang="zh-CN" sz="1400" dirty="0" smtClean="0">
                <a:latin typeface="Times New Roman" pitchFamily="18" charset="0"/>
              </a:rPr>
              <a:t>per</a:t>
            </a:r>
            <a:r>
              <a:rPr lang="zh-CN" altLang="en-US" sz="1400" dirty="0" smtClean="0">
                <a:latin typeface="Times New Roman" pitchFamily="18" charset="0"/>
              </a:rPr>
              <a:t> </a:t>
            </a:r>
            <a:r>
              <a:rPr lang="en-US" altLang="zh-CN" sz="1400" dirty="0" smtClean="0">
                <a:latin typeface="Times New Roman" pitchFamily="18" charset="0"/>
              </a:rPr>
              <a:t>GDP</a:t>
            </a:r>
            <a:r>
              <a:rPr lang="zh-CN" altLang="en-US" sz="1400" dirty="0" smtClean="0">
                <a:latin typeface="Times New Roman" pitchFamily="18" charset="0"/>
              </a:rPr>
              <a:t> </a:t>
            </a:r>
            <a:r>
              <a:rPr lang="en-US" altLang="zh-CN" sz="1400" dirty="0" smtClean="0">
                <a:latin typeface="Times New Roman" pitchFamily="18" charset="0"/>
              </a:rPr>
              <a:t>by</a:t>
            </a:r>
            <a:r>
              <a:rPr lang="zh-CN" altLang="en-US" sz="1400" dirty="0" smtClean="0">
                <a:latin typeface="Times New Roman" pitchFamily="18" charset="0"/>
              </a:rPr>
              <a:t> </a:t>
            </a:r>
            <a:r>
              <a:rPr lang="en-US" altLang="zh-CN" sz="1400" dirty="0" smtClean="0">
                <a:latin typeface="Times New Roman" pitchFamily="18" charset="0"/>
              </a:rPr>
              <a:t>around</a:t>
            </a:r>
            <a:r>
              <a:rPr lang="zh-CN" altLang="en-US" sz="1400" dirty="0" smtClean="0">
                <a:latin typeface="Times New Roman" pitchFamily="18" charset="0"/>
              </a:rPr>
              <a:t> </a:t>
            </a:r>
            <a:r>
              <a:rPr lang="en-US" altLang="zh-CN" sz="1400" dirty="0" smtClean="0">
                <a:latin typeface="Times New Roman" pitchFamily="18" charset="0"/>
              </a:rPr>
              <a:t>20%,</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actually</a:t>
            </a:r>
            <a:r>
              <a:rPr lang="zh-CN" altLang="en-US" sz="1400" dirty="0" smtClean="0">
                <a:latin typeface="Times New Roman" pitchFamily="18" charset="0"/>
              </a:rPr>
              <a:t> </a:t>
            </a:r>
            <a:r>
              <a:rPr lang="en-US" altLang="zh-CN" sz="1400" dirty="0" smtClean="0">
                <a:latin typeface="Times New Roman" pitchFamily="18" charset="0"/>
              </a:rPr>
              <a:t>achievement</a:t>
            </a:r>
            <a:r>
              <a:rPr lang="zh-CN" altLang="en-US" sz="1400" dirty="0" smtClean="0">
                <a:latin typeface="Times New Roman" pitchFamily="18" charset="0"/>
              </a:rPr>
              <a:t> </a:t>
            </a:r>
            <a:r>
              <a:rPr lang="en-US" altLang="zh-CN" sz="1400" dirty="0" smtClean="0">
                <a:latin typeface="Times New Roman" pitchFamily="18" charset="0"/>
              </a:rPr>
              <a:t>is</a:t>
            </a:r>
            <a:r>
              <a:rPr lang="zh-CN" altLang="en-US" sz="1400" dirty="0" smtClean="0">
                <a:latin typeface="Times New Roman" pitchFamily="18" charset="0"/>
              </a:rPr>
              <a:t> </a:t>
            </a:r>
            <a:r>
              <a:rPr lang="en-US" altLang="zh-CN" sz="1400" dirty="0" smtClean="0">
                <a:latin typeface="Times New Roman" pitchFamily="18" charset="0"/>
              </a:rPr>
              <a:t>19.1%,</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relative</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intensity</a:t>
            </a:r>
            <a:r>
              <a:rPr lang="zh-CN" altLang="en-US" sz="1400" dirty="0" smtClean="0">
                <a:latin typeface="Times New Roman" pitchFamily="18" charset="0"/>
              </a:rPr>
              <a:t> </a:t>
            </a:r>
            <a:r>
              <a:rPr lang="en-US" altLang="zh-CN" sz="1400" dirty="0" smtClean="0">
                <a:latin typeface="Times New Roman" pitchFamily="18" charset="0"/>
              </a:rPr>
              <a:t>per</a:t>
            </a:r>
            <a:r>
              <a:rPr lang="zh-CN" altLang="en-US" sz="1400" dirty="0" smtClean="0">
                <a:latin typeface="Times New Roman" pitchFamily="18" charset="0"/>
              </a:rPr>
              <a:t> </a:t>
            </a:r>
            <a:r>
              <a:rPr lang="en-US" altLang="zh-CN" sz="1400" dirty="0" smtClean="0">
                <a:latin typeface="Times New Roman" pitchFamily="18" charset="0"/>
              </a:rPr>
              <a:t>GDP</a:t>
            </a:r>
            <a:r>
              <a:rPr lang="zh-CN" altLang="en-US" sz="1400" dirty="0" smtClean="0">
                <a:latin typeface="Times New Roman" pitchFamily="18" charset="0"/>
              </a:rPr>
              <a:t> </a:t>
            </a:r>
            <a:r>
              <a:rPr lang="en-US" altLang="zh-CN" sz="1400" dirty="0" smtClean="0">
                <a:latin typeface="Times New Roman" pitchFamily="18" charset="0"/>
              </a:rPr>
              <a:t>decrease</a:t>
            </a:r>
            <a:r>
              <a:rPr lang="zh-CN" altLang="en-US" sz="1400" dirty="0" smtClean="0">
                <a:latin typeface="Times New Roman" pitchFamily="18" charset="0"/>
              </a:rPr>
              <a:t> </a:t>
            </a:r>
            <a:r>
              <a:rPr lang="en-US" altLang="zh-CN" sz="1400" dirty="0" smtClean="0">
                <a:latin typeface="Times New Roman" pitchFamily="18" charset="0"/>
              </a:rPr>
              <a:t>21%.</a:t>
            </a:r>
            <a:r>
              <a:rPr lang="zh-CN" altLang="en-US" sz="1400" dirty="0" smtClean="0">
                <a:latin typeface="Times New Roman" pitchFamily="18" charset="0"/>
              </a:rPr>
              <a:t> </a:t>
            </a:r>
            <a:endParaRPr lang="en-US" altLang="zh-CN" sz="1400" dirty="0">
              <a:latin typeface="Times New Roman" pitchFamily="18" charset="0"/>
            </a:endParaRPr>
          </a:p>
          <a:p>
            <a:pPr>
              <a:spcBef>
                <a:spcPts val="0"/>
              </a:spcBef>
            </a:pPr>
            <a:r>
              <a:rPr lang="zh-CN" altLang="en-US" sz="1800" dirty="0" smtClean="0">
                <a:latin typeface="Times New Roman" pitchFamily="18" charset="0"/>
              </a:rPr>
              <a:t>“十二五”制定</a:t>
            </a:r>
            <a:r>
              <a:rPr lang="en-US" altLang="zh-CN" sz="1800" dirty="0" smtClean="0">
                <a:latin typeface="Times New Roman" pitchFamily="18" charset="0"/>
              </a:rPr>
              <a:t>GDP</a:t>
            </a:r>
            <a:r>
              <a:rPr lang="zh-CN" altLang="en-US" sz="1800" dirty="0" smtClean="0">
                <a:latin typeface="Times New Roman" pitchFamily="18" charset="0"/>
              </a:rPr>
              <a:t>能源强度下降</a:t>
            </a:r>
            <a:r>
              <a:rPr lang="en-US" altLang="zh-CN" sz="1800" dirty="0" smtClean="0">
                <a:latin typeface="Times New Roman" pitchFamily="18" charset="0"/>
              </a:rPr>
              <a:t>16%</a:t>
            </a:r>
            <a:r>
              <a:rPr lang="zh-CN" altLang="en-US" sz="1800" dirty="0" smtClean="0">
                <a:latin typeface="Times New Roman" pitchFamily="18" charset="0"/>
              </a:rPr>
              <a:t>、</a:t>
            </a:r>
            <a:r>
              <a:rPr lang="en-US" altLang="zh-CN" sz="1800" dirty="0" smtClean="0">
                <a:latin typeface="Times New Roman" pitchFamily="18" charset="0"/>
              </a:rPr>
              <a:t>CO</a:t>
            </a:r>
            <a:r>
              <a:rPr lang="en-US" altLang="zh-CN" sz="1800" baseline="-25000" dirty="0" smtClean="0">
                <a:latin typeface="Times New Roman" pitchFamily="18" charset="0"/>
              </a:rPr>
              <a:t>2</a:t>
            </a:r>
            <a:r>
              <a:rPr lang="zh-CN" altLang="en-US" sz="1800" dirty="0" smtClean="0">
                <a:latin typeface="Times New Roman" pitchFamily="18" charset="0"/>
              </a:rPr>
              <a:t>强度下降</a:t>
            </a:r>
            <a:r>
              <a:rPr lang="en-US" altLang="zh-CN" sz="1800" dirty="0" smtClean="0">
                <a:latin typeface="Times New Roman" pitchFamily="18" charset="0"/>
              </a:rPr>
              <a:t>17%</a:t>
            </a:r>
            <a:r>
              <a:rPr lang="zh-CN" altLang="en-US" sz="1800" dirty="0" smtClean="0">
                <a:latin typeface="Times New Roman" pitchFamily="18" charset="0"/>
              </a:rPr>
              <a:t>的约束性目标。</a:t>
            </a:r>
            <a:r>
              <a:rPr lang="en-US" altLang="zh-CN" sz="1800" dirty="0">
                <a:latin typeface="Times New Roman" pitchFamily="18" charset="0"/>
              </a:rPr>
              <a:t/>
            </a:r>
            <a:br>
              <a:rPr lang="en-US" altLang="zh-CN" sz="1800" dirty="0">
                <a:latin typeface="Times New Roman" pitchFamily="18" charset="0"/>
              </a:rPr>
            </a:b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“12</a:t>
            </a:r>
            <a:r>
              <a:rPr lang="en-US" altLang="zh-CN" sz="1400" baseline="30000" dirty="0" smtClean="0">
                <a:latin typeface="Times New Roman" pitchFamily="18" charset="0"/>
              </a:rPr>
              <a:t>th</a:t>
            </a:r>
            <a:r>
              <a:rPr lang="zh-CN" altLang="en-US" sz="1400" dirty="0" smtClean="0">
                <a:latin typeface="Times New Roman" pitchFamily="18" charset="0"/>
              </a:rPr>
              <a:t> </a:t>
            </a:r>
            <a:r>
              <a:rPr lang="en-US" altLang="zh-CN" sz="1400" dirty="0" smtClean="0">
                <a:latin typeface="Times New Roman" pitchFamily="18" charset="0"/>
              </a:rPr>
              <a:t>Five</a:t>
            </a:r>
            <a:r>
              <a:rPr lang="zh-CN" altLang="en-US" sz="1400" dirty="0" smtClean="0">
                <a:latin typeface="Times New Roman" pitchFamily="18" charset="0"/>
              </a:rPr>
              <a:t> </a:t>
            </a:r>
            <a:r>
              <a:rPr lang="en-US" altLang="zh-CN" sz="1400" dirty="0" smtClean="0">
                <a:latin typeface="Times New Roman" pitchFamily="18" charset="0"/>
              </a:rPr>
              <a:t>Year</a:t>
            </a:r>
            <a:r>
              <a:rPr lang="zh-CN" altLang="en-US" sz="1400" dirty="0" smtClean="0">
                <a:latin typeface="Times New Roman" pitchFamily="18" charset="0"/>
              </a:rPr>
              <a:t> </a:t>
            </a:r>
            <a:r>
              <a:rPr lang="en-US" altLang="zh-CN" sz="1400" dirty="0" smtClean="0">
                <a:latin typeface="Times New Roman" pitchFamily="18" charset="0"/>
              </a:rPr>
              <a:t>Plan”</a:t>
            </a:r>
            <a:r>
              <a:rPr lang="zh-CN" altLang="zh-CN" sz="1400" dirty="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government</a:t>
            </a:r>
            <a:r>
              <a:rPr lang="zh-CN" altLang="en-US" sz="1400" dirty="0" smtClean="0">
                <a:latin typeface="Times New Roman" pitchFamily="18" charset="0"/>
              </a:rPr>
              <a:t> </a:t>
            </a:r>
            <a:r>
              <a:rPr lang="en-US" altLang="zh-CN" sz="1400" dirty="0" smtClean="0">
                <a:latin typeface="Times New Roman" pitchFamily="18" charset="0"/>
              </a:rPr>
              <a:t>establish</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legally</a:t>
            </a:r>
            <a:r>
              <a:rPr lang="zh-CN" altLang="en-US" sz="1400" dirty="0" smtClean="0">
                <a:latin typeface="Times New Roman" pitchFamily="18" charset="0"/>
              </a:rPr>
              <a:t> </a:t>
            </a:r>
            <a:r>
              <a:rPr lang="en-US" altLang="zh-CN" sz="1400" dirty="0" smtClean="0">
                <a:latin typeface="Times New Roman" pitchFamily="18" charset="0"/>
              </a:rPr>
              <a:t>binding</a:t>
            </a:r>
            <a:r>
              <a:rPr lang="zh-CN" altLang="en-US" sz="1400" dirty="0" smtClean="0">
                <a:latin typeface="Times New Roman" pitchFamily="18" charset="0"/>
              </a:rPr>
              <a:t> </a:t>
            </a:r>
            <a:r>
              <a:rPr lang="en-US" altLang="zh-CN" sz="1400" dirty="0" smtClean="0">
                <a:latin typeface="Times New Roman" pitchFamily="18" charset="0"/>
              </a:rPr>
              <a:t>targets</a:t>
            </a:r>
            <a:r>
              <a:rPr lang="zh-CN" altLang="en-US" sz="1400" dirty="0" smtClean="0">
                <a:latin typeface="Times New Roman" pitchFamily="18" charset="0"/>
              </a:rPr>
              <a:t> </a:t>
            </a:r>
            <a:r>
              <a:rPr lang="en-US" altLang="zh-CN" sz="1400" dirty="0" smtClean="0">
                <a:latin typeface="Times New Roman" pitchFamily="18" charset="0"/>
              </a:rPr>
              <a:t>for</a:t>
            </a:r>
            <a:r>
              <a:rPr lang="zh-CN" altLang="en-US" sz="1400" dirty="0" smtClean="0">
                <a:latin typeface="Times New Roman" pitchFamily="18" charset="0"/>
              </a:rPr>
              <a:t> </a:t>
            </a:r>
            <a:r>
              <a:rPr lang="en-US" altLang="zh-CN" sz="1400" dirty="0" smtClean="0">
                <a:latin typeface="Times New Roman" pitchFamily="18" charset="0"/>
              </a:rPr>
              <a:t>reducing</a:t>
            </a:r>
            <a:r>
              <a:rPr lang="zh-CN" altLang="en-US" sz="1400" dirty="0" smtClean="0">
                <a:latin typeface="Times New Roman" pitchFamily="18" charset="0"/>
              </a:rPr>
              <a:t> </a:t>
            </a:r>
            <a:r>
              <a:rPr lang="en-US" altLang="zh-CN" sz="1400" dirty="0" smtClean="0">
                <a:latin typeface="Times New Roman" pitchFamily="18" charset="0"/>
              </a:rPr>
              <a:t>energy</a:t>
            </a:r>
            <a:r>
              <a:rPr lang="zh-CN" altLang="en-US" sz="1400" dirty="0" smtClean="0">
                <a:latin typeface="Times New Roman" pitchFamily="18" charset="0"/>
              </a:rPr>
              <a:t> </a:t>
            </a:r>
            <a:r>
              <a:rPr lang="en-US" altLang="zh-CN" sz="1400" dirty="0" smtClean="0">
                <a:latin typeface="Times New Roman" pitchFamily="18" charset="0"/>
              </a:rPr>
              <a:t>intensity</a:t>
            </a:r>
            <a:r>
              <a:rPr lang="zh-CN" altLang="en-US" sz="1400" dirty="0" smtClean="0">
                <a:latin typeface="Times New Roman" pitchFamily="18" charset="0"/>
              </a:rPr>
              <a:t> </a:t>
            </a:r>
            <a:r>
              <a:rPr lang="en-US" altLang="zh-CN" sz="1400" dirty="0" smtClean="0">
                <a:latin typeface="Times New Roman" pitchFamily="18" charset="0"/>
              </a:rPr>
              <a:t>per</a:t>
            </a:r>
            <a:r>
              <a:rPr lang="zh-CN" altLang="en-US" sz="1400" dirty="0" smtClean="0">
                <a:latin typeface="Times New Roman" pitchFamily="18" charset="0"/>
              </a:rPr>
              <a:t> </a:t>
            </a:r>
            <a:r>
              <a:rPr lang="en-US" altLang="zh-CN" sz="1400" dirty="0" smtClean="0">
                <a:latin typeface="Times New Roman" pitchFamily="18" charset="0"/>
              </a:rPr>
              <a:t>GDP</a:t>
            </a:r>
            <a:r>
              <a:rPr lang="zh-CN" altLang="en-US" sz="1400" dirty="0" smtClean="0">
                <a:latin typeface="Times New Roman" pitchFamily="18" charset="0"/>
              </a:rPr>
              <a:t> </a:t>
            </a:r>
            <a:r>
              <a:rPr lang="en-US" altLang="zh-CN" sz="1400" dirty="0" smtClean="0">
                <a:latin typeface="Times New Roman" pitchFamily="18" charset="0"/>
              </a:rPr>
              <a:t>by</a:t>
            </a:r>
            <a:r>
              <a:rPr lang="zh-CN" altLang="en-US" sz="1400" dirty="0" smtClean="0">
                <a:latin typeface="Times New Roman" pitchFamily="18" charset="0"/>
              </a:rPr>
              <a:t> </a:t>
            </a:r>
            <a:r>
              <a:rPr lang="en-US" altLang="zh-CN" sz="1400" dirty="0" smtClean="0">
                <a:latin typeface="Times New Roman" pitchFamily="18" charset="0"/>
              </a:rPr>
              <a:t>16%</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reducing</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intensity</a:t>
            </a:r>
            <a:r>
              <a:rPr lang="zh-CN" altLang="en-US" sz="1400" dirty="0" smtClean="0">
                <a:latin typeface="Times New Roman" pitchFamily="18" charset="0"/>
              </a:rPr>
              <a:t> </a:t>
            </a:r>
            <a:r>
              <a:rPr lang="en-US" altLang="zh-CN" sz="1400" dirty="0" smtClean="0">
                <a:latin typeface="Times New Roman" pitchFamily="18" charset="0"/>
              </a:rPr>
              <a:t>per</a:t>
            </a:r>
            <a:r>
              <a:rPr lang="zh-CN" altLang="en-US" sz="1400" dirty="0" smtClean="0">
                <a:latin typeface="Times New Roman" pitchFamily="18" charset="0"/>
              </a:rPr>
              <a:t> </a:t>
            </a:r>
            <a:r>
              <a:rPr lang="en-US" altLang="zh-CN" sz="1400" dirty="0" smtClean="0">
                <a:latin typeface="Times New Roman" pitchFamily="18" charset="0"/>
              </a:rPr>
              <a:t>GDP</a:t>
            </a:r>
            <a:r>
              <a:rPr lang="zh-CN" altLang="en-US" sz="1400" dirty="0" smtClean="0">
                <a:latin typeface="Times New Roman" pitchFamily="18" charset="0"/>
              </a:rPr>
              <a:t> </a:t>
            </a:r>
            <a:r>
              <a:rPr lang="en-US" altLang="zh-CN" sz="1400" dirty="0" smtClean="0">
                <a:latin typeface="Times New Roman" pitchFamily="18" charset="0"/>
              </a:rPr>
              <a:t>by</a:t>
            </a:r>
            <a:r>
              <a:rPr lang="zh-CN" altLang="en-US" sz="1400" dirty="0" smtClean="0">
                <a:latin typeface="Times New Roman" pitchFamily="18" charset="0"/>
              </a:rPr>
              <a:t> </a:t>
            </a:r>
            <a:r>
              <a:rPr lang="en-US" altLang="zh-CN" sz="1400" dirty="0" smtClean="0">
                <a:latin typeface="Times New Roman" pitchFamily="18" charset="0"/>
              </a:rPr>
              <a:t>17%.</a:t>
            </a:r>
            <a:r>
              <a:rPr lang="zh-CN" altLang="en-US" sz="1400" dirty="0" smtClean="0">
                <a:latin typeface="Times New Roman" pitchFamily="18" charset="0"/>
              </a:rPr>
              <a:t> </a:t>
            </a:r>
            <a:endParaRPr lang="en-US" altLang="zh-CN" sz="1400" dirty="0" smtClean="0">
              <a:latin typeface="Times New Roman" pitchFamily="18" charset="0"/>
            </a:endParaRPr>
          </a:p>
          <a:p>
            <a:pPr>
              <a:spcBef>
                <a:spcPts val="0"/>
              </a:spcBef>
            </a:pPr>
            <a:r>
              <a:rPr lang="zh-CN" altLang="en-US" sz="1800" dirty="0" smtClean="0">
                <a:latin typeface="Times New Roman" pitchFamily="18" charset="0"/>
              </a:rPr>
              <a:t>从</a:t>
            </a:r>
            <a:r>
              <a:rPr lang="en-US" altLang="zh-CN" sz="1800" dirty="0" smtClean="0">
                <a:latin typeface="Times New Roman" pitchFamily="18" charset="0"/>
              </a:rPr>
              <a:t>2005</a:t>
            </a:r>
            <a:r>
              <a:rPr lang="en-US" altLang="zh-CN" sz="1800" dirty="0">
                <a:latin typeface="Times New Roman" pitchFamily="18" charset="0"/>
              </a:rPr>
              <a:t>-</a:t>
            </a:r>
            <a:r>
              <a:rPr lang="en-US" altLang="zh-CN" sz="1800" dirty="0" smtClean="0">
                <a:latin typeface="Times New Roman" pitchFamily="18" charset="0"/>
              </a:rPr>
              <a:t>2013</a:t>
            </a:r>
            <a:r>
              <a:rPr lang="zh-CN" altLang="en-US" sz="1800" dirty="0" smtClean="0">
                <a:latin typeface="Times New Roman" pitchFamily="18" charset="0"/>
              </a:rPr>
              <a:t>年，</a:t>
            </a:r>
            <a:r>
              <a:rPr lang="en-US" altLang="zh-CN" sz="1800" dirty="0" smtClean="0">
                <a:latin typeface="Times New Roman" pitchFamily="18" charset="0"/>
              </a:rPr>
              <a:t>GDP</a:t>
            </a:r>
            <a:r>
              <a:rPr lang="zh-CN" altLang="en-US" sz="1800" dirty="0" smtClean="0">
                <a:latin typeface="Times New Roman" pitchFamily="18" charset="0"/>
              </a:rPr>
              <a:t>的</a:t>
            </a:r>
            <a:r>
              <a:rPr lang="en-US" altLang="zh-CN" sz="1800" dirty="0" smtClean="0">
                <a:latin typeface="Times New Roman" pitchFamily="18" charset="0"/>
              </a:rPr>
              <a:t>CO</a:t>
            </a:r>
            <a:r>
              <a:rPr lang="en-US" altLang="zh-CN" sz="1800" baseline="-25000" dirty="0" smtClean="0">
                <a:latin typeface="Times New Roman" pitchFamily="18" charset="0"/>
              </a:rPr>
              <a:t>2</a:t>
            </a:r>
            <a:r>
              <a:rPr lang="zh-CN" altLang="en-US" sz="1800" dirty="0" smtClean="0">
                <a:latin typeface="Times New Roman" pitchFamily="18" charset="0"/>
              </a:rPr>
              <a:t>强度已下降</a:t>
            </a:r>
            <a:r>
              <a:rPr lang="en-US" altLang="zh-CN" sz="1800" dirty="0" smtClean="0">
                <a:latin typeface="Times New Roman" pitchFamily="18" charset="0"/>
              </a:rPr>
              <a:t>28.5%</a:t>
            </a:r>
            <a:r>
              <a:rPr lang="zh-CN" altLang="en-US" sz="1800" dirty="0" smtClean="0">
                <a:latin typeface="Times New Roman" pitchFamily="18" charset="0"/>
              </a:rPr>
              <a:t>，同期附件</a:t>
            </a:r>
            <a:r>
              <a:rPr lang="en-US" altLang="zh-CN" sz="1800" dirty="0" smtClean="0">
                <a:latin typeface="Times New Roman" pitchFamily="18" charset="0"/>
              </a:rPr>
              <a:t>I</a:t>
            </a:r>
            <a:r>
              <a:rPr lang="zh-CN" altLang="en-US" sz="1800" dirty="0" smtClean="0">
                <a:latin typeface="Times New Roman" pitchFamily="18" charset="0"/>
              </a:rPr>
              <a:t>国家下降幅度不到</a:t>
            </a:r>
            <a:r>
              <a:rPr lang="en-US" altLang="zh-CN" sz="1800" dirty="0" smtClean="0">
                <a:latin typeface="Times New Roman" pitchFamily="18" charset="0"/>
              </a:rPr>
              <a:t>15%</a:t>
            </a:r>
            <a:r>
              <a:rPr lang="zh-CN" altLang="en-US" sz="1800" dirty="0" smtClean="0">
                <a:latin typeface="Times New Roman" pitchFamily="18" charset="0"/>
              </a:rPr>
              <a:t>。</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From</a:t>
            </a:r>
            <a:r>
              <a:rPr lang="zh-CN" altLang="en-US" sz="1400" dirty="0" smtClean="0">
                <a:latin typeface="Times New Roman" pitchFamily="18" charset="0"/>
              </a:rPr>
              <a:t> </a:t>
            </a:r>
            <a:r>
              <a:rPr lang="en-US" altLang="zh-CN" sz="1400" dirty="0" smtClean="0">
                <a:latin typeface="Times New Roman" pitchFamily="18" charset="0"/>
              </a:rPr>
              <a:t>2005</a:t>
            </a:r>
            <a:r>
              <a:rPr lang="zh-CN" altLang="en-US" sz="1400" dirty="0" smtClean="0">
                <a:latin typeface="Times New Roman" pitchFamily="18" charset="0"/>
              </a:rPr>
              <a:t> </a:t>
            </a: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2013,</a:t>
            </a:r>
            <a:r>
              <a:rPr lang="zh-CN" altLang="en-US" sz="1400" dirty="0" smtClean="0">
                <a:latin typeface="Times New Roman" pitchFamily="18" charset="0"/>
              </a:rPr>
              <a:t> </a:t>
            </a:r>
            <a:r>
              <a:rPr lang="en-US" altLang="zh-CN" sz="1400" dirty="0" smtClean="0">
                <a:latin typeface="Times New Roman" pitchFamily="18" charset="0"/>
              </a:rPr>
              <a:t>China’s</a:t>
            </a:r>
            <a:r>
              <a:rPr lang="zh-CN" altLang="en-US" sz="1400" dirty="0" smtClean="0">
                <a:latin typeface="Times New Roman" pitchFamily="18" charset="0"/>
              </a:rPr>
              <a:t> </a:t>
            </a:r>
            <a:r>
              <a:rPr lang="en-US" altLang="zh-CN" sz="1400" dirty="0" smtClean="0">
                <a:latin typeface="Times New Roman" pitchFamily="18" charset="0"/>
              </a:rPr>
              <a:t>CO</a:t>
            </a:r>
            <a:r>
              <a:rPr lang="en-US" altLang="zh-CN" sz="1400" baseline="-25000" dirty="0" smtClean="0">
                <a:latin typeface="Times New Roman" pitchFamily="18" charset="0"/>
              </a:rPr>
              <a:t>2</a:t>
            </a:r>
            <a:r>
              <a:rPr lang="zh-CN" altLang="en-US" sz="1400" dirty="0" smtClean="0">
                <a:latin typeface="Times New Roman" pitchFamily="18" charset="0"/>
              </a:rPr>
              <a:t> </a:t>
            </a:r>
            <a:r>
              <a:rPr lang="en-US" altLang="zh-CN" sz="1400" dirty="0" smtClean="0">
                <a:latin typeface="Times New Roman" pitchFamily="18" charset="0"/>
              </a:rPr>
              <a:t>intensity</a:t>
            </a:r>
            <a:r>
              <a:rPr lang="zh-CN" altLang="en-US" sz="1400" dirty="0" smtClean="0">
                <a:latin typeface="Times New Roman" pitchFamily="18" charset="0"/>
              </a:rPr>
              <a:t> </a:t>
            </a:r>
            <a:r>
              <a:rPr lang="en-US" altLang="zh-CN" sz="1400" dirty="0" smtClean="0">
                <a:latin typeface="Times New Roman" pitchFamily="18" charset="0"/>
              </a:rPr>
              <a:t>per</a:t>
            </a:r>
            <a:r>
              <a:rPr lang="zh-CN" altLang="en-US" sz="1400" dirty="0" smtClean="0">
                <a:latin typeface="Times New Roman" pitchFamily="18" charset="0"/>
              </a:rPr>
              <a:t> </a:t>
            </a:r>
            <a:r>
              <a:rPr lang="en-US" altLang="zh-CN" sz="1400" dirty="0" smtClean="0">
                <a:latin typeface="Times New Roman" pitchFamily="18" charset="0"/>
              </a:rPr>
              <a:t>GDP</a:t>
            </a:r>
            <a:r>
              <a:rPr lang="zh-CN" altLang="en-US" sz="1400" dirty="0" smtClean="0">
                <a:latin typeface="Times New Roman" pitchFamily="18" charset="0"/>
              </a:rPr>
              <a:t> </a:t>
            </a:r>
            <a:r>
              <a:rPr lang="en-US" altLang="zh-CN" sz="1400" dirty="0" smtClean="0">
                <a:latin typeface="Times New Roman" pitchFamily="18" charset="0"/>
              </a:rPr>
              <a:t>had</a:t>
            </a:r>
            <a:r>
              <a:rPr lang="zh-CN" altLang="en-US" sz="1400" dirty="0" smtClean="0">
                <a:latin typeface="Times New Roman" pitchFamily="18" charset="0"/>
              </a:rPr>
              <a:t> </a:t>
            </a:r>
            <a:r>
              <a:rPr lang="en-US" altLang="zh-CN" sz="1400" dirty="0" smtClean="0">
                <a:latin typeface="Times New Roman" pitchFamily="18" charset="0"/>
              </a:rPr>
              <a:t>decreased</a:t>
            </a:r>
            <a:r>
              <a:rPr lang="zh-CN" altLang="en-US" sz="1400" dirty="0" smtClean="0">
                <a:latin typeface="Times New Roman" pitchFamily="18" charset="0"/>
              </a:rPr>
              <a:t> </a:t>
            </a:r>
            <a:r>
              <a:rPr lang="en-US" altLang="zh-CN" sz="1400" dirty="0" smtClean="0">
                <a:latin typeface="Times New Roman" pitchFamily="18" charset="0"/>
              </a:rPr>
              <a:t>28.5%,</a:t>
            </a:r>
            <a:r>
              <a:rPr lang="zh-CN" altLang="en-US" sz="1400" dirty="0" smtClean="0">
                <a:latin typeface="Times New Roman" pitchFamily="18" charset="0"/>
              </a:rPr>
              <a:t> </a:t>
            </a:r>
            <a:r>
              <a:rPr lang="en-US" altLang="zh-CN" sz="1400" dirty="0" smtClean="0">
                <a:latin typeface="Times New Roman" pitchFamily="18" charset="0"/>
              </a:rPr>
              <a:t>at</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same</a:t>
            </a:r>
            <a:r>
              <a:rPr lang="zh-CN" altLang="en-US" sz="1400" dirty="0" smtClean="0">
                <a:latin typeface="Times New Roman" pitchFamily="18" charset="0"/>
              </a:rPr>
              <a:t> </a:t>
            </a:r>
            <a:r>
              <a:rPr lang="en-US" altLang="zh-CN" sz="1400" dirty="0" smtClean="0">
                <a:latin typeface="Times New Roman" pitchFamily="18" charset="0"/>
              </a:rPr>
              <a:t>period the</a:t>
            </a:r>
            <a:r>
              <a:rPr lang="zh-CN" altLang="en-US" sz="1400" dirty="0" smtClean="0">
                <a:latin typeface="Times New Roman" pitchFamily="18" charset="0"/>
              </a:rPr>
              <a:t> </a:t>
            </a:r>
            <a:r>
              <a:rPr lang="en-US" altLang="zh-CN" sz="1400" dirty="0" smtClean="0">
                <a:latin typeface="Times New Roman" pitchFamily="18" charset="0"/>
              </a:rPr>
              <a:t>descend</a:t>
            </a:r>
            <a:r>
              <a:rPr lang="zh-CN" altLang="en-US" sz="1400" dirty="0" smtClean="0">
                <a:latin typeface="Times New Roman" pitchFamily="18" charset="0"/>
              </a:rPr>
              <a:t> </a:t>
            </a:r>
            <a:r>
              <a:rPr lang="en-US" altLang="zh-CN" sz="1400" dirty="0" smtClean="0">
                <a:latin typeface="Times New Roman" pitchFamily="18" charset="0"/>
              </a:rPr>
              <a:t>range</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Annex</a:t>
            </a:r>
            <a:r>
              <a:rPr lang="zh-CN" altLang="en-US" sz="1400" dirty="0" smtClean="0">
                <a:latin typeface="Times New Roman" pitchFamily="18" charset="0"/>
              </a:rPr>
              <a:t> </a:t>
            </a:r>
            <a:r>
              <a:rPr lang="en-US" altLang="zh-CN" sz="1400" dirty="0" smtClean="0">
                <a:latin typeface="Times New Roman" pitchFamily="18" charset="0"/>
              </a:rPr>
              <a:t>I</a:t>
            </a:r>
            <a:r>
              <a:rPr lang="zh-CN" altLang="en-US" sz="1400" dirty="0" smtClean="0">
                <a:latin typeface="Times New Roman" pitchFamily="18" charset="0"/>
              </a:rPr>
              <a:t> </a:t>
            </a:r>
            <a:r>
              <a:rPr lang="en-US" altLang="zh-CN" sz="1400" dirty="0" smtClean="0">
                <a:latin typeface="Times New Roman" pitchFamily="18" charset="0"/>
              </a:rPr>
              <a:t>is</a:t>
            </a:r>
            <a:r>
              <a:rPr lang="zh-CN" altLang="en-US" sz="1400" dirty="0" smtClean="0">
                <a:latin typeface="Times New Roman" pitchFamily="18" charset="0"/>
              </a:rPr>
              <a:t> </a:t>
            </a:r>
            <a:r>
              <a:rPr lang="en-US" altLang="zh-CN" sz="1400" dirty="0" smtClean="0">
                <a:latin typeface="Times New Roman" pitchFamily="18" charset="0"/>
              </a:rPr>
              <a:t>no</a:t>
            </a:r>
            <a:r>
              <a:rPr lang="zh-CN" altLang="en-US" sz="1400" dirty="0" smtClean="0">
                <a:latin typeface="Times New Roman" pitchFamily="18" charset="0"/>
              </a:rPr>
              <a:t> </a:t>
            </a:r>
            <a:r>
              <a:rPr lang="en-US" altLang="zh-CN" sz="1400" dirty="0" smtClean="0">
                <a:latin typeface="Times New Roman" pitchFamily="18" charset="0"/>
              </a:rPr>
              <a:t>more</a:t>
            </a:r>
            <a:r>
              <a:rPr lang="zh-CN" altLang="en-US" sz="1400" dirty="0" smtClean="0">
                <a:latin typeface="Times New Roman" pitchFamily="18" charset="0"/>
              </a:rPr>
              <a:t> </a:t>
            </a:r>
            <a:r>
              <a:rPr lang="en-US" altLang="zh-CN" sz="1400" dirty="0" smtClean="0">
                <a:latin typeface="Times New Roman" pitchFamily="18" charset="0"/>
              </a:rPr>
              <a:t>than</a:t>
            </a:r>
            <a:r>
              <a:rPr lang="zh-CN" altLang="en-US" sz="1400" dirty="0" smtClean="0">
                <a:latin typeface="Times New Roman" pitchFamily="18" charset="0"/>
              </a:rPr>
              <a:t> </a:t>
            </a:r>
            <a:r>
              <a:rPr lang="en-US" altLang="zh-CN" sz="1400" dirty="0" smtClean="0">
                <a:latin typeface="Times New Roman" pitchFamily="18" charset="0"/>
              </a:rPr>
              <a:t>15%.</a:t>
            </a:r>
            <a:r>
              <a:rPr lang="zh-CN" altLang="en-US" sz="1400" dirty="0" smtClean="0">
                <a:latin typeface="Times New Roman" pitchFamily="18" charset="0"/>
              </a:rPr>
              <a:t> </a:t>
            </a:r>
            <a:endParaRPr lang="en-US" altLang="zh-CN" sz="1400" dirty="0" smtClean="0">
              <a:latin typeface="Times New Roman" pitchFamily="18" charset="0"/>
            </a:endParaRPr>
          </a:p>
        </p:txBody>
      </p:sp>
      <p:sp>
        <p:nvSpPr>
          <p:cNvPr id="4" name="内容占位符 2"/>
          <p:cNvSpPr txBox="1">
            <a:spLocks/>
          </p:cNvSpPr>
          <p:nvPr/>
        </p:nvSpPr>
        <p:spPr bwMode="auto">
          <a:xfrm>
            <a:off x="215900" y="4954384"/>
            <a:ext cx="5976664" cy="157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ts val="0"/>
              </a:spcBef>
            </a:pPr>
            <a:r>
              <a:rPr lang="zh-CN" altLang="en-US" sz="1800" kern="0" dirty="0" smtClean="0">
                <a:latin typeface="Times New Roman" pitchFamily="18" charset="0"/>
              </a:rPr>
              <a:t>中国制定</a:t>
            </a:r>
            <a:r>
              <a:rPr lang="en-US" altLang="zh-CN" sz="1800" kern="0" dirty="0" smtClean="0">
                <a:latin typeface="Times New Roman" pitchFamily="18" charset="0"/>
              </a:rPr>
              <a:t>2020</a:t>
            </a:r>
            <a:r>
              <a:rPr lang="zh-CN" altLang="en-US" sz="1800" kern="0" dirty="0" smtClean="0">
                <a:latin typeface="Times New Roman" pitchFamily="18" charset="0"/>
              </a:rPr>
              <a:t>年单位</a:t>
            </a:r>
            <a:r>
              <a:rPr lang="en-US" altLang="zh-CN" sz="1800" kern="0" dirty="0" smtClean="0">
                <a:latin typeface="Times New Roman" pitchFamily="18" charset="0"/>
              </a:rPr>
              <a:t>GDP</a:t>
            </a:r>
            <a:r>
              <a:rPr lang="zh-CN" altLang="en-US" sz="1800" kern="0" dirty="0" smtClean="0">
                <a:latin typeface="Times New Roman" pitchFamily="18" charset="0"/>
              </a:rPr>
              <a:t>的</a:t>
            </a:r>
            <a:r>
              <a:rPr lang="en-US" altLang="zh-CN" sz="1800" kern="0" dirty="0" smtClean="0">
                <a:latin typeface="Times New Roman" pitchFamily="18" charset="0"/>
              </a:rPr>
              <a:t>CO</a:t>
            </a:r>
            <a:r>
              <a:rPr lang="en-US" altLang="zh-CN" sz="1800" kern="0" baseline="-25000" dirty="0" smtClean="0">
                <a:latin typeface="Times New Roman" pitchFamily="18" charset="0"/>
              </a:rPr>
              <a:t>2</a:t>
            </a:r>
            <a:r>
              <a:rPr lang="zh-CN" altLang="en-US" sz="1800" kern="0" dirty="0" smtClean="0">
                <a:latin typeface="Times New Roman" pitchFamily="18" charset="0"/>
              </a:rPr>
              <a:t>强度比</a:t>
            </a:r>
            <a:r>
              <a:rPr lang="en-US" altLang="zh-CN" sz="1800" kern="0" dirty="0" smtClean="0">
                <a:latin typeface="Times New Roman" pitchFamily="18" charset="0"/>
              </a:rPr>
              <a:t>2005</a:t>
            </a:r>
            <a:r>
              <a:rPr lang="zh-CN" altLang="en-US" sz="1800" kern="0" dirty="0" smtClean="0">
                <a:latin typeface="Times New Roman" pitchFamily="18" charset="0"/>
              </a:rPr>
              <a:t>年下降</a:t>
            </a:r>
            <a:r>
              <a:rPr lang="en-US" altLang="zh-CN" sz="1800" kern="0" dirty="0" smtClean="0">
                <a:latin typeface="Times New Roman" pitchFamily="18" charset="0"/>
              </a:rPr>
              <a:t>40-45%</a:t>
            </a:r>
            <a:r>
              <a:rPr lang="zh-CN" altLang="en-US" sz="1800" kern="0" dirty="0" smtClean="0">
                <a:latin typeface="Times New Roman" pitchFamily="18" charset="0"/>
              </a:rPr>
              <a:t>的目标，“十三五”经努力有望超过</a:t>
            </a:r>
            <a:r>
              <a:rPr lang="en-US" altLang="zh-CN" sz="1800" kern="0" dirty="0" smtClean="0">
                <a:latin typeface="Times New Roman" pitchFamily="18" charset="0"/>
              </a:rPr>
              <a:t>45%</a:t>
            </a:r>
            <a:r>
              <a:rPr lang="zh-CN" altLang="en-US" sz="1800" kern="0" dirty="0" smtClean="0">
                <a:latin typeface="Times New Roman" pitchFamily="18" charset="0"/>
              </a:rPr>
              <a:t>。</a:t>
            </a:r>
            <a:r>
              <a:rPr lang="en-US" altLang="zh-CN" sz="1800" kern="0" dirty="0" smtClean="0">
                <a:latin typeface="Times New Roman" pitchFamily="18" charset="0"/>
              </a:rPr>
              <a:t/>
            </a:r>
            <a:br>
              <a:rPr lang="en-US" altLang="zh-CN" sz="1800" kern="0" dirty="0" smtClean="0">
                <a:latin typeface="Times New Roman" pitchFamily="18" charset="0"/>
              </a:rPr>
            </a:br>
            <a:r>
              <a:rPr lang="en-US" altLang="zh-CN" sz="1400" kern="0" dirty="0" smtClean="0">
                <a:latin typeface="Times New Roman" pitchFamily="18" charset="0"/>
              </a:rPr>
              <a:t>China</a:t>
            </a:r>
            <a:r>
              <a:rPr lang="zh-CN" altLang="en-US" sz="1400" kern="0" dirty="0" smtClean="0">
                <a:latin typeface="Times New Roman" pitchFamily="18" charset="0"/>
              </a:rPr>
              <a:t> </a:t>
            </a:r>
            <a:r>
              <a:rPr lang="en-US" altLang="zh-CN" sz="1400" kern="0" dirty="0" smtClean="0">
                <a:latin typeface="Times New Roman" pitchFamily="18" charset="0"/>
              </a:rPr>
              <a:t>set</a:t>
            </a:r>
            <a:r>
              <a:rPr lang="zh-CN" altLang="en-US" sz="1400" kern="0" dirty="0" smtClean="0">
                <a:latin typeface="Times New Roman" pitchFamily="18" charset="0"/>
              </a:rPr>
              <a:t> </a:t>
            </a:r>
            <a:r>
              <a:rPr lang="en-US" altLang="zh-CN" sz="1400" kern="0" dirty="0" smtClean="0">
                <a:latin typeface="Times New Roman" pitchFamily="18" charset="0"/>
              </a:rPr>
              <a:t>the</a:t>
            </a:r>
            <a:r>
              <a:rPr lang="zh-CN" altLang="en-US" sz="1400" kern="0" dirty="0" smtClean="0">
                <a:latin typeface="Times New Roman" pitchFamily="18" charset="0"/>
              </a:rPr>
              <a:t> </a:t>
            </a:r>
            <a:r>
              <a:rPr lang="en-US" altLang="zh-CN" sz="1400" kern="0" dirty="0" smtClean="0">
                <a:latin typeface="Times New Roman" pitchFamily="18" charset="0"/>
              </a:rPr>
              <a:t>target</a:t>
            </a:r>
            <a:r>
              <a:rPr lang="zh-CN" altLang="en-US" sz="1400" kern="0" dirty="0" smtClean="0">
                <a:latin typeface="Times New Roman" pitchFamily="18" charset="0"/>
              </a:rPr>
              <a:t> </a:t>
            </a:r>
            <a:r>
              <a:rPr lang="en-US" altLang="zh-CN" sz="1400" kern="0" dirty="0" smtClean="0">
                <a:latin typeface="Times New Roman" pitchFamily="18" charset="0"/>
              </a:rPr>
              <a:t>of</a:t>
            </a:r>
            <a:r>
              <a:rPr lang="zh-CN" altLang="en-US" sz="1400" kern="0" dirty="0" smtClean="0">
                <a:latin typeface="Times New Roman" pitchFamily="18" charset="0"/>
              </a:rPr>
              <a:t> </a:t>
            </a:r>
            <a:r>
              <a:rPr lang="en-US" altLang="zh-CN" sz="1400" kern="0" dirty="0" smtClean="0">
                <a:latin typeface="Times New Roman" pitchFamily="18" charset="0"/>
              </a:rPr>
              <a:t>reducing</a:t>
            </a:r>
            <a:r>
              <a:rPr lang="zh-CN" altLang="en-US" sz="1400" kern="0" dirty="0" smtClean="0">
                <a:latin typeface="Times New Roman" pitchFamily="18" charset="0"/>
              </a:rPr>
              <a:t> </a:t>
            </a:r>
            <a:r>
              <a:rPr lang="en-US" altLang="zh-CN" sz="1400" kern="0" dirty="0" smtClean="0">
                <a:latin typeface="Times New Roman" pitchFamily="18" charset="0"/>
              </a:rPr>
              <a:t>CO</a:t>
            </a:r>
            <a:r>
              <a:rPr lang="en-US" altLang="zh-CN" sz="1400" kern="0" baseline="-25000" dirty="0" smtClean="0">
                <a:latin typeface="Times New Roman" pitchFamily="18" charset="0"/>
              </a:rPr>
              <a:t>2</a:t>
            </a:r>
            <a:r>
              <a:rPr lang="zh-CN" altLang="en-US" sz="1400" kern="0" dirty="0" smtClean="0">
                <a:latin typeface="Times New Roman" pitchFamily="18" charset="0"/>
              </a:rPr>
              <a:t> </a:t>
            </a:r>
            <a:r>
              <a:rPr lang="en-US" altLang="zh-CN" sz="1400" kern="0" dirty="0" smtClean="0">
                <a:latin typeface="Times New Roman" pitchFamily="18" charset="0"/>
              </a:rPr>
              <a:t>intensity</a:t>
            </a:r>
            <a:r>
              <a:rPr lang="zh-CN" altLang="en-US" sz="1400" kern="0" dirty="0" smtClean="0">
                <a:latin typeface="Times New Roman" pitchFamily="18" charset="0"/>
              </a:rPr>
              <a:t> </a:t>
            </a:r>
            <a:r>
              <a:rPr lang="en-US" altLang="zh-CN" sz="1400" kern="0" dirty="0" smtClean="0">
                <a:latin typeface="Times New Roman" pitchFamily="18" charset="0"/>
              </a:rPr>
              <a:t>per</a:t>
            </a:r>
            <a:r>
              <a:rPr lang="zh-CN" altLang="en-US" sz="1400" kern="0" dirty="0" smtClean="0">
                <a:latin typeface="Times New Roman" pitchFamily="18" charset="0"/>
              </a:rPr>
              <a:t> </a:t>
            </a:r>
            <a:r>
              <a:rPr lang="en-US" altLang="zh-CN" sz="1400" kern="0" dirty="0" smtClean="0">
                <a:latin typeface="Times New Roman" pitchFamily="18" charset="0"/>
              </a:rPr>
              <a:t>GDP</a:t>
            </a:r>
            <a:r>
              <a:rPr lang="zh-CN" altLang="en-US" sz="1400" kern="0" dirty="0" smtClean="0">
                <a:latin typeface="Times New Roman" pitchFamily="18" charset="0"/>
              </a:rPr>
              <a:t> </a:t>
            </a:r>
            <a:r>
              <a:rPr lang="en-US" altLang="zh-CN" sz="1400" kern="0" dirty="0" smtClean="0">
                <a:latin typeface="Times New Roman" pitchFamily="18" charset="0"/>
              </a:rPr>
              <a:t>around</a:t>
            </a:r>
            <a:r>
              <a:rPr lang="zh-CN" altLang="en-US" sz="1400" kern="0" dirty="0" smtClean="0">
                <a:latin typeface="Times New Roman" pitchFamily="18" charset="0"/>
              </a:rPr>
              <a:t> </a:t>
            </a:r>
            <a:r>
              <a:rPr lang="en-US" altLang="zh-CN" sz="1400" kern="0" dirty="0" smtClean="0">
                <a:latin typeface="Times New Roman" pitchFamily="18" charset="0"/>
              </a:rPr>
              <a:t>40%</a:t>
            </a:r>
            <a:r>
              <a:rPr lang="zh-CN" altLang="en-US" sz="1400" kern="0" dirty="0" smtClean="0">
                <a:latin typeface="Times New Roman" pitchFamily="18" charset="0"/>
              </a:rPr>
              <a:t> </a:t>
            </a:r>
            <a:r>
              <a:rPr lang="en-US" altLang="zh-CN" sz="1400" kern="0" dirty="0" smtClean="0">
                <a:latin typeface="Times New Roman" pitchFamily="18" charset="0"/>
              </a:rPr>
              <a:t>to</a:t>
            </a:r>
            <a:r>
              <a:rPr lang="zh-CN" altLang="en-US" sz="1400" kern="0" dirty="0" smtClean="0">
                <a:latin typeface="Times New Roman" pitchFamily="18" charset="0"/>
              </a:rPr>
              <a:t> </a:t>
            </a:r>
            <a:r>
              <a:rPr lang="en-US" altLang="zh-CN" sz="1400" kern="0" dirty="0" smtClean="0">
                <a:latin typeface="Times New Roman" pitchFamily="18" charset="0"/>
              </a:rPr>
              <a:t>50%</a:t>
            </a:r>
            <a:r>
              <a:rPr lang="zh-CN" altLang="en-US" sz="1400" kern="0" dirty="0" smtClean="0">
                <a:latin typeface="Times New Roman" pitchFamily="18" charset="0"/>
              </a:rPr>
              <a:t> </a:t>
            </a:r>
            <a:r>
              <a:rPr lang="en-US" altLang="zh-CN" sz="1400" kern="0" dirty="0" smtClean="0">
                <a:latin typeface="Times New Roman" pitchFamily="18" charset="0"/>
              </a:rPr>
              <a:t>in</a:t>
            </a:r>
            <a:r>
              <a:rPr lang="zh-CN" altLang="en-US" sz="1400" kern="0" dirty="0" smtClean="0">
                <a:latin typeface="Times New Roman" pitchFamily="18" charset="0"/>
              </a:rPr>
              <a:t> </a:t>
            </a:r>
            <a:r>
              <a:rPr lang="en-US" altLang="zh-CN" sz="1400" kern="0" dirty="0" smtClean="0">
                <a:latin typeface="Times New Roman" pitchFamily="18" charset="0"/>
              </a:rPr>
              <a:t>2020</a:t>
            </a:r>
            <a:r>
              <a:rPr lang="zh-CN" altLang="en-US" sz="1400" kern="0" dirty="0" smtClean="0">
                <a:latin typeface="Times New Roman" pitchFamily="18" charset="0"/>
              </a:rPr>
              <a:t> </a:t>
            </a:r>
            <a:r>
              <a:rPr lang="en-US" altLang="zh-CN" sz="1400" kern="0" dirty="0" smtClean="0">
                <a:latin typeface="Times New Roman" pitchFamily="18" charset="0"/>
              </a:rPr>
              <a:t>than</a:t>
            </a:r>
            <a:r>
              <a:rPr lang="zh-CN" altLang="en-US" sz="1400" kern="0" dirty="0" smtClean="0">
                <a:latin typeface="Times New Roman" pitchFamily="18" charset="0"/>
              </a:rPr>
              <a:t> </a:t>
            </a:r>
            <a:r>
              <a:rPr lang="en-US" altLang="zh-CN" sz="1400" kern="0" dirty="0" smtClean="0">
                <a:latin typeface="Times New Roman" pitchFamily="18" charset="0"/>
              </a:rPr>
              <a:t>2005,</a:t>
            </a:r>
            <a:r>
              <a:rPr lang="zh-CN" altLang="en-US" sz="1400" kern="0" dirty="0" smtClean="0">
                <a:latin typeface="Times New Roman" pitchFamily="18" charset="0"/>
              </a:rPr>
              <a:t> </a:t>
            </a:r>
            <a:r>
              <a:rPr lang="en-US" altLang="zh-CN" sz="1400" kern="0" dirty="0" smtClean="0">
                <a:latin typeface="Times New Roman" pitchFamily="18" charset="0"/>
              </a:rPr>
              <a:t>in</a:t>
            </a:r>
            <a:r>
              <a:rPr lang="zh-CN" altLang="en-US" sz="1400" kern="0" dirty="0" smtClean="0">
                <a:latin typeface="Times New Roman" pitchFamily="18" charset="0"/>
              </a:rPr>
              <a:t> </a:t>
            </a:r>
            <a:r>
              <a:rPr lang="en-US" altLang="zh-CN" sz="1400" kern="0" dirty="0" smtClean="0">
                <a:latin typeface="Times New Roman" pitchFamily="18" charset="0"/>
              </a:rPr>
              <a:t>“13th</a:t>
            </a:r>
            <a:r>
              <a:rPr lang="zh-CN" altLang="en-US" sz="1400" kern="0" dirty="0" smtClean="0">
                <a:latin typeface="Times New Roman" pitchFamily="18" charset="0"/>
              </a:rPr>
              <a:t> </a:t>
            </a:r>
            <a:r>
              <a:rPr lang="en-US" altLang="zh-CN" sz="1400" kern="0" dirty="0" smtClean="0">
                <a:latin typeface="Times New Roman" pitchFamily="18" charset="0"/>
              </a:rPr>
              <a:t>Five</a:t>
            </a:r>
            <a:r>
              <a:rPr lang="zh-CN" altLang="en-US" sz="1400" kern="0" dirty="0" smtClean="0">
                <a:latin typeface="Times New Roman" pitchFamily="18" charset="0"/>
              </a:rPr>
              <a:t> </a:t>
            </a:r>
            <a:r>
              <a:rPr lang="en-US" altLang="zh-CN" sz="1400" kern="0" dirty="0" smtClean="0">
                <a:latin typeface="Times New Roman" pitchFamily="18" charset="0"/>
              </a:rPr>
              <a:t>Year</a:t>
            </a:r>
            <a:r>
              <a:rPr lang="zh-CN" altLang="en-US" sz="1400" kern="0" dirty="0" smtClean="0">
                <a:latin typeface="Times New Roman" pitchFamily="18" charset="0"/>
              </a:rPr>
              <a:t> </a:t>
            </a:r>
            <a:r>
              <a:rPr lang="en-US" altLang="zh-CN" sz="1400" kern="0" dirty="0" smtClean="0">
                <a:latin typeface="Times New Roman" pitchFamily="18" charset="0"/>
              </a:rPr>
              <a:t>Plan”</a:t>
            </a:r>
            <a:r>
              <a:rPr lang="zh-CN" altLang="en-US" sz="1400" kern="0" dirty="0" smtClean="0">
                <a:latin typeface="Times New Roman" pitchFamily="18" charset="0"/>
              </a:rPr>
              <a:t> </a:t>
            </a:r>
            <a:r>
              <a:rPr lang="en-US" altLang="zh-CN" sz="1400" kern="0" dirty="0" smtClean="0">
                <a:latin typeface="Times New Roman" pitchFamily="18" charset="0"/>
              </a:rPr>
              <a:t>the</a:t>
            </a:r>
            <a:r>
              <a:rPr lang="zh-CN" altLang="en-US" sz="1400" kern="0" dirty="0" smtClean="0">
                <a:latin typeface="Times New Roman" pitchFamily="18" charset="0"/>
              </a:rPr>
              <a:t> </a:t>
            </a:r>
            <a:r>
              <a:rPr lang="en-US" altLang="zh-CN" sz="1400" kern="0" dirty="0" smtClean="0">
                <a:latin typeface="Times New Roman" pitchFamily="18" charset="0"/>
              </a:rPr>
              <a:t>goal</a:t>
            </a:r>
            <a:r>
              <a:rPr lang="zh-CN" altLang="en-US" sz="1400" kern="0" dirty="0" smtClean="0">
                <a:latin typeface="Times New Roman" pitchFamily="18" charset="0"/>
              </a:rPr>
              <a:t> </a:t>
            </a:r>
            <a:r>
              <a:rPr lang="en-US" altLang="zh-CN" sz="1400" kern="0" dirty="0" smtClean="0">
                <a:latin typeface="Times New Roman" pitchFamily="18" charset="0"/>
              </a:rPr>
              <a:t>of</a:t>
            </a:r>
            <a:r>
              <a:rPr lang="zh-CN" altLang="en-US" sz="1400" kern="0" dirty="0" smtClean="0">
                <a:latin typeface="Times New Roman" pitchFamily="18" charset="0"/>
              </a:rPr>
              <a:t> </a:t>
            </a:r>
            <a:r>
              <a:rPr lang="en-US" altLang="zh-CN" sz="1400" kern="0" dirty="0" smtClean="0">
                <a:latin typeface="Times New Roman" pitchFamily="18" charset="0"/>
              </a:rPr>
              <a:t>45%</a:t>
            </a:r>
            <a:r>
              <a:rPr lang="zh-CN" altLang="en-US" sz="1400" kern="0" dirty="0" smtClean="0">
                <a:latin typeface="Times New Roman" pitchFamily="18" charset="0"/>
              </a:rPr>
              <a:t> </a:t>
            </a:r>
            <a:r>
              <a:rPr lang="en-US" altLang="zh-CN" sz="1400" kern="0" dirty="0" smtClean="0">
                <a:latin typeface="Times New Roman" pitchFamily="18" charset="0"/>
              </a:rPr>
              <a:t>probability</a:t>
            </a:r>
            <a:r>
              <a:rPr lang="zh-CN" altLang="en-US" sz="1400" kern="0" dirty="0" smtClean="0">
                <a:latin typeface="Times New Roman" pitchFamily="18" charset="0"/>
              </a:rPr>
              <a:t> </a:t>
            </a:r>
            <a:r>
              <a:rPr lang="en-US" altLang="zh-CN" sz="1400" kern="0" dirty="0" smtClean="0">
                <a:latin typeface="Times New Roman" pitchFamily="18" charset="0"/>
              </a:rPr>
              <a:t>be</a:t>
            </a:r>
            <a:r>
              <a:rPr lang="zh-CN" altLang="en-US" sz="1400" kern="0" dirty="0" smtClean="0">
                <a:latin typeface="Times New Roman" pitchFamily="18" charset="0"/>
              </a:rPr>
              <a:t> </a:t>
            </a:r>
            <a:r>
              <a:rPr lang="en-US" altLang="zh-CN" sz="1400" kern="0" dirty="0" smtClean="0">
                <a:latin typeface="Times New Roman" pitchFamily="18" charset="0"/>
              </a:rPr>
              <a:t>exceeded</a:t>
            </a:r>
            <a:r>
              <a:rPr lang="zh-CN" altLang="en-US" sz="1400" kern="0" dirty="0" smtClean="0">
                <a:latin typeface="Times New Roman" pitchFamily="18" charset="0"/>
              </a:rPr>
              <a:t> </a:t>
            </a:r>
            <a:r>
              <a:rPr lang="en-US" altLang="zh-CN" sz="1400" kern="0" dirty="0" smtClean="0">
                <a:latin typeface="Times New Roman" pitchFamily="18" charset="0"/>
              </a:rPr>
              <a:t>by</a:t>
            </a:r>
            <a:r>
              <a:rPr lang="zh-CN" altLang="en-US" sz="1400" kern="0" dirty="0" smtClean="0">
                <a:latin typeface="Times New Roman" pitchFamily="18" charset="0"/>
              </a:rPr>
              <a:t> </a:t>
            </a:r>
            <a:r>
              <a:rPr lang="en-US" altLang="zh-CN" sz="1400" kern="0" dirty="0" smtClean="0">
                <a:latin typeface="Times New Roman" pitchFamily="18" charset="0"/>
              </a:rPr>
              <a:t>effort.</a:t>
            </a:r>
            <a:r>
              <a:rPr lang="zh-CN" altLang="en-US" sz="1400" kern="0" dirty="0" smtClean="0">
                <a:latin typeface="Times New Roman" pitchFamily="18" charset="0"/>
              </a:rPr>
              <a:t>  </a:t>
            </a:r>
            <a:endParaRPr lang="en-US" altLang="zh-CN" sz="1400" kern="0" dirty="0" smtClean="0">
              <a:latin typeface="Times New Roman"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869160"/>
            <a:ext cx="1336600" cy="1513904"/>
          </a:xfrm>
          <a:prstGeom prst="rect">
            <a:avLst/>
          </a:prstGeom>
        </p:spPr>
      </p:pic>
    </p:spTree>
    <p:extLst>
      <p:ext uri="{BB962C8B-B14F-4D97-AF65-F5344CB8AC3E}">
        <p14:creationId xmlns:p14="http://schemas.microsoft.com/office/powerpoint/2010/main" val="439370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2374" y="2060848"/>
            <a:ext cx="8660106" cy="3672408"/>
          </a:xfrm>
        </p:spPr>
        <p:txBody>
          <a:bodyPr/>
          <a:lstStyle/>
          <a:p>
            <a:pPr>
              <a:spcBef>
                <a:spcPts val="0"/>
              </a:spcBef>
            </a:pPr>
            <a:r>
              <a:rPr lang="zh-CN" altLang="en-US" sz="1800" dirty="0" smtClean="0">
                <a:latin typeface="Times New Roman" pitchFamily="18" charset="0"/>
              </a:rPr>
              <a:t>中国同时制定</a:t>
            </a:r>
            <a:r>
              <a:rPr lang="en-US" altLang="zh-CN" sz="1800" dirty="0" smtClean="0">
                <a:latin typeface="Times New Roman" pitchFamily="18" charset="0"/>
              </a:rPr>
              <a:t>2020</a:t>
            </a:r>
            <a:r>
              <a:rPr lang="zh-CN" altLang="en-US" sz="1800" dirty="0" smtClean="0">
                <a:latin typeface="Times New Roman" pitchFamily="18" charset="0"/>
              </a:rPr>
              <a:t>年非化石能源比例从</a:t>
            </a:r>
            <a:r>
              <a:rPr lang="en-US" altLang="zh-CN" sz="1800" dirty="0" smtClean="0">
                <a:latin typeface="Times New Roman" pitchFamily="18" charset="0"/>
              </a:rPr>
              <a:t>2005</a:t>
            </a:r>
            <a:r>
              <a:rPr lang="zh-CN" altLang="en-US" sz="1800" dirty="0" smtClean="0">
                <a:latin typeface="Times New Roman" pitchFamily="18" charset="0"/>
              </a:rPr>
              <a:t>年</a:t>
            </a:r>
            <a:r>
              <a:rPr lang="en-US" altLang="zh-CN" sz="1800" dirty="0" smtClean="0">
                <a:latin typeface="Times New Roman" pitchFamily="18" charset="0"/>
              </a:rPr>
              <a:t>6.8%</a:t>
            </a:r>
            <a:r>
              <a:rPr lang="zh-CN" altLang="en-US" sz="1800" dirty="0" smtClean="0">
                <a:latin typeface="Times New Roman" pitchFamily="18" charset="0"/>
              </a:rPr>
              <a:t>上升到</a:t>
            </a:r>
            <a:r>
              <a:rPr lang="en-US" altLang="zh-CN" sz="1800" dirty="0" smtClean="0">
                <a:latin typeface="Times New Roman" pitchFamily="18" charset="0"/>
              </a:rPr>
              <a:t>15%</a:t>
            </a:r>
            <a:r>
              <a:rPr lang="zh-CN" altLang="en-US" sz="1800" dirty="0" smtClean="0">
                <a:latin typeface="Times New Roman" pitchFamily="18" charset="0"/>
              </a:rPr>
              <a:t>的目标。</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China</a:t>
            </a:r>
            <a:r>
              <a:rPr lang="zh-CN" altLang="en-US" sz="1400" dirty="0" smtClean="0">
                <a:latin typeface="Times New Roman" pitchFamily="18" charset="0"/>
              </a:rPr>
              <a:t> </a:t>
            </a:r>
            <a:r>
              <a:rPr lang="en-US" altLang="zh-CN" sz="1400" dirty="0" smtClean="0">
                <a:latin typeface="Times New Roman" pitchFamily="18" charset="0"/>
              </a:rPr>
              <a:t>establish</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target</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increasing</a:t>
            </a:r>
            <a:r>
              <a:rPr lang="zh-CN" altLang="en-US" sz="1400" dirty="0" smtClean="0">
                <a:latin typeface="Times New Roman" pitchFamily="18" charset="0"/>
              </a:rPr>
              <a:t> </a:t>
            </a:r>
            <a:r>
              <a:rPr lang="en-US" altLang="zh-CN" sz="1400" dirty="0" smtClean="0">
                <a:latin typeface="Times New Roman" pitchFamily="18" charset="0"/>
              </a:rPr>
              <a:t>percentage</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non-fossil</a:t>
            </a:r>
            <a:r>
              <a:rPr lang="zh-CN" altLang="en-US" sz="1400" dirty="0" smtClean="0">
                <a:latin typeface="Times New Roman" pitchFamily="18" charset="0"/>
              </a:rPr>
              <a:t> </a:t>
            </a:r>
            <a:r>
              <a:rPr lang="en-US" altLang="zh-CN" sz="1400" dirty="0" smtClean="0">
                <a:latin typeface="Times New Roman" pitchFamily="18" charset="0"/>
              </a:rPr>
              <a:t>fuel</a:t>
            </a:r>
            <a:r>
              <a:rPr lang="zh-CN" altLang="en-US" sz="1400" dirty="0" smtClean="0">
                <a:latin typeface="Times New Roman" pitchFamily="18" charset="0"/>
              </a:rPr>
              <a:t> </a:t>
            </a:r>
            <a:r>
              <a:rPr lang="en-US" altLang="zh-CN" sz="1400" dirty="0" smtClean="0">
                <a:latin typeface="Times New Roman" pitchFamily="18" charset="0"/>
              </a:rPr>
              <a:t>from</a:t>
            </a:r>
            <a:r>
              <a:rPr lang="zh-CN" altLang="en-US" sz="1400" dirty="0" smtClean="0">
                <a:latin typeface="Times New Roman" pitchFamily="18" charset="0"/>
              </a:rPr>
              <a:t> </a:t>
            </a:r>
            <a:r>
              <a:rPr lang="en-US" altLang="zh-CN" sz="1400" dirty="0" smtClean="0">
                <a:latin typeface="Times New Roman" pitchFamily="18" charset="0"/>
              </a:rPr>
              <a:t>6.8%</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2005</a:t>
            </a:r>
            <a:r>
              <a:rPr lang="zh-CN" altLang="en-US" sz="1400" dirty="0" smtClean="0">
                <a:latin typeface="Times New Roman" pitchFamily="18" charset="0"/>
              </a:rPr>
              <a:t> </a:t>
            </a: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15%</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2020.</a:t>
            </a:r>
            <a:r>
              <a:rPr lang="zh-CN" altLang="en-US" sz="1400" dirty="0" smtClean="0">
                <a:latin typeface="Times New Roman" pitchFamily="18" charset="0"/>
              </a:rPr>
              <a:t> </a:t>
            </a:r>
            <a:endParaRPr lang="en-US" altLang="zh-CN" sz="1400" dirty="0" smtClean="0">
              <a:latin typeface="Times New Roman" pitchFamily="18" charset="0"/>
            </a:endParaRPr>
          </a:p>
          <a:p>
            <a:pPr>
              <a:spcBef>
                <a:spcPts val="0"/>
              </a:spcBef>
            </a:pPr>
            <a:r>
              <a:rPr lang="zh-CN" altLang="en-US" sz="1800" dirty="0">
                <a:latin typeface="Times New Roman" pitchFamily="18" charset="0"/>
              </a:rPr>
              <a:t>中国可再生能源发展</a:t>
            </a:r>
            <a:r>
              <a:rPr lang="zh-CN" altLang="en-US" sz="1800" dirty="0" smtClean="0">
                <a:latin typeface="Times New Roman" pitchFamily="18" charset="0"/>
              </a:rPr>
              <a:t>迅速，投资规模、新增容量和增长速度均居世界第一。</a:t>
            </a:r>
            <a:r>
              <a:rPr lang="en-US" altLang="zh-CN" sz="1800" dirty="0" smtClean="0">
                <a:latin typeface="Times New Roman" pitchFamily="18" charset="0"/>
              </a:rPr>
              <a:t>2013</a:t>
            </a:r>
            <a:r>
              <a:rPr lang="zh-CN" altLang="en-US" sz="1800" dirty="0" smtClean="0">
                <a:latin typeface="Times New Roman" pitchFamily="18" charset="0"/>
              </a:rPr>
              <a:t>年水电、上网风电、上网光伏发电容量分别达</a:t>
            </a:r>
            <a:r>
              <a:rPr lang="en-US" altLang="zh-CN" sz="1800" dirty="0" smtClean="0">
                <a:latin typeface="Times New Roman" pitchFamily="18" charset="0"/>
              </a:rPr>
              <a:t>2.8</a:t>
            </a:r>
            <a:r>
              <a:rPr lang="zh-CN" altLang="en-US" sz="1800" dirty="0" smtClean="0">
                <a:latin typeface="Times New Roman" pitchFamily="18" charset="0"/>
              </a:rPr>
              <a:t>亿千瓦、</a:t>
            </a:r>
            <a:r>
              <a:rPr lang="en-US" altLang="zh-CN" sz="1800" dirty="0" smtClean="0">
                <a:latin typeface="Times New Roman" pitchFamily="18" charset="0"/>
              </a:rPr>
              <a:t>7548</a:t>
            </a:r>
            <a:r>
              <a:rPr lang="zh-CN" altLang="en-US" sz="1800" dirty="0" smtClean="0">
                <a:latin typeface="Times New Roman" pitchFamily="18" charset="0"/>
              </a:rPr>
              <a:t>万千瓦、</a:t>
            </a:r>
            <a:r>
              <a:rPr lang="en-US" altLang="zh-CN" sz="1800" dirty="0" smtClean="0">
                <a:latin typeface="Times New Roman" pitchFamily="18" charset="0"/>
              </a:rPr>
              <a:t>1480</a:t>
            </a:r>
            <a:r>
              <a:rPr lang="zh-CN" altLang="en-US" sz="1800" dirty="0" smtClean="0">
                <a:latin typeface="Times New Roman" pitchFamily="18" charset="0"/>
              </a:rPr>
              <a:t>万千瓦，均达世界前列。核电在建规模</a:t>
            </a:r>
            <a:r>
              <a:rPr lang="en-US" altLang="zh-CN" sz="1800" dirty="0" smtClean="0">
                <a:latin typeface="Times New Roman" pitchFamily="18" charset="0"/>
              </a:rPr>
              <a:t>3723</a:t>
            </a:r>
            <a:r>
              <a:rPr lang="zh-CN" altLang="en-US" sz="1800" dirty="0" smtClean="0">
                <a:latin typeface="Times New Roman" pitchFamily="18" charset="0"/>
              </a:rPr>
              <a:t>万千瓦，约为世界</a:t>
            </a:r>
            <a:r>
              <a:rPr lang="en-US" altLang="zh-CN" sz="1800" dirty="0" smtClean="0">
                <a:latin typeface="Times New Roman" pitchFamily="18" charset="0"/>
              </a:rPr>
              <a:t>40%</a:t>
            </a:r>
            <a:r>
              <a:rPr lang="zh-CN" altLang="en-US" sz="1800" dirty="0" smtClean="0">
                <a:latin typeface="Times New Roman" pitchFamily="18" charset="0"/>
              </a:rPr>
              <a:t>。</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China</a:t>
            </a:r>
            <a:r>
              <a:rPr lang="zh-CN" altLang="en-US" sz="1400" dirty="0" smtClean="0">
                <a:latin typeface="Times New Roman" pitchFamily="18" charset="0"/>
              </a:rPr>
              <a:t> </a:t>
            </a:r>
            <a:r>
              <a:rPr lang="en-US" altLang="zh-CN" sz="1400" dirty="0" smtClean="0">
                <a:latin typeface="Times New Roman" pitchFamily="18" charset="0"/>
              </a:rPr>
              <a:t>has</a:t>
            </a:r>
            <a:r>
              <a:rPr lang="zh-CN" altLang="en-US" sz="1400" dirty="0" smtClean="0">
                <a:latin typeface="Times New Roman" pitchFamily="18" charset="0"/>
              </a:rPr>
              <a:t> </a:t>
            </a:r>
            <a:r>
              <a:rPr lang="en-US" altLang="zh-CN" sz="1400" dirty="0" smtClean="0">
                <a:latin typeface="Times New Roman" pitchFamily="18" charset="0"/>
              </a:rPr>
              <a:t>experienced</a:t>
            </a:r>
            <a:r>
              <a:rPr lang="zh-CN" altLang="en-US" sz="1400" dirty="0" smtClean="0">
                <a:latin typeface="Times New Roman" pitchFamily="18" charset="0"/>
              </a:rPr>
              <a:t> </a:t>
            </a:r>
            <a:r>
              <a:rPr lang="en-US" altLang="zh-CN" sz="1400" dirty="0" smtClean="0">
                <a:latin typeface="Times New Roman" pitchFamily="18" charset="0"/>
              </a:rPr>
              <a:t>fast</a:t>
            </a:r>
            <a:r>
              <a:rPr lang="zh-CN" altLang="en-US" sz="1400" dirty="0" smtClean="0">
                <a:latin typeface="Times New Roman" pitchFamily="18" charset="0"/>
              </a:rPr>
              <a:t> </a:t>
            </a:r>
            <a:r>
              <a:rPr lang="en-US" altLang="zh-CN" sz="1400" dirty="0" smtClean="0">
                <a:latin typeface="Times New Roman" pitchFamily="18" charset="0"/>
              </a:rPr>
              <a:t>development</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field</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renewable</a:t>
            </a:r>
            <a:r>
              <a:rPr lang="zh-CN" altLang="en-US" sz="1400" dirty="0" smtClean="0">
                <a:latin typeface="Times New Roman" pitchFamily="18" charset="0"/>
              </a:rPr>
              <a:t> </a:t>
            </a:r>
            <a:r>
              <a:rPr lang="en-US" altLang="zh-CN" sz="1400" dirty="0" smtClean="0">
                <a:latin typeface="Times New Roman" pitchFamily="18" charset="0"/>
              </a:rPr>
              <a:t>energy</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has</a:t>
            </a:r>
            <a:r>
              <a:rPr lang="zh-CN" altLang="en-US" sz="1400" dirty="0" smtClean="0">
                <a:latin typeface="Times New Roman" pitchFamily="18" charset="0"/>
              </a:rPr>
              <a:t> </a:t>
            </a:r>
            <a:r>
              <a:rPr lang="en-US" altLang="zh-CN" sz="1400" dirty="0" smtClean="0">
                <a:latin typeface="Times New Roman" pitchFamily="18" charset="0"/>
              </a:rPr>
              <a:t>ranked</a:t>
            </a:r>
            <a:r>
              <a:rPr lang="zh-CN" altLang="en-US" sz="1400" dirty="0" smtClean="0">
                <a:latin typeface="Times New Roman" pitchFamily="18" charset="0"/>
              </a:rPr>
              <a:t> </a:t>
            </a:r>
            <a:r>
              <a:rPr lang="en-US" altLang="zh-CN" sz="1400" dirty="0" smtClean="0">
                <a:latin typeface="Times New Roman" pitchFamily="18" charset="0"/>
              </a:rPr>
              <a:t>first</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terms</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investment</a:t>
            </a:r>
            <a:r>
              <a:rPr lang="zh-CN" altLang="en-US" sz="1400" dirty="0" smtClean="0">
                <a:latin typeface="Times New Roman" pitchFamily="18" charset="0"/>
              </a:rPr>
              <a:t> </a:t>
            </a:r>
            <a:r>
              <a:rPr lang="en-US" altLang="zh-CN" sz="1400" dirty="0" smtClean="0">
                <a:latin typeface="Times New Roman" pitchFamily="18" charset="0"/>
              </a:rPr>
              <a:t>scale,</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added</a:t>
            </a:r>
            <a:r>
              <a:rPr lang="zh-CN" altLang="en-US" sz="1400" dirty="0" smtClean="0">
                <a:latin typeface="Times New Roman" pitchFamily="18" charset="0"/>
              </a:rPr>
              <a:t> </a:t>
            </a:r>
            <a:r>
              <a:rPr lang="en-US" altLang="zh-CN" sz="1400" dirty="0" smtClean="0">
                <a:latin typeface="Times New Roman" pitchFamily="18" charset="0"/>
              </a:rPr>
              <a:t>installed</a:t>
            </a:r>
            <a:r>
              <a:rPr lang="zh-CN" altLang="en-US" sz="1400" dirty="0" smtClean="0">
                <a:latin typeface="Times New Roman" pitchFamily="18" charset="0"/>
              </a:rPr>
              <a:t> </a:t>
            </a:r>
            <a:r>
              <a:rPr lang="en-US" altLang="zh-CN" sz="1400" dirty="0" smtClean="0">
                <a:latin typeface="Times New Roman" pitchFamily="18" charset="0"/>
              </a:rPr>
              <a:t>capacity</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growth</a:t>
            </a:r>
            <a:r>
              <a:rPr lang="zh-CN" altLang="en-US" sz="1400" dirty="0" smtClean="0">
                <a:latin typeface="Times New Roman" pitchFamily="18" charset="0"/>
              </a:rPr>
              <a:t> </a:t>
            </a:r>
            <a:r>
              <a:rPr lang="en-US" altLang="zh-CN" sz="1400" dirty="0" smtClean="0">
                <a:latin typeface="Times New Roman" pitchFamily="18" charset="0"/>
              </a:rPr>
              <a:t>rate.</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generation</a:t>
            </a:r>
            <a:r>
              <a:rPr lang="zh-CN" altLang="en-US" sz="1400" dirty="0" smtClean="0">
                <a:latin typeface="Times New Roman" pitchFamily="18" charset="0"/>
              </a:rPr>
              <a:t> </a:t>
            </a:r>
            <a:r>
              <a:rPr lang="en-US" altLang="zh-CN" sz="1400" dirty="0" smtClean="0">
                <a:latin typeface="Times New Roman" pitchFamily="18" charset="0"/>
              </a:rPr>
              <a:t>capacities</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hydro</a:t>
            </a:r>
            <a:r>
              <a:rPr lang="zh-CN" altLang="en-US" sz="1400" dirty="0" smtClean="0">
                <a:latin typeface="Times New Roman" pitchFamily="18" charset="0"/>
              </a:rPr>
              <a:t> </a:t>
            </a:r>
            <a:r>
              <a:rPr lang="en-US" altLang="zh-CN" sz="1400" dirty="0" smtClean="0">
                <a:latin typeface="Times New Roman" pitchFamily="18" charset="0"/>
              </a:rPr>
              <a:t>power,</a:t>
            </a:r>
            <a:r>
              <a:rPr lang="zh-CN" altLang="en-US" sz="1400" dirty="0" smtClean="0">
                <a:latin typeface="Times New Roman" pitchFamily="18" charset="0"/>
              </a:rPr>
              <a:t> </a:t>
            </a:r>
            <a:r>
              <a:rPr lang="en-US" altLang="zh-CN" sz="1400" dirty="0" smtClean="0">
                <a:latin typeface="Times New Roman" pitchFamily="18" charset="0"/>
              </a:rPr>
              <a:t>grid-connected</a:t>
            </a:r>
            <a:r>
              <a:rPr lang="zh-CN" altLang="en-US" sz="1400" dirty="0" smtClean="0">
                <a:latin typeface="Times New Roman" pitchFamily="18" charset="0"/>
              </a:rPr>
              <a:t> </a:t>
            </a:r>
            <a:r>
              <a:rPr lang="en-US" altLang="zh-CN" sz="1400" dirty="0" smtClean="0">
                <a:latin typeface="Times New Roman" pitchFamily="18" charset="0"/>
              </a:rPr>
              <a:t>wind</a:t>
            </a:r>
            <a:r>
              <a:rPr lang="zh-CN" altLang="en-US" sz="1400" dirty="0" smtClean="0">
                <a:latin typeface="Times New Roman" pitchFamily="18" charset="0"/>
              </a:rPr>
              <a:t> </a:t>
            </a:r>
            <a:r>
              <a:rPr lang="en-US" altLang="zh-CN" sz="1400" dirty="0" smtClean="0">
                <a:latin typeface="Times New Roman" pitchFamily="18" charset="0"/>
              </a:rPr>
              <a:t>power</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grid-connected</a:t>
            </a:r>
            <a:r>
              <a:rPr lang="zh-CN" altLang="en-US" sz="1400" dirty="0" smtClean="0">
                <a:latin typeface="Times New Roman" pitchFamily="18" charset="0"/>
              </a:rPr>
              <a:t> </a:t>
            </a:r>
            <a:r>
              <a:rPr lang="en-US" altLang="zh-CN" sz="1400" dirty="0" smtClean="0">
                <a:latin typeface="Times New Roman" pitchFamily="18" charset="0"/>
              </a:rPr>
              <a:t>photovoltaic</a:t>
            </a:r>
            <a:r>
              <a:rPr lang="zh-CN" altLang="en-US" sz="1400" dirty="0" smtClean="0">
                <a:latin typeface="Times New Roman" pitchFamily="18" charset="0"/>
              </a:rPr>
              <a:t> </a:t>
            </a:r>
            <a:r>
              <a:rPr lang="en-US" altLang="zh-CN" sz="1400" dirty="0" smtClean="0">
                <a:latin typeface="Times New Roman" pitchFamily="18" charset="0"/>
              </a:rPr>
              <a:t>power</a:t>
            </a:r>
            <a:r>
              <a:rPr lang="zh-CN" altLang="en-US" sz="1400" dirty="0" smtClean="0">
                <a:latin typeface="Times New Roman" pitchFamily="18" charset="0"/>
              </a:rPr>
              <a:t> </a:t>
            </a:r>
            <a:r>
              <a:rPr lang="en-US" altLang="zh-CN" sz="1400" dirty="0" smtClean="0">
                <a:latin typeface="Times New Roman" pitchFamily="18" charset="0"/>
              </a:rPr>
              <a:t>reached</a:t>
            </a:r>
            <a:r>
              <a:rPr lang="zh-CN" altLang="en-US" sz="1400" dirty="0" smtClean="0">
                <a:latin typeface="Times New Roman" pitchFamily="18" charset="0"/>
              </a:rPr>
              <a:t> </a:t>
            </a:r>
            <a:r>
              <a:rPr lang="en-US" altLang="zh-CN" sz="1400" dirty="0" smtClean="0">
                <a:latin typeface="Times New Roman" pitchFamily="18" charset="0"/>
              </a:rPr>
              <a:t>280</a:t>
            </a:r>
            <a:r>
              <a:rPr lang="zh-CN" altLang="en-US" sz="1400" dirty="0" smtClean="0">
                <a:latin typeface="Times New Roman" pitchFamily="18" charset="0"/>
              </a:rPr>
              <a:t> </a:t>
            </a:r>
            <a:r>
              <a:rPr lang="en-US" altLang="zh-CN" sz="1400" dirty="0" smtClean="0">
                <a:latin typeface="Times New Roman" pitchFamily="18" charset="0"/>
              </a:rPr>
              <a:t>GW,</a:t>
            </a:r>
            <a:r>
              <a:rPr lang="zh-CN" altLang="en-US" sz="1400" dirty="0" smtClean="0">
                <a:latin typeface="Times New Roman" pitchFamily="18" charset="0"/>
              </a:rPr>
              <a:t> </a:t>
            </a:r>
            <a:r>
              <a:rPr lang="en-US" altLang="zh-CN" sz="1400" dirty="0" smtClean="0">
                <a:latin typeface="Times New Roman" pitchFamily="18" charset="0"/>
              </a:rPr>
              <a:t>75.5GW</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14.8GW</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2013,</a:t>
            </a:r>
            <a:r>
              <a:rPr lang="zh-CN" altLang="en-US" sz="1400" dirty="0" smtClean="0">
                <a:latin typeface="Times New Roman" pitchFamily="18" charset="0"/>
              </a:rPr>
              <a:t> </a:t>
            </a:r>
            <a:r>
              <a:rPr lang="en-US" altLang="zh-CN" sz="1400" dirty="0" smtClean="0">
                <a:latin typeface="Times New Roman" pitchFamily="18" charset="0"/>
              </a:rPr>
              <a:t>all</a:t>
            </a:r>
            <a:r>
              <a:rPr lang="zh-CN" altLang="en-US" sz="1400" dirty="0" smtClean="0">
                <a:latin typeface="Times New Roman" pitchFamily="18" charset="0"/>
              </a:rPr>
              <a:t> </a:t>
            </a:r>
            <a:r>
              <a:rPr lang="en-US" altLang="zh-CN" sz="1400" dirty="0" smtClean="0">
                <a:latin typeface="Times New Roman" pitchFamily="18" charset="0"/>
              </a:rPr>
              <a:t>among</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first</a:t>
            </a:r>
            <a:r>
              <a:rPr lang="zh-CN" altLang="en-US" sz="1400" dirty="0" smtClean="0">
                <a:latin typeface="Times New Roman" pitchFamily="18" charset="0"/>
              </a:rPr>
              <a:t> </a:t>
            </a:r>
            <a:r>
              <a:rPr lang="en-US" altLang="zh-CN" sz="1400" dirty="0" smtClean="0">
                <a:latin typeface="Times New Roman" pitchFamily="18" charset="0"/>
              </a:rPr>
              <a:t>ranks</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world.</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scale</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nuclear</a:t>
            </a:r>
            <a:r>
              <a:rPr lang="zh-CN" altLang="en-US" sz="1400" dirty="0" smtClean="0">
                <a:latin typeface="Times New Roman" pitchFamily="18" charset="0"/>
              </a:rPr>
              <a:t> </a:t>
            </a:r>
            <a:r>
              <a:rPr lang="en-US" altLang="zh-CN" sz="1400" dirty="0" smtClean="0">
                <a:latin typeface="Times New Roman" pitchFamily="18" charset="0"/>
              </a:rPr>
              <a:t>power</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process</a:t>
            </a:r>
            <a:r>
              <a:rPr lang="zh-CN" altLang="en-US" sz="1400" dirty="0" smtClean="0">
                <a:latin typeface="Times New Roman" pitchFamily="18" charset="0"/>
              </a:rPr>
              <a:t> </a:t>
            </a:r>
            <a:r>
              <a:rPr lang="en-US" altLang="zh-CN" sz="1400" dirty="0" smtClean="0">
                <a:latin typeface="Times New Roman" pitchFamily="18" charset="0"/>
              </a:rPr>
              <a:t>is</a:t>
            </a:r>
            <a:r>
              <a:rPr lang="zh-CN" altLang="en-US" sz="1400" dirty="0" smtClean="0">
                <a:latin typeface="Times New Roman" pitchFamily="18" charset="0"/>
              </a:rPr>
              <a:t> </a:t>
            </a:r>
            <a:r>
              <a:rPr lang="en-US" altLang="zh-CN" sz="1400" dirty="0" smtClean="0">
                <a:latin typeface="Times New Roman" pitchFamily="18" charset="0"/>
              </a:rPr>
              <a:t>37.23GW,</a:t>
            </a:r>
            <a:r>
              <a:rPr lang="zh-CN" altLang="en-US" sz="1400" dirty="0" smtClean="0">
                <a:latin typeface="Times New Roman" pitchFamily="18" charset="0"/>
              </a:rPr>
              <a:t> </a:t>
            </a:r>
            <a:r>
              <a:rPr lang="en-US" altLang="zh-CN" sz="1400" dirty="0" smtClean="0">
                <a:latin typeface="Times New Roman" pitchFamily="18" charset="0"/>
              </a:rPr>
              <a:t>accounting</a:t>
            </a:r>
            <a:r>
              <a:rPr lang="zh-CN" altLang="en-US" sz="1400" dirty="0" smtClean="0">
                <a:latin typeface="Times New Roman" pitchFamily="18" charset="0"/>
              </a:rPr>
              <a:t> </a:t>
            </a:r>
            <a:r>
              <a:rPr lang="en-US" altLang="zh-CN" sz="1400" dirty="0" smtClean="0">
                <a:latin typeface="Times New Roman" pitchFamily="18" charset="0"/>
              </a:rPr>
              <a:t>for</a:t>
            </a:r>
            <a:r>
              <a:rPr lang="zh-CN" altLang="en-US" sz="1400" dirty="0" smtClean="0">
                <a:latin typeface="Times New Roman" pitchFamily="18" charset="0"/>
              </a:rPr>
              <a:t> </a:t>
            </a:r>
            <a:r>
              <a:rPr lang="en-US" altLang="zh-CN" sz="1400" dirty="0" smtClean="0">
                <a:latin typeface="Times New Roman" pitchFamily="18" charset="0"/>
              </a:rPr>
              <a:t>nearly</a:t>
            </a:r>
            <a:r>
              <a:rPr lang="zh-CN" altLang="en-US" sz="1400" dirty="0" smtClean="0">
                <a:latin typeface="Times New Roman" pitchFamily="18" charset="0"/>
              </a:rPr>
              <a:t> </a:t>
            </a:r>
            <a:r>
              <a:rPr lang="en-US" altLang="zh-CN" sz="1400" dirty="0" smtClean="0">
                <a:latin typeface="Times New Roman" pitchFamily="18" charset="0"/>
              </a:rPr>
              <a:t>40%</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world</a:t>
            </a:r>
            <a:r>
              <a:rPr lang="zh-CN" altLang="en-US" sz="1400" dirty="0" smtClean="0">
                <a:latin typeface="Times New Roman" pitchFamily="18" charset="0"/>
              </a:rPr>
              <a:t> </a:t>
            </a:r>
            <a:r>
              <a:rPr lang="en-US" altLang="zh-CN" sz="1400" dirty="0" smtClean="0">
                <a:latin typeface="Times New Roman" pitchFamily="18" charset="0"/>
              </a:rPr>
              <a:t>total.</a:t>
            </a:r>
            <a:r>
              <a:rPr lang="zh-CN" altLang="en-US" sz="1400" dirty="0" smtClean="0">
                <a:latin typeface="Times New Roman" pitchFamily="18" charset="0"/>
              </a:rPr>
              <a:t> </a:t>
            </a:r>
            <a:endParaRPr lang="en-US" altLang="zh-CN" sz="1400" dirty="0" smtClean="0">
              <a:latin typeface="Times New Roman" pitchFamily="18" charset="0"/>
            </a:endParaRPr>
          </a:p>
          <a:p>
            <a:pPr>
              <a:spcBef>
                <a:spcPts val="0"/>
              </a:spcBef>
            </a:pPr>
            <a:r>
              <a:rPr lang="en-US" altLang="zh-CN" sz="1800" dirty="0" smtClean="0">
                <a:latin typeface="Times New Roman" pitchFamily="18" charset="0"/>
              </a:rPr>
              <a:t>2013</a:t>
            </a:r>
            <a:r>
              <a:rPr lang="zh-CN" altLang="en-US" sz="1800" dirty="0" smtClean="0">
                <a:latin typeface="Times New Roman" pitchFamily="18" charset="0"/>
              </a:rPr>
              <a:t>年非化石能源比例达</a:t>
            </a:r>
            <a:r>
              <a:rPr lang="en-US" altLang="zh-CN" sz="1800" dirty="0" smtClean="0">
                <a:latin typeface="Times New Roman" pitchFamily="18" charset="0"/>
              </a:rPr>
              <a:t>9.8%</a:t>
            </a:r>
            <a:r>
              <a:rPr lang="zh-CN" altLang="en-US" sz="1800" dirty="0" smtClean="0">
                <a:latin typeface="Times New Roman" pitchFamily="18" charset="0"/>
              </a:rPr>
              <a:t>，今后每年供应量增速要达</a:t>
            </a:r>
            <a:r>
              <a:rPr lang="en-US" altLang="zh-CN" sz="1800" dirty="0" smtClean="0">
                <a:latin typeface="Times New Roman" pitchFamily="18" charset="0"/>
              </a:rPr>
              <a:t>8-10%</a:t>
            </a:r>
            <a:r>
              <a:rPr lang="zh-CN" altLang="en-US" sz="1800" dirty="0" smtClean="0">
                <a:latin typeface="Times New Roman" pitchFamily="18" charset="0"/>
              </a:rPr>
              <a:t>。</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2013</a:t>
            </a:r>
            <a:r>
              <a:rPr lang="zh-CN" altLang="en-US" sz="1400" dirty="0" smtClean="0">
                <a:latin typeface="Times New Roman" pitchFamily="18" charset="0"/>
              </a:rPr>
              <a:t> </a:t>
            </a:r>
            <a:r>
              <a:rPr lang="en-US" altLang="zh-CN" sz="1400" dirty="0" smtClean="0">
                <a:latin typeface="Times New Roman" pitchFamily="18" charset="0"/>
              </a:rPr>
              <a:t>China’s</a:t>
            </a:r>
            <a:r>
              <a:rPr lang="zh-CN" altLang="en-US" sz="1400" dirty="0" smtClean="0">
                <a:latin typeface="Times New Roman" pitchFamily="18" charset="0"/>
              </a:rPr>
              <a:t> </a:t>
            </a:r>
            <a:r>
              <a:rPr lang="en-US" altLang="zh-CN" sz="1400" dirty="0" smtClean="0">
                <a:latin typeface="Times New Roman" pitchFamily="18" charset="0"/>
              </a:rPr>
              <a:t>percentage</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non-fossil</a:t>
            </a:r>
            <a:r>
              <a:rPr lang="zh-CN" altLang="en-US" sz="1400" dirty="0" smtClean="0">
                <a:latin typeface="Times New Roman" pitchFamily="18" charset="0"/>
              </a:rPr>
              <a:t> </a:t>
            </a:r>
            <a:r>
              <a:rPr lang="en-US" altLang="zh-CN" sz="1400" dirty="0" smtClean="0">
                <a:latin typeface="Times New Roman" pitchFamily="18" charset="0"/>
              </a:rPr>
              <a:t>fuel</a:t>
            </a:r>
            <a:r>
              <a:rPr lang="zh-CN" altLang="en-US" sz="1400" dirty="0" smtClean="0">
                <a:latin typeface="Times New Roman" pitchFamily="18" charset="0"/>
              </a:rPr>
              <a:t> </a:t>
            </a:r>
            <a:r>
              <a:rPr lang="en-US" altLang="zh-CN" sz="1400" dirty="0" smtClean="0">
                <a:latin typeface="Times New Roman" pitchFamily="18" charset="0"/>
              </a:rPr>
              <a:t>is</a:t>
            </a:r>
            <a:r>
              <a:rPr lang="zh-CN" altLang="en-US" sz="1400" dirty="0" smtClean="0">
                <a:latin typeface="Times New Roman" pitchFamily="18" charset="0"/>
              </a:rPr>
              <a:t> </a:t>
            </a:r>
            <a:r>
              <a:rPr lang="en-US" altLang="zh-CN" sz="1400" dirty="0" smtClean="0">
                <a:latin typeface="Times New Roman" pitchFamily="18" charset="0"/>
              </a:rPr>
              <a:t>9.8%</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its</a:t>
            </a:r>
            <a:r>
              <a:rPr lang="zh-CN" altLang="en-US" sz="1400" dirty="0" smtClean="0">
                <a:latin typeface="Times New Roman" pitchFamily="18" charset="0"/>
              </a:rPr>
              <a:t> </a:t>
            </a:r>
            <a:r>
              <a:rPr lang="en-US" altLang="zh-CN" sz="1400" dirty="0" smtClean="0">
                <a:latin typeface="Times New Roman" pitchFamily="18" charset="0"/>
              </a:rPr>
              <a:t>annual</a:t>
            </a:r>
            <a:r>
              <a:rPr lang="zh-CN" altLang="en-US" sz="1400" dirty="0" smtClean="0">
                <a:latin typeface="Times New Roman" pitchFamily="18" charset="0"/>
              </a:rPr>
              <a:t> </a:t>
            </a:r>
            <a:r>
              <a:rPr lang="en-US" altLang="zh-CN" sz="1400" dirty="0" smtClean="0">
                <a:latin typeface="Times New Roman" pitchFamily="18" charset="0"/>
              </a:rPr>
              <a:t>growth</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supply</a:t>
            </a:r>
            <a:r>
              <a:rPr lang="zh-CN" altLang="en-US" sz="1400" dirty="0" smtClean="0">
                <a:latin typeface="Times New Roman" pitchFamily="18" charset="0"/>
              </a:rPr>
              <a:t> </a:t>
            </a:r>
            <a:r>
              <a:rPr lang="en-US" altLang="zh-CN" sz="1400" dirty="0" smtClean="0">
                <a:latin typeface="Times New Roman" pitchFamily="18" charset="0"/>
              </a:rPr>
              <a:t>will</a:t>
            </a:r>
            <a:r>
              <a:rPr lang="zh-CN" altLang="en-US" sz="1400" dirty="0" smtClean="0">
                <a:latin typeface="Times New Roman" pitchFamily="18" charset="0"/>
              </a:rPr>
              <a:t> </a:t>
            </a:r>
            <a:r>
              <a:rPr lang="en-US" altLang="zh-CN" sz="1400" dirty="0" smtClean="0">
                <a:latin typeface="Times New Roman" pitchFamily="18" charset="0"/>
              </a:rPr>
              <a:t>be</a:t>
            </a:r>
            <a:r>
              <a:rPr lang="zh-CN" altLang="en-US" sz="1400" dirty="0" smtClean="0">
                <a:latin typeface="Times New Roman" pitchFamily="18" charset="0"/>
              </a:rPr>
              <a:t> </a:t>
            </a:r>
            <a:r>
              <a:rPr lang="en-US" altLang="zh-CN" sz="1400" dirty="0" smtClean="0">
                <a:latin typeface="Times New Roman" pitchFamily="18" charset="0"/>
              </a:rPr>
              <a:t>8</a:t>
            </a:r>
            <a:r>
              <a:rPr lang="zh-CN" altLang="en-US" sz="1400" dirty="0" smtClean="0">
                <a:latin typeface="Times New Roman" pitchFamily="18" charset="0"/>
              </a:rPr>
              <a:t>% </a:t>
            </a: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10%</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future.</a:t>
            </a:r>
            <a:r>
              <a:rPr lang="zh-CN" altLang="en-US" sz="1400" dirty="0" smtClean="0">
                <a:latin typeface="Times New Roman" pitchFamily="18" charset="0"/>
              </a:rPr>
              <a:t> </a:t>
            </a:r>
            <a:endParaRPr lang="en-US" altLang="zh-CN" sz="1400" dirty="0" smtClean="0">
              <a:latin typeface="Times New Roman" pitchFamily="18" charset="0"/>
            </a:endParaRPr>
          </a:p>
        </p:txBody>
      </p:sp>
      <p:sp>
        <p:nvSpPr>
          <p:cNvPr id="4" name="内容占位符 2"/>
          <p:cNvSpPr txBox="1">
            <a:spLocks/>
          </p:cNvSpPr>
          <p:nvPr/>
        </p:nvSpPr>
        <p:spPr bwMode="auto">
          <a:xfrm>
            <a:off x="232374" y="5733256"/>
            <a:ext cx="6715890"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ts val="0"/>
              </a:spcBef>
            </a:pPr>
            <a:r>
              <a:rPr lang="en-US" altLang="zh-CN" sz="1800" kern="0" dirty="0" smtClean="0">
                <a:latin typeface="Times New Roman" pitchFamily="18" charset="0"/>
              </a:rPr>
              <a:t>2020</a:t>
            </a:r>
            <a:r>
              <a:rPr lang="zh-CN" altLang="en-US" sz="1800" kern="0" dirty="0" smtClean="0">
                <a:latin typeface="Times New Roman" pitchFamily="18" charset="0"/>
              </a:rPr>
              <a:t>年非化石能源供应量将达</a:t>
            </a:r>
            <a:r>
              <a:rPr lang="en-US" altLang="zh-CN" sz="1800" kern="0" dirty="0" smtClean="0">
                <a:latin typeface="Times New Roman" pitchFamily="18" charset="0"/>
              </a:rPr>
              <a:t>7</a:t>
            </a:r>
            <a:r>
              <a:rPr lang="zh-CN" altLang="en-US" sz="1800" kern="0" dirty="0" smtClean="0">
                <a:latin typeface="Times New Roman" pitchFamily="18" charset="0"/>
              </a:rPr>
              <a:t>亿</a:t>
            </a:r>
            <a:r>
              <a:rPr lang="en-US" altLang="zh-CN" sz="1800" kern="0" dirty="0" err="1" smtClean="0">
                <a:latin typeface="Times New Roman" pitchFamily="18" charset="0"/>
              </a:rPr>
              <a:t>tce</a:t>
            </a:r>
            <a:r>
              <a:rPr lang="zh-CN" altLang="en-US" sz="1800" kern="0" dirty="0" smtClean="0">
                <a:latin typeface="Times New Roman" pitchFamily="18" charset="0"/>
              </a:rPr>
              <a:t>，相当日本能源消费总量。</a:t>
            </a:r>
            <a:r>
              <a:rPr lang="en-US" altLang="zh-CN" sz="1800" kern="0" dirty="0" smtClean="0">
                <a:latin typeface="Times New Roman" pitchFamily="18" charset="0"/>
              </a:rPr>
              <a:t/>
            </a:r>
            <a:br>
              <a:rPr lang="en-US" altLang="zh-CN" sz="1800" kern="0" dirty="0" smtClean="0">
                <a:latin typeface="Times New Roman" pitchFamily="18" charset="0"/>
              </a:rPr>
            </a:br>
            <a:r>
              <a:rPr lang="en-US" altLang="zh-CN" sz="1400" kern="0" dirty="0" smtClean="0">
                <a:latin typeface="Times New Roman" pitchFamily="18" charset="0"/>
              </a:rPr>
              <a:t>In</a:t>
            </a:r>
            <a:r>
              <a:rPr lang="zh-CN" altLang="en-US" sz="1400" kern="0" dirty="0" smtClean="0">
                <a:latin typeface="Times New Roman" pitchFamily="18" charset="0"/>
              </a:rPr>
              <a:t> </a:t>
            </a:r>
            <a:r>
              <a:rPr lang="en-US" altLang="zh-CN" sz="1400" kern="0" dirty="0" smtClean="0">
                <a:latin typeface="Times New Roman" pitchFamily="18" charset="0"/>
              </a:rPr>
              <a:t>2020</a:t>
            </a:r>
            <a:r>
              <a:rPr lang="zh-CN" altLang="en-US" sz="1400" kern="0" dirty="0" smtClean="0">
                <a:latin typeface="Times New Roman" pitchFamily="18" charset="0"/>
              </a:rPr>
              <a:t> </a:t>
            </a:r>
            <a:r>
              <a:rPr lang="en-US" altLang="zh-CN" sz="1400" kern="0" dirty="0" smtClean="0">
                <a:latin typeface="Times New Roman" pitchFamily="18" charset="0"/>
              </a:rPr>
              <a:t>China’s</a:t>
            </a:r>
            <a:r>
              <a:rPr lang="zh-CN" altLang="en-US" sz="1400" kern="0" dirty="0" smtClean="0">
                <a:latin typeface="Times New Roman" pitchFamily="18" charset="0"/>
              </a:rPr>
              <a:t> </a:t>
            </a:r>
            <a:r>
              <a:rPr lang="en-US" altLang="zh-CN" sz="1400" kern="0" dirty="0" smtClean="0">
                <a:latin typeface="Times New Roman" pitchFamily="18" charset="0"/>
              </a:rPr>
              <a:t>non-fossil</a:t>
            </a:r>
            <a:r>
              <a:rPr lang="zh-CN" altLang="en-US" sz="1400" kern="0" dirty="0" smtClean="0">
                <a:latin typeface="Times New Roman" pitchFamily="18" charset="0"/>
              </a:rPr>
              <a:t> </a:t>
            </a:r>
            <a:r>
              <a:rPr lang="en-US" altLang="zh-CN" sz="1400" kern="0" dirty="0" smtClean="0">
                <a:latin typeface="Times New Roman" pitchFamily="18" charset="0"/>
              </a:rPr>
              <a:t>fuel</a:t>
            </a:r>
            <a:r>
              <a:rPr lang="zh-CN" altLang="en-US" sz="1400" kern="0" dirty="0" smtClean="0">
                <a:latin typeface="Times New Roman" pitchFamily="18" charset="0"/>
              </a:rPr>
              <a:t> </a:t>
            </a:r>
            <a:r>
              <a:rPr lang="en-US" altLang="zh-CN" sz="1400" kern="0" dirty="0" smtClean="0">
                <a:latin typeface="Times New Roman" pitchFamily="18" charset="0"/>
              </a:rPr>
              <a:t>supply</a:t>
            </a:r>
            <a:r>
              <a:rPr lang="zh-CN" altLang="en-US" sz="1400" kern="0" dirty="0" smtClean="0">
                <a:latin typeface="Times New Roman" pitchFamily="18" charset="0"/>
              </a:rPr>
              <a:t> </a:t>
            </a:r>
            <a:r>
              <a:rPr lang="en-US" altLang="zh-CN" sz="1400" kern="0" dirty="0" smtClean="0">
                <a:latin typeface="Times New Roman" pitchFamily="18" charset="0"/>
              </a:rPr>
              <a:t>will</a:t>
            </a:r>
            <a:r>
              <a:rPr lang="zh-CN" altLang="en-US" sz="1400" kern="0" dirty="0" smtClean="0">
                <a:latin typeface="Times New Roman" pitchFamily="18" charset="0"/>
              </a:rPr>
              <a:t> </a:t>
            </a:r>
            <a:r>
              <a:rPr lang="en-US" altLang="zh-CN" sz="1400" kern="0" dirty="0" smtClean="0">
                <a:latin typeface="Times New Roman" pitchFamily="18" charset="0"/>
              </a:rPr>
              <a:t>be</a:t>
            </a:r>
            <a:r>
              <a:rPr lang="zh-CN" altLang="en-US" sz="1400" kern="0" dirty="0" smtClean="0">
                <a:latin typeface="Times New Roman" pitchFamily="18" charset="0"/>
              </a:rPr>
              <a:t> </a:t>
            </a:r>
            <a:r>
              <a:rPr lang="en-US" altLang="zh-CN" sz="1400" kern="0" dirty="0" smtClean="0">
                <a:latin typeface="Times New Roman" pitchFamily="18" charset="0"/>
              </a:rPr>
              <a:t>700</a:t>
            </a:r>
            <a:r>
              <a:rPr lang="zh-CN" altLang="en-US" sz="1400" kern="0" dirty="0" smtClean="0">
                <a:latin typeface="Times New Roman" pitchFamily="18" charset="0"/>
              </a:rPr>
              <a:t> </a:t>
            </a:r>
            <a:r>
              <a:rPr lang="en-US" altLang="zh-CN" sz="1400" kern="0" dirty="0" smtClean="0">
                <a:latin typeface="Times New Roman" pitchFamily="18" charset="0"/>
              </a:rPr>
              <a:t>million</a:t>
            </a:r>
            <a:r>
              <a:rPr lang="zh-CN" altLang="en-US" sz="1400" kern="0" dirty="0" smtClean="0">
                <a:latin typeface="Times New Roman" pitchFamily="18" charset="0"/>
              </a:rPr>
              <a:t> </a:t>
            </a:r>
            <a:r>
              <a:rPr lang="en-US" altLang="zh-CN" sz="1400" kern="0" dirty="0" err="1" smtClean="0">
                <a:latin typeface="Times New Roman" pitchFamily="18" charset="0"/>
              </a:rPr>
              <a:t>tce</a:t>
            </a:r>
            <a:r>
              <a:rPr lang="en-US" altLang="zh-CN" sz="1400" kern="0" dirty="0" smtClean="0">
                <a:latin typeface="Times New Roman" pitchFamily="18" charset="0"/>
              </a:rPr>
              <a:t>,</a:t>
            </a:r>
            <a:r>
              <a:rPr lang="zh-CN" altLang="en-US" sz="1400" kern="0" dirty="0" smtClean="0">
                <a:latin typeface="Times New Roman" pitchFamily="18" charset="0"/>
              </a:rPr>
              <a:t> </a:t>
            </a:r>
            <a:r>
              <a:rPr lang="en-US" altLang="zh-CN" sz="1400" kern="0" dirty="0" smtClean="0">
                <a:latin typeface="Times New Roman" pitchFamily="18" charset="0"/>
              </a:rPr>
              <a:t>is</a:t>
            </a:r>
            <a:r>
              <a:rPr lang="zh-CN" altLang="en-US" sz="1400" kern="0" dirty="0" smtClean="0">
                <a:latin typeface="Times New Roman" pitchFamily="18" charset="0"/>
              </a:rPr>
              <a:t> </a:t>
            </a:r>
            <a:r>
              <a:rPr lang="en-US" altLang="zh-CN" sz="1400" kern="0" dirty="0" smtClean="0">
                <a:latin typeface="Times New Roman" pitchFamily="18" charset="0"/>
              </a:rPr>
              <a:t>the</a:t>
            </a:r>
            <a:r>
              <a:rPr lang="zh-CN" altLang="en-US" sz="1400" kern="0" dirty="0" smtClean="0">
                <a:latin typeface="Times New Roman" pitchFamily="18" charset="0"/>
              </a:rPr>
              <a:t> </a:t>
            </a:r>
            <a:r>
              <a:rPr lang="en-US" altLang="zh-CN" sz="1400" kern="0" dirty="0" smtClean="0">
                <a:latin typeface="Times New Roman" pitchFamily="18" charset="0"/>
              </a:rPr>
              <a:t>equal</a:t>
            </a:r>
            <a:r>
              <a:rPr lang="zh-CN" altLang="en-US" sz="1400" kern="0" dirty="0" smtClean="0">
                <a:latin typeface="Times New Roman" pitchFamily="18" charset="0"/>
              </a:rPr>
              <a:t> </a:t>
            </a:r>
            <a:r>
              <a:rPr lang="en-US" altLang="zh-CN" sz="1400" kern="0" dirty="0" smtClean="0">
                <a:latin typeface="Times New Roman" pitchFamily="18" charset="0"/>
              </a:rPr>
              <a:t>of</a:t>
            </a:r>
            <a:r>
              <a:rPr lang="zh-CN" altLang="en-US" sz="1400" kern="0" dirty="0" smtClean="0">
                <a:latin typeface="Times New Roman" pitchFamily="18" charset="0"/>
              </a:rPr>
              <a:t> </a:t>
            </a:r>
            <a:r>
              <a:rPr lang="en-US" altLang="zh-CN" sz="1400" kern="0" dirty="0" smtClean="0">
                <a:latin typeface="Times New Roman" pitchFamily="18" charset="0"/>
              </a:rPr>
              <a:t>Japan’s</a:t>
            </a:r>
            <a:r>
              <a:rPr lang="zh-CN" altLang="en-US" sz="1400" kern="0" dirty="0" smtClean="0">
                <a:latin typeface="Times New Roman" pitchFamily="18" charset="0"/>
              </a:rPr>
              <a:t> </a:t>
            </a:r>
            <a:r>
              <a:rPr lang="en-US" altLang="zh-CN" sz="1400" kern="0" dirty="0" smtClean="0">
                <a:latin typeface="Times New Roman" pitchFamily="18" charset="0"/>
              </a:rPr>
              <a:t>total</a:t>
            </a:r>
            <a:r>
              <a:rPr lang="zh-CN" altLang="en-US" sz="1400" kern="0" dirty="0" smtClean="0">
                <a:latin typeface="Times New Roman" pitchFamily="18" charset="0"/>
              </a:rPr>
              <a:t> </a:t>
            </a:r>
            <a:r>
              <a:rPr lang="en-US" altLang="zh-CN" sz="1400" kern="0" dirty="0" smtClean="0">
                <a:latin typeface="Times New Roman" pitchFamily="18" charset="0"/>
              </a:rPr>
              <a:t>energy</a:t>
            </a:r>
            <a:r>
              <a:rPr lang="zh-CN" altLang="en-US" sz="1400" kern="0" dirty="0" smtClean="0">
                <a:latin typeface="Times New Roman" pitchFamily="18" charset="0"/>
              </a:rPr>
              <a:t> </a:t>
            </a:r>
            <a:r>
              <a:rPr lang="en-US" altLang="zh-CN" sz="1400" kern="0" dirty="0" smtClean="0">
                <a:latin typeface="Times New Roman" pitchFamily="18" charset="0"/>
              </a:rPr>
              <a:t>consumption.</a:t>
            </a:r>
            <a:r>
              <a:rPr lang="zh-CN" altLang="en-US" sz="1400" kern="0" dirty="0" smtClean="0">
                <a:latin typeface="Times New Roman" pitchFamily="18" charset="0"/>
              </a:rPr>
              <a:t> </a:t>
            </a:r>
            <a:endParaRPr lang="en-US" altLang="zh-CN" sz="1400" kern="0" dirty="0" smtClean="0">
              <a:latin typeface="Times New Roman" pitchFamily="18"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169" y="5733256"/>
            <a:ext cx="1385521" cy="1029904"/>
          </a:xfrm>
          <a:prstGeom prst="rect">
            <a:avLst/>
          </a:prstGeom>
        </p:spPr>
      </p:pic>
      <p:sp>
        <p:nvSpPr>
          <p:cNvPr id="7" name="标题 1"/>
          <p:cNvSpPr>
            <a:spLocks noGrp="1"/>
          </p:cNvSpPr>
          <p:nvPr>
            <p:ph type="title"/>
          </p:nvPr>
        </p:nvSpPr>
        <p:spPr>
          <a:xfrm>
            <a:off x="215900" y="0"/>
            <a:ext cx="8856663" cy="1916833"/>
          </a:xfrm>
        </p:spPr>
        <p:txBody>
          <a:bodyPr/>
          <a:lstStyle/>
          <a:p>
            <a:r>
              <a:rPr lang="en-US" altLang="zh-CN" sz="2000" b="1" dirty="0" smtClean="0">
                <a:latin typeface="Times New Roman" pitchFamily="18" charset="0"/>
              </a:rPr>
              <a:t>2. </a:t>
            </a:r>
            <a:r>
              <a:rPr lang="zh-CN" altLang="en-US" sz="2000" b="1" dirty="0" smtClean="0">
                <a:latin typeface="Times New Roman" pitchFamily="18" charset="0"/>
              </a:rPr>
              <a:t>强化节能和能源低碳化</a:t>
            </a:r>
            <a:r>
              <a:rPr lang="zh-CN" altLang="en-US" sz="2000" b="1" dirty="0">
                <a:latin typeface="Times New Roman" pitchFamily="18" charset="0"/>
              </a:rPr>
              <a:t>转型</a:t>
            </a:r>
            <a:r>
              <a:rPr lang="zh-CN" altLang="en-US" sz="2000" b="1" dirty="0" smtClean="0">
                <a:latin typeface="Times New Roman" pitchFamily="18" charset="0"/>
              </a:rPr>
              <a:t>是中国能源革命的核心，大幅度降低单位</a:t>
            </a:r>
            <a:r>
              <a:rPr lang="en-US" altLang="zh-CN" sz="2000" b="1" dirty="0" smtClean="0">
                <a:latin typeface="Times New Roman" pitchFamily="18" charset="0"/>
              </a:rPr>
              <a:t>GDP</a:t>
            </a:r>
            <a:r>
              <a:rPr lang="zh-CN" altLang="en-US" sz="2000" b="1" dirty="0" smtClean="0">
                <a:latin typeface="Times New Roman" pitchFamily="18" charset="0"/>
              </a:rPr>
              <a:t>的能源强度和</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强度是统筹经济增长和节能减碳的综合目标和关键着力点</a:t>
            </a:r>
            <a:r>
              <a:rPr lang="en-US" altLang="zh-CN" sz="2000" b="1" dirty="0" smtClean="0">
                <a:latin typeface="Times New Roman" pitchFamily="18" charset="0"/>
              </a:rPr>
              <a:t>(2)</a:t>
            </a:r>
            <a:br>
              <a:rPr lang="en-US" altLang="zh-CN" sz="2000" b="1" dirty="0" smtClean="0">
                <a:latin typeface="Times New Roman" pitchFamily="18" charset="0"/>
              </a:rPr>
            </a:br>
            <a:r>
              <a:rPr lang="en-US" altLang="zh-CN" sz="1600" b="1" dirty="0" smtClean="0">
                <a:latin typeface="Times New Roman" panose="02020603050405020304" pitchFamily="18" charset="0"/>
              </a:rPr>
              <a:t>Strengthening energy </a:t>
            </a:r>
            <a:r>
              <a:rPr lang="en-US" altLang="zh-CN" sz="1600" b="1" dirty="0">
                <a:latin typeface="Times New Roman" panose="02020603050405020304" pitchFamily="18" charset="0"/>
              </a:rPr>
              <a:t>saving and low carbon energy </a:t>
            </a:r>
            <a:r>
              <a:rPr lang="en-US" altLang="zh-CN" sz="1600" b="1" dirty="0" smtClean="0">
                <a:latin typeface="Times New Roman" panose="02020603050405020304" pitchFamily="18" charset="0"/>
              </a:rPr>
              <a:t>transformation is </a:t>
            </a:r>
            <a:r>
              <a:rPr lang="en-US" altLang="zh-CN" sz="1600" b="1" dirty="0">
                <a:latin typeface="Times New Roman" panose="02020603050405020304" pitchFamily="18" charset="0"/>
              </a:rPr>
              <a:t>the core of China's energy revolution, greatly </a:t>
            </a:r>
            <a:r>
              <a:rPr lang="en-US" altLang="zh-CN" sz="1600" b="1" dirty="0" smtClean="0">
                <a:latin typeface="Times New Roman" panose="02020603050405020304" pitchFamily="18" charset="0"/>
              </a:rPr>
              <a:t>reducing </a:t>
            </a:r>
            <a:r>
              <a:rPr lang="en-US" altLang="zh-CN" sz="1600" b="1" dirty="0">
                <a:latin typeface="Times New Roman" panose="02020603050405020304" pitchFamily="18" charset="0"/>
              </a:rPr>
              <a:t>energy intensity </a:t>
            </a:r>
            <a:r>
              <a:rPr lang="en-US" altLang="zh-CN" sz="1600" b="1" dirty="0" smtClean="0">
                <a:latin typeface="Times New Roman" panose="02020603050405020304" pitchFamily="18" charset="0"/>
              </a:rPr>
              <a:t>and </a:t>
            </a:r>
            <a:r>
              <a:rPr lang="en-US" altLang="zh-CN" sz="1600" b="1" dirty="0">
                <a:latin typeface="Times New Roman" panose="02020603050405020304" pitchFamily="18" charset="0"/>
              </a:rPr>
              <a:t>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a:t>
            </a:r>
            <a:r>
              <a:rPr lang="en-US" altLang="zh-CN" sz="1600" b="1" dirty="0" smtClean="0">
                <a:latin typeface="Times New Roman" panose="02020603050405020304" pitchFamily="18" charset="0"/>
              </a:rPr>
              <a:t>intensity per </a:t>
            </a:r>
            <a:r>
              <a:rPr lang="en-US" altLang="zh-CN" sz="1600" b="1" dirty="0">
                <a:latin typeface="Times New Roman" panose="02020603050405020304" pitchFamily="18" charset="0"/>
              </a:rPr>
              <a:t>GDP </a:t>
            </a:r>
            <a:r>
              <a:rPr lang="en-US" altLang="zh-CN" sz="1600" b="1" dirty="0" smtClean="0">
                <a:latin typeface="Times New Roman" panose="02020603050405020304" pitchFamily="18" charset="0"/>
              </a:rPr>
              <a:t> is </a:t>
            </a:r>
            <a:r>
              <a:rPr lang="en-US" altLang="zh-CN" sz="1600" b="1" dirty="0" err="1" smtClean="0">
                <a:latin typeface="Times New Roman" panose="02020603050405020304" pitchFamily="18" charset="0"/>
              </a:rPr>
              <a:t>synthetical</a:t>
            </a:r>
            <a:r>
              <a:rPr lang="en-US" altLang="zh-CN" sz="1600" b="1" dirty="0" smtClean="0">
                <a:latin typeface="Times New Roman" panose="02020603050405020304" pitchFamily="18" charset="0"/>
              </a:rPr>
              <a:t> target for economic </a:t>
            </a:r>
            <a:r>
              <a:rPr lang="en-US" altLang="zh-CN" sz="1600" b="1" dirty="0">
                <a:latin typeface="Times New Roman" panose="02020603050405020304" pitchFamily="18" charset="0"/>
              </a:rPr>
              <a:t>growth and the </a:t>
            </a:r>
            <a:r>
              <a:rPr lang="en-US" altLang="zh-CN" sz="1600" b="1" dirty="0" smtClean="0">
                <a:latin typeface="Times New Roman" panose="02020603050405020304" pitchFamily="18" charset="0"/>
              </a:rPr>
              <a:t>energy </a:t>
            </a:r>
            <a:r>
              <a:rPr lang="en-US" altLang="zh-CN" sz="1600" b="1" dirty="0">
                <a:latin typeface="Times New Roman" panose="02020603050405020304" pitchFamily="18" charset="0"/>
              </a:rPr>
              <a:t>saving </a:t>
            </a:r>
            <a:r>
              <a:rPr lang="en-US" altLang="zh-CN" sz="1600" b="1" dirty="0" smtClean="0">
                <a:latin typeface="Times New Roman" panose="02020603050405020304" pitchFamily="18" charset="0"/>
              </a:rPr>
              <a:t>as well as carbon reduction.</a:t>
            </a:r>
            <a:endParaRPr lang="zh-CN" altLang="en-US" sz="2200" b="1" dirty="0">
              <a:latin typeface="Times New Roman" pitchFamily="18" charset="0"/>
            </a:endParaRPr>
          </a:p>
        </p:txBody>
      </p:sp>
    </p:spTree>
    <p:extLst>
      <p:ext uri="{BB962C8B-B14F-4D97-AF65-F5344CB8AC3E}">
        <p14:creationId xmlns:p14="http://schemas.microsoft.com/office/powerpoint/2010/main" val="62833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2374" y="2132856"/>
            <a:ext cx="8660106" cy="3672408"/>
          </a:xfrm>
        </p:spPr>
        <p:txBody>
          <a:bodyPr/>
          <a:lstStyle/>
          <a:p>
            <a:pPr>
              <a:spcBef>
                <a:spcPts val="600"/>
              </a:spcBef>
            </a:pPr>
            <a:r>
              <a:rPr lang="zh-CN" altLang="en-US" sz="1800" dirty="0" smtClean="0">
                <a:latin typeface="Times New Roman" pitchFamily="18" charset="0"/>
              </a:rPr>
              <a:t>中国确立</a:t>
            </a:r>
            <a:r>
              <a:rPr lang="en-US" altLang="zh-CN" sz="1800" dirty="0" smtClean="0">
                <a:latin typeface="Times New Roman" pitchFamily="18" charset="0"/>
              </a:rPr>
              <a:t>2030</a:t>
            </a:r>
            <a:r>
              <a:rPr lang="zh-CN" altLang="en-US" sz="1800" dirty="0" smtClean="0">
                <a:latin typeface="Times New Roman" pitchFamily="18" charset="0"/>
              </a:rPr>
              <a:t>年非化石能源比重达</a:t>
            </a:r>
            <a:r>
              <a:rPr lang="en-US" altLang="zh-CN" sz="1800" dirty="0" smtClean="0">
                <a:latin typeface="Times New Roman" pitchFamily="18" charset="0"/>
              </a:rPr>
              <a:t>20%</a:t>
            </a:r>
            <a:r>
              <a:rPr lang="zh-CN" altLang="en-US" sz="1800" dirty="0" smtClean="0">
                <a:latin typeface="Times New Roman" pitchFamily="18" charset="0"/>
              </a:rPr>
              <a:t>左右目标，需要做出巨大努力。</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China</a:t>
            </a:r>
            <a:r>
              <a:rPr lang="zh-CN" altLang="en-US" sz="1400" dirty="0" smtClean="0">
                <a:latin typeface="Times New Roman" pitchFamily="18" charset="0"/>
              </a:rPr>
              <a:t> </a:t>
            </a:r>
            <a:r>
              <a:rPr lang="en-US" altLang="zh-CN" sz="1400" dirty="0" smtClean="0">
                <a:latin typeface="Times New Roman" pitchFamily="18" charset="0"/>
              </a:rPr>
              <a:t>establish</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target</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increasing</a:t>
            </a:r>
            <a:r>
              <a:rPr lang="zh-CN" altLang="en-US" sz="1400" dirty="0" smtClean="0">
                <a:latin typeface="Times New Roman" pitchFamily="18" charset="0"/>
              </a:rPr>
              <a:t> </a:t>
            </a:r>
            <a:r>
              <a:rPr lang="en-US" altLang="zh-CN" sz="1400" dirty="0" smtClean="0">
                <a:latin typeface="Times New Roman" pitchFamily="18" charset="0"/>
              </a:rPr>
              <a:t>percentage</a:t>
            </a:r>
            <a:r>
              <a:rPr lang="zh-CN" altLang="en-US" sz="1400" dirty="0" smtClean="0">
                <a:latin typeface="Times New Roman" pitchFamily="18" charset="0"/>
              </a:rPr>
              <a:t> </a:t>
            </a:r>
            <a:r>
              <a:rPr lang="en-US" altLang="zh-CN" sz="1400" dirty="0" smtClean="0">
                <a:latin typeface="Times New Roman" pitchFamily="18" charset="0"/>
              </a:rPr>
              <a:t>of</a:t>
            </a:r>
            <a:r>
              <a:rPr lang="zh-CN" altLang="en-US" sz="1400" dirty="0" smtClean="0">
                <a:latin typeface="Times New Roman" pitchFamily="18" charset="0"/>
              </a:rPr>
              <a:t> </a:t>
            </a:r>
            <a:r>
              <a:rPr lang="en-US" altLang="zh-CN" sz="1400" dirty="0" smtClean="0">
                <a:latin typeface="Times New Roman" pitchFamily="18" charset="0"/>
              </a:rPr>
              <a:t>non-fossil</a:t>
            </a:r>
            <a:r>
              <a:rPr lang="zh-CN" altLang="en-US" sz="1400" dirty="0" smtClean="0">
                <a:latin typeface="Times New Roman" pitchFamily="18" charset="0"/>
              </a:rPr>
              <a:t> </a:t>
            </a:r>
            <a:r>
              <a:rPr lang="en-US" altLang="zh-CN" sz="1400" dirty="0" smtClean="0">
                <a:latin typeface="Times New Roman" pitchFamily="18" charset="0"/>
              </a:rPr>
              <a:t>fuel</a:t>
            </a:r>
            <a:r>
              <a:rPr lang="zh-CN" altLang="en-US" sz="1400" dirty="0" smtClean="0">
                <a:latin typeface="Times New Roman" pitchFamily="18" charset="0"/>
              </a:rPr>
              <a:t> </a:t>
            </a:r>
            <a:r>
              <a:rPr lang="en-US" altLang="zh-CN" sz="1400" dirty="0" smtClean="0">
                <a:latin typeface="Times New Roman" pitchFamily="18" charset="0"/>
              </a:rPr>
              <a:t>to around 20%</a:t>
            </a:r>
            <a:r>
              <a:rPr lang="zh-CN" altLang="en-US" sz="1400" dirty="0" smtClean="0">
                <a:latin typeface="Times New Roman" pitchFamily="18" charset="0"/>
              </a:rPr>
              <a:t> </a:t>
            </a:r>
            <a:r>
              <a:rPr lang="en-US" altLang="zh-CN" sz="1400" dirty="0" smtClean="0">
                <a:latin typeface="Times New Roman" pitchFamily="18" charset="0"/>
              </a:rPr>
              <a:t>in</a:t>
            </a:r>
            <a:r>
              <a:rPr lang="zh-CN" altLang="en-US" sz="1400" dirty="0" smtClean="0">
                <a:latin typeface="Times New Roman" pitchFamily="18" charset="0"/>
              </a:rPr>
              <a:t> </a:t>
            </a:r>
            <a:r>
              <a:rPr lang="en-US" altLang="zh-CN" sz="1400" dirty="0" smtClean="0">
                <a:latin typeface="Times New Roman" pitchFamily="18" charset="0"/>
              </a:rPr>
              <a:t>2030, and this goal need to be made by great efforts.</a:t>
            </a:r>
            <a:r>
              <a:rPr lang="zh-CN" altLang="en-US" sz="1400" dirty="0" smtClean="0">
                <a:latin typeface="Times New Roman" pitchFamily="18" charset="0"/>
              </a:rPr>
              <a:t> </a:t>
            </a:r>
            <a:endParaRPr lang="en-US" altLang="zh-CN" sz="1400" dirty="0" smtClean="0">
              <a:latin typeface="Times New Roman" pitchFamily="18" charset="0"/>
            </a:endParaRPr>
          </a:p>
          <a:p>
            <a:pPr lvl="1">
              <a:lnSpc>
                <a:spcPct val="120000"/>
              </a:lnSpc>
              <a:spcBef>
                <a:spcPts val="600"/>
              </a:spcBef>
            </a:pPr>
            <a:r>
              <a:rPr lang="en-US" altLang="zh-CN" sz="1600" dirty="0" smtClean="0">
                <a:latin typeface="Times New Roman" pitchFamily="18" charset="0"/>
              </a:rPr>
              <a:t>2030</a:t>
            </a:r>
            <a:r>
              <a:rPr lang="zh-CN" altLang="en-US" sz="1600" dirty="0" smtClean="0">
                <a:latin typeface="Times New Roman" pitchFamily="18" charset="0"/>
              </a:rPr>
              <a:t>年非化石能源供应量约为</a:t>
            </a:r>
            <a:r>
              <a:rPr lang="en-US" altLang="zh-CN" sz="1600" dirty="0" smtClean="0">
                <a:latin typeface="Times New Roman" pitchFamily="18" charset="0"/>
              </a:rPr>
              <a:t>12</a:t>
            </a:r>
            <a:r>
              <a:rPr lang="zh-CN" altLang="en-US" sz="1600" dirty="0" smtClean="0">
                <a:latin typeface="Times New Roman" pitchFamily="18" charset="0"/>
              </a:rPr>
              <a:t>亿</a:t>
            </a:r>
            <a:r>
              <a:rPr lang="en-US" altLang="zh-CN" sz="1600" dirty="0" err="1" smtClean="0">
                <a:latin typeface="Times New Roman" pitchFamily="18" charset="0"/>
              </a:rPr>
              <a:t>tce</a:t>
            </a:r>
            <a:r>
              <a:rPr lang="zh-CN" altLang="en-US" sz="1600" dirty="0" smtClean="0">
                <a:latin typeface="Times New Roman" pitchFamily="18" charset="0"/>
              </a:rPr>
              <a:t>，是</a:t>
            </a:r>
            <a:r>
              <a:rPr lang="en-US" altLang="zh-CN" sz="1600" dirty="0" smtClean="0">
                <a:latin typeface="Times New Roman" pitchFamily="18" charset="0"/>
              </a:rPr>
              <a:t>2010</a:t>
            </a:r>
            <a:r>
              <a:rPr lang="zh-CN" altLang="en-US" sz="1600" dirty="0" smtClean="0">
                <a:latin typeface="Times New Roman" pitchFamily="18" charset="0"/>
              </a:rPr>
              <a:t>年</a:t>
            </a:r>
            <a:r>
              <a:rPr lang="en-US" altLang="zh-CN" sz="1600" dirty="0" smtClean="0">
                <a:latin typeface="Times New Roman" pitchFamily="18" charset="0"/>
              </a:rPr>
              <a:t>2.68</a:t>
            </a:r>
            <a:r>
              <a:rPr lang="zh-CN" altLang="en-US" sz="1600" dirty="0" smtClean="0">
                <a:latin typeface="Times New Roman" pitchFamily="18" charset="0"/>
              </a:rPr>
              <a:t>亿</a:t>
            </a:r>
            <a:r>
              <a:rPr lang="en-US" altLang="zh-CN" sz="1600" dirty="0" err="1" smtClean="0">
                <a:latin typeface="Times New Roman" pitchFamily="18" charset="0"/>
              </a:rPr>
              <a:t>tce</a:t>
            </a:r>
            <a:r>
              <a:rPr lang="zh-CN" altLang="en-US" sz="1600" dirty="0" smtClean="0">
                <a:latin typeface="Times New Roman" pitchFamily="18" charset="0"/>
              </a:rPr>
              <a:t>的</a:t>
            </a:r>
            <a:r>
              <a:rPr lang="en-US" altLang="zh-CN" sz="1600" dirty="0" smtClean="0">
                <a:latin typeface="Times New Roman" pitchFamily="18" charset="0"/>
              </a:rPr>
              <a:t>4.5</a:t>
            </a:r>
            <a:r>
              <a:rPr lang="zh-CN" altLang="en-US" sz="1600" dirty="0" smtClean="0">
                <a:latin typeface="Times New Roman" pitchFamily="18" charset="0"/>
              </a:rPr>
              <a:t>倍。</a:t>
            </a:r>
            <a:r>
              <a:rPr lang="en-US" altLang="zh-CN" sz="1050" dirty="0" smtClean="0">
                <a:latin typeface="Times New Roman" pitchFamily="18" charset="0"/>
              </a:rPr>
              <a:t/>
            </a:r>
            <a:br>
              <a:rPr lang="en-US" altLang="zh-CN" sz="1050" dirty="0" smtClean="0">
                <a:latin typeface="Times New Roman" pitchFamily="18" charset="0"/>
              </a:rPr>
            </a:br>
            <a:r>
              <a:rPr lang="en-US" altLang="zh-CN" sz="1200" dirty="0" smtClean="0">
                <a:latin typeface="Times New Roman" pitchFamily="18" charset="0"/>
              </a:rPr>
              <a:t>In 2030 the supply of non-fossil fuel will be around 1.2 billion </a:t>
            </a:r>
            <a:r>
              <a:rPr lang="en-US" altLang="zh-CN" sz="1200" dirty="0" err="1" smtClean="0">
                <a:latin typeface="Times New Roman" pitchFamily="18" charset="0"/>
              </a:rPr>
              <a:t>tce</a:t>
            </a:r>
            <a:r>
              <a:rPr lang="en-US" altLang="zh-CN" sz="1200" dirty="0" smtClean="0">
                <a:latin typeface="Times New Roman" pitchFamily="18" charset="0"/>
              </a:rPr>
              <a:t>, is about 4.5 times than 2010 (268 million </a:t>
            </a:r>
            <a:r>
              <a:rPr lang="en-US" altLang="zh-CN" sz="1200" dirty="0" err="1" smtClean="0">
                <a:latin typeface="Times New Roman" pitchFamily="18" charset="0"/>
              </a:rPr>
              <a:t>tce</a:t>
            </a:r>
            <a:r>
              <a:rPr lang="en-US" altLang="zh-CN" sz="1200" dirty="0" smtClean="0">
                <a:latin typeface="Times New Roman" pitchFamily="18" charset="0"/>
              </a:rPr>
              <a:t>).</a:t>
            </a:r>
            <a:r>
              <a:rPr lang="zh-CN" altLang="en-US" sz="1200" dirty="0" smtClean="0">
                <a:latin typeface="Times New Roman" pitchFamily="18" charset="0"/>
              </a:rPr>
              <a:t> </a:t>
            </a:r>
            <a:endParaRPr lang="en-US" altLang="zh-CN" sz="1200" dirty="0" smtClean="0">
              <a:latin typeface="Times New Roman" pitchFamily="18" charset="0"/>
            </a:endParaRPr>
          </a:p>
          <a:p>
            <a:pPr>
              <a:spcBef>
                <a:spcPts val="600"/>
              </a:spcBef>
            </a:pPr>
            <a:r>
              <a:rPr lang="zh-CN" altLang="en-US" sz="1800" dirty="0" smtClean="0">
                <a:latin typeface="Times New Roman" pitchFamily="18" charset="0"/>
              </a:rPr>
              <a:t>从目前到</a:t>
            </a:r>
            <a:r>
              <a:rPr lang="en-US" altLang="zh-CN" sz="1800" dirty="0" smtClean="0">
                <a:latin typeface="Times New Roman" pitchFamily="18" charset="0"/>
              </a:rPr>
              <a:t>2030</a:t>
            </a:r>
            <a:r>
              <a:rPr lang="zh-CN" altLang="en-US" sz="1800" dirty="0" smtClean="0">
                <a:latin typeface="Times New Roman" pitchFamily="18" charset="0"/>
              </a:rPr>
              <a:t>年，新增核电、水电、风电、光伏发电、生物质发电等非化石能源装机</a:t>
            </a:r>
            <a:r>
              <a:rPr lang="en-US" altLang="zh-CN" sz="1800" dirty="0" smtClean="0">
                <a:latin typeface="Times New Roman" pitchFamily="18" charset="0"/>
              </a:rPr>
              <a:t>8-10</a:t>
            </a:r>
            <a:r>
              <a:rPr lang="zh-CN" altLang="en-US" sz="1800" dirty="0" smtClean="0">
                <a:latin typeface="Times New Roman" pitchFamily="18" charset="0"/>
              </a:rPr>
              <a:t>亿千瓦，非化石能源领域新增投资约</a:t>
            </a:r>
            <a:r>
              <a:rPr lang="zh-CN" altLang="en-US" sz="1800" dirty="0" smtClean="0">
                <a:latin typeface="Times New Roman" pitchFamily="18" charset="0"/>
              </a:rPr>
              <a:t>达</a:t>
            </a:r>
            <a:r>
              <a:rPr lang="en-US" altLang="zh-CN" sz="1800" dirty="0">
                <a:latin typeface="Times New Roman" pitchFamily="18" charset="0"/>
              </a:rPr>
              <a:t>8</a:t>
            </a:r>
            <a:r>
              <a:rPr lang="zh-CN" altLang="en-US" sz="1800" dirty="0" smtClean="0">
                <a:latin typeface="Times New Roman" pitchFamily="18" charset="0"/>
              </a:rPr>
              <a:t>万亿</a:t>
            </a:r>
            <a:r>
              <a:rPr lang="zh-CN" altLang="en-US" sz="1800" dirty="0" smtClean="0">
                <a:latin typeface="Times New Roman" pitchFamily="18" charset="0"/>
              </a:rPr>
              <a:t>元。</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From now to 2030, the new increasing new and renewable energy power generation capacity including nuclear power, hydroelectric, wind power, PV power, biomass power will be around 800-1000GW, and the new investment of non-fossil power will be around </a:t>
            </a:r>
            <a:r>
              <a:rPr lang="en-US" altLang="zh-CN" sz="1400" dirty="0" smtClean="0">
                <a:latin typeface="Times New Roman" pitchFamily="18" charset="0"/>
              </a:rPr>
              <a:t>8 </a:t>
            </a:r>
            <a:r>
              <a:rPr lang="en-US" altLang="zh-CN" sz="1400" dirty="0" smtClean="0">
                <a:latin typeface="Times New Roman" pitchFamily="18" charset="0"/>
              </a:rPr>
              <a:t>trillion Yuan.  </a:t>
            </a:r>
          </a:p>
        </p:txBody>
      </p:sp>
      <p:sp>
        <p:nvSpPr>
          <p:cNvPr id="4" name="内容占位符 2"/>
          <p:cNvSpPr txBox="1">
            <a:spLocks/>
          </p:cNvSpPr>
          <p:nvPr/>
        </p:nvSpPr>
        <p:spPr bwMode="auto">
          <a:xfrm>
            <a:off x="209802" y="5146296"/>
            <a:ext cx="4578222" cy="1235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ts val="0"/>
              </a:spcBef>
            </a:pPr>
            <a:r>
              <a:rPr lang="zh-CN" altLang="en-US" sz="1800" kern="0" dirty="0" smtClean="0">
                <a:latin typeface="Times New Roman" pitchFamily="18" charset="0"/>
              </a:rPr>
              <a:t>新能源和可再生能源产业将面临快速发展的局面。</a:t>
            </a:r>
            <a:r>
              <a:rPr lang="en-US" altLang="zh-CN" sz="1800" kern="0" dirty="0" smtClean="0">
                <a:latin typeface="Times New Roman" pitchFamily="18" charset="0"/>
              </a:rPr>
              <a:t/>
            </a:r>
            <a:br>
              <a:rPr lang="en-US" altLang="zh-CN" sz="1800" kern="0" dirty="0" smtClean="0">
                <a:latin typeface="Times New Roman" pitchFamily="18" charset="0"/>
              </a:rPr>
            </a:br>
            <a:r>
              <a:rPr lang="en-US" altLang="zh-CN" sz="1400" kern="0" dirty="0" smtClean="0">
                <a:latin typeface="Times New Roman" pitchFamily="18" charset="0"/>
              </a:rPr>
              <a:t>The industry of new and renewable energy will face the situation of rapid development.</a:t>
            </a:r>
          </a:p>
        </p:txBody>
      </p:sp>
      <p:sp>
        <p:nvSpPr>
          <p:cNvPr id="7" name="标题 1"/>
          <p:cNvSpPr>
            <a:spLocks noGrp="1"/>
          </p:cNvSpPr>
          <p:nvPr>
            <p:ph type="title"/>
          </p:nvPr>
        </p:nvSpPr>
        <p:spPr>
          <a:xfrm>
            <a:off x="215900" y="0"/>
            <a:ext cx="8856663" cy="1916833"/>
          </a:xfrm>
        </p:spPr>
        <p:txBody>
          <a:bodyPr/>
          <a:lstStyle/>
          <a:p>
            <a:r>
              <a:rPr lang="en-US" altLang="zh-CN" sz="2000" b="1" dirty="0" smtClean="0">
                <a:latin typeface="Times New Roman" pitchFamily="18" charset="0"/>
              </a:rPr>
              <a:t>2. </a:t>
            </a:r>
            <a:r>
              <a:rPr lang="zh-CN" altLang="en-US" sz="2000" b="1" dirty="0" smtClean="0">
                <a:latin typeface="Times New Roman" pitchFamily="18" charset="0"/>
              </a:rPr>
              <a:t>强化节能和能源低碳化</a:t>
            </a:r>
            <a:r>
              <a:rPr lang="zh-CN" altLang="en-US" sz="2000" b="1" dirty="0">
                <a:latin typeface="Times New Roman" pitchFamily="18" charset="0"/>
              </a:rPr>
              <a:t>转型</a:t>
            </a:r>
            <a:r>
              <a:rPr lang="zh-CN" altLang="en-US" sz="2000" b="1" dirty="0" smtClean="0">
                <a:latin typeface="Times New Roman" pitchFamily="18" charset="0"/>
              </a:rPr>
              <a:t>是中国能源革命的核心，大幅度降低单位</a:t>
            </a:r>
            <a:r>
              <a:rPr lang="en-US" altLang="zh-CN" sz="2000" b="1" dirty="0" smtClean="0">
                <a:latin typeface="Times New Roman" pitchFamily="18" charset="0"/>
              </a:rPr>
              <a:t>GDP</a:t>
            </a:r>
            <a:r>
              <a:rPr lang="zh-CN" altLang="en-US" sz="2000" b="1" dirty="0" smtClean="0">
                <a:latin typeface="Times New Roman" pitchFamily="18" charset="0"/>
              </a:rPr>
              <a:t>的能源强度和</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强度是统筹经济增长和节能减碳的综合目标和关键着力点</a:t>
            </a:r>
            <a:r>
              <a:rPr lang="en-US" altLang="zh-CN" sz="2000" b="1" dirty="0" smtClean="0">
                <a:latin typeface="Times New Roman" pitchFamily="18" charset="0"/>
              </a:rPr>
              <a:t>(3)</a:t>
            </a:r>
            <a:br>
              <a:rPr lang="en-US" altLang="zh-CN" sz="2000" b="1" dirty="0" smtClean="0">
                <a:latin typeface="Times New Roman" pitchFamily="18" charset="0"/>
              </a:rPr>
            </a:br>
            <a:r>
              <a:rPr lang="en-US" altLang="zh-CN" sz="1600" b="1" dirty="0" smtClean="0">
                <a:latin typeface="Times New Roman" panose="02020603050405020304" pitchFamily="18" charset="0"/>
              </a:rPr>
              <a:t>Strengthening energy </a:t>
            </a:r>
            <a:r>
              <a:rPr lang="en-US" altLang="zh-CN" sz="1600" b="1" dirty="0">
                <a:latin typeface="Times New Roman" panose="02020603050405020304" pitchFamily="18" charset="0"/>
              </a:rPr>
              <a:t>saving and low carbon energy </a:t>
            </a:r>
            <a:r>
              <a:rPr lang="en-US" altLang="zh-CN" sz="1600" b="1" dirty="0" smtClean="0">
                <a:latin typeface="Times New Roman" panose="02020603050405020304" pitchFamily="18" charset="0"/>
              </a:rPr>
              <a:t>transformation is </a:t>
            </a:r>
            <a:r>
              <a:rPr lang="en-US" altLang="zh-CN" sz="1600" b="1" dirty="0">
                <a:latin typeface="Times New Roman" panose="02020603050405020304" pitchFamily="18" charset="0"/>
              </a:rPr>
              <a:t>the core of China's energy revolution, greatly </a:t>
            </a:r>
            <a:r>
              <a:rPr lang="en-US" altLang="zh-CN" sz="1600" b="1" dirty="0" smtClean="0">
                <a:latin typeface="Times New Roman" panose="02020603050405020304" pitchFamily="18" charset="0"/>
              </a:rPr>
              <a:t>reducing </a:t>
            </a:r>
            <a:r>
              <a:rPr lang="en-US" altLang="zh-CN" sz="1600" b="1" dirty="0">
                <a:latin typeface="Times New Roman" panose="02020603050405020304" pitchFamily="18" charset="0"/>
              </a:rPr>
              <a:t>energy intensity </a:t>
            </a:r>
            <a:r>
              <a:rPr lang="en-US" altLang="zh-CN" sz="1600" b="1" dirty="0" smtClean="0">
                <a:latin typeface="Times New Roman" panose="02020603050405020304" pitchFamily="18" charset="0"/>
              </a:rPr>
              <a:t>and </a:t>
            </a:r>
            <a:r>
              <a:rPr lang="en-US" altLang="zh-CN" sz="1600" b="1" dirty="0">
                <a:latin typeface="Times New Roman" panose="02020603050405020304" pitchFamily="18" charset="0"/>
              </a:rPr>
              <a:t>CO</a:t>
            </a:r>
            <a:r>
              <a:rPr lang="en-US" altLang="zh-CN" sz="1600" b="1" baseline="-25000" dirty="0">
                <a:latin typeface="Times New Roman" panose="02020603050405020304" pitchFamily="18" charset="0"/>
              </a:rPr>
              <a:t>2</a:t>
            </a:r>
            <a:r>
              <a:rPr lang="en-US" altLang="zh-CN" sz="1600" b="1" dirty="0">
                <a:latin typeface="Times New Roman" panose="02020603050405020304" pitchFamily="18" charset="0"/>
              </a:rPr>
              <a:t> </a:t>
            </a:r>
            <a:r>
              <a:rPr lang="en-US" altLang="zh-CN" sz="1600" b="1" dirty="0" smtClean="0">
                <a:latin typeface="Times New Roman" panose="02020603050405020304" pitchFamily="18" charset="0"/>
              </a:rPr>
              <a:t>intensity per </a:t>
            </a:r>
            <a:r>
              <a:rPr lang="en-US" altLang="zh-CN" sz="1600" b="1" dirty="0">
                <a:latin typeface="Times New Roman" panose="02020603050405020304" pitchFamily="18" charset="0"/>
              </a:rPr>
              <a:t>GDP </a:t>
            </a:r>
            <a:r>
              <a:rPr lang="en-US" altLang="zh-CN" sz="1600" b="1" dirty="0" smtClean="0">
                <a:latin typeface="Times New Roman" panose="02020603050405020304" pitchFamily="18" charset="0"/>
              </a:rPr>
              <a:t> is </a:t>
            </a:r>
            <a:r>
              <a:rPr lang="en-US" altLang="zh-CN" sz="1600" b="1" dirty="0" err="1" smtClean="0">
                <a:latin typeface="Times New Roman" panose="02020603050405020304" pitchFamily="18" charset="0"/>
              </a:rPr>
              <a:t>synthetical</a:t>
            </a:r>
            <a:r>
              <a:rPr lang="en-US" altLang="zh-CN" sz="1600" b="1" dirty="0" smtClean="0">
                <a:latin typeface="Times New Roman" panose="02020603050405020304" pitchFamily="18" charset="0"/>
              </a:rPr>
              <a:t> target for economic </a:t>
            </a:r>
            <a:r>
              <a:rPr lang="en-US" altLang="zh-CN" sz="1600" b="1" dirty="0">
                <a:latin typeface="Times New Roman" panose="02020603050405020304" pitchFamily="18" charset="0"/>
              </a:rPr>
              <a:t>growth and the </a:t>
            </a:r>
            <a:r>
              <a:rPr lang="en-US" altLang="zh-CN" sz="1600" b="1" dirty="0" smtClean="0">
                <a:latin typeface="Times New Roman" panose="02020603050405020304" pitchFamily="18" charset="0"/>
              </a:rPr>
              <a:t>energy </a:t>
            </a:r>
            <a:r>
              <a:rPr lang="en-US" altLang="zh-CN" sz="1600" b="1" dirty="0">
                <a:latin typeface="Times New Roman" panose="02020603050405020304" pitchFamily="18" charset="0"/>
              </a:rPr>
              <a:t>saving </a:t>
            </a:r>
            <a:r>
              <a:rPr lang="en-US" altLang="zh-CN" sz="1600" b="1" dirty="0" smtClean="0">
                <a:latin typeface="Times New Roman" panose="02020603050405020304" pitchFamily="18" charset="0"/>
              </a:rPr>
              <a:t>as well as carbon reduction.</a:t>
            </a:r>
            <a:endParaRPr lang="zh-CN" altLang="en-US" sz="2200" b="1" dirty="0">
              <a:latin typeface="Times New Roman" pitchFamily="18"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92" y="4965356"/>
            <a:ext cx="2880320" cy="1596912"/>
          </a:xfrm>
          <a:prstGeom prst="rect">
            <a:avLst/>
          </a:prstGeom>
        </p:spPr>
      </p:pic>
    </p:spTree>
    <p:extLst>
      <p:ext uri="{BB962C8B-B14F-4D97-AF65-F5344CB8AC3E}">
        <p14:creationId xmlns:p14="http://schemas.microsoft.com/office/powerpoint/2010/main" val="72207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b="1" dirty="0" smtClean="0">
                <a:latin typeface="Times New Roman" pitchFamily="18" charset="0"/>
              </a:rPr>
              <a:t>3. “</a:t>
            </a:r>
            <a:r>
              <a:rPr lang="zh-CN" altLang="en-US" sz="2000" b="1" dirty="0" smtClean="0">
                <a:latin typeface="Times New Roman" pitchFamily="18" charset="0"/>
              </a:rPr>
              <a:t>十三五</a:t>
            </a:r>
            <a:r>
              <a:rPr lang="en-US" altLang="zh-CN" sz="2000" b="1" dirty="0" smtClean="0">
                <a:latin typeface="Times New Roman" pitchFamily="18" charset="0"/>
              </a:rPr>
              <a:t>”</a:t>
            </a:r>
            <a:r>
              <a:rPr lang="en-US" altLang="en-US" sz="2000" b="1" dirty="0" err="1" smtClean="0">
                <a:latin typeface="Times New Roman" pitchFamily="18" charset="0"/>
              </a:rPr>
              <a:t>及以后中国</a:t>
            </a:r>
            <a:r>
              <a:rPr lang="zh-CN" altLang="en-US" sz="2000" b="1" dirty="0" smtClean="0">
                <a:latin typeface="Times New Roman" pitchFamily="18" charset="0"/>
              </a:rPr>
              <a:t>在</a:t>
            </a:r>
            <a:r>
              <a:rPr lang="en-US" altLang="en-US" sz="2000" b="1" dirty="0" err="1" smtClean="0">
                <a:latin typeface="Times New Roman" pitchFamily="18" charset="0"/>
              </a:rPr>
              <a:t>进一步强化单位GDP的</a:t>
            </a:r>
            <a:r>
              <a:rPr lang="zh-CN" altLang="en-US" sz="2000" b="1" dirty="0" smtClean="0">
                <a:latin typeface="Times New Roman" pitchFamily="18" charset="0"/>
              </a:rPr>
              <a:t>能源强度和</a:t>
            </a:r>
            <a:r>
              <a:rPr lang="en-US" altLang="zh-CN" sz="2000" b="1" dirty="0" smtClean="0">
                <a:latin typeface="Times New Roman" pitchFamily="18" charset="0"/>
              </a:rPr>
              <a:t>CO</a:t>
            </a:r>
            <a:r>
              <a:rPr lang="en-US" altLang="zh-CN" sz="2000" b="1" baseline="-25000" dirty="0" smtClean="0">
                <a:latin typeface="Times New Roman" pitchFamily="18" charset="0"/>
              </a:rPr>
              <a:t>2</a:t>
            </a:r>
            <a:r>
              <a:rPr lang="zh-CN" altLang="en-US" sz="2000" b="1" dirty="0" smtClean="0">
                <a:latin typeface="Times New Roman" pitchFamily="18" charset="0"/>
              </a:rPr>
              <a:t>强度下降目标的同时，将探讨能源消费总量的控制目标</a:t>
            </a:r>
            <a:r>
              <a:rPr lang="en-US" altLang="zh-CN" sz="2000" b="1" dirty="0" smtClean="0">
                <a:latin typeface="Times New Roman" pitchFamily="18" charset="0"/>
              </a:rPr>
              <a:t>(1)</a:t>
            </a:r>
            <a:br>
              <a:rPr lang="en-US" altLang="zh-CN" sz="2000" b="1" dirty="0" smtClean="0">
                <a:latin typeface="Times New Roman" pitchFamily="18" charset="0"/>
              </a:rPr>
            </a:br>
            <a:r>
              <a:rPr lang="en-US" altLang="zh-CN" sz="1600" b="1" dirty="0" smtClean="0">
                <a:latin typeface="Times New Roman" pitchFamily="18" charset="0"/>
              </a:rPr>
              <a:t>From</a:t>
            </a:r>
            <a:r>
              <a:rPr lang="zh-CN" altLang="en-US" sz="1600" b="1" dirty="0" smtClean="0">
                <a:latin typeface="Times New Roman" pitchFamily="18" charset="0"/>
              </a:rPr>
              <a:t> </a:t>
            </a:r>
            <a:r>
              <a:rPr lang="en-US" altLang="zh-CN" sz="1600" b="1" dirty="0" smtClean="0">
                <a:latin typeface="Times New Roman" pitchFamily="18" charset="0"/>
              </a:rPr>
              <a:t>“13</a:t>
            </a:r>
            <a:r>
              <a:rPr lang="en-US" altLang="zh-CN" sz="1600" b="1" baseline="30000" dirty="0" smtClean="0">
                <a:latin typeface="Times New Roman" pitchFamily="18" charset="0"/>
              </a:rPr>
              <a:t>th</a:t>
            </a:r>
            <a:r>
              <a:rPr lang="zh-CN" altLang="en-US" sz="1600" b="1" dirty="0" smtClean="0">
                <a:latin typeface="Times New Roman" pitchFamily="18" charset="0"/>
              </a:rPr>
              <a:t> </a:t>
            </a:r>
            <a:r>
              <a:rPr lang="en-US" altLang="zh-CN" sz="1600" b="1" dirty="0" smtClean="0">
                <a:latin typeface="Times New Roman" pitchFamily="18" charset="0"/>
              </a:rPr>
              <a:t>Five</a:t>
            </a:r>
            <a:r>
              <a:rPr lang="zh-CN" altLang="en-US" sz="1600" b="1" dirty="0" smtClean="0">
                <a:latin typeface="Times New Roman" pitchFamily="18" charset="0"/>
              </a:rPr>
              <a:t> </a:t>
            </a:r>
            <a:r>
              <a:rPr lang="en-US" altLang="zh-CN" sz="1600" b="1" dirty="0" smtClean="0">
                <a:latin typeface="Times New Roman" pitchFamily="18" charset="0"/>
              </a:rPr>
              <a:t>Year</a:t>
            </a:r>
            <a:r>
              <a:rPr lang="zh-CN" altLang="en-US" sz="1600" b="1" dirty="0" smtClean="0">
                <a:latin typeface="Times New Roman" pitchFamily="18" charset="0"/>
              </a:rPr>
              <a:t> </a:t>
            </a:r>
            <a:r>
              <a:rPr lang="en-US" altLang="zh-CN" sz="1600" b="1" dirty="0" smtClean="0">
                <a:latin typeface="Times New Roman" pitchFamily="18" charset="0"/>
              </a:rPr>
              <a:t>Plan”</a:t>
            </a:r>
            <a:r>
              <a:rPr lang="zh-CN" altLang="en-US" sz="1600" b="1" dirty="0" smtClean="0">
                <a:latin typeface="Times New Roman" pitchFamily="18" charset="0"/>
              </a:rPr>
              <a:t> </a:t>
            </a:r>
            <a:r>
              <a:rPr lang="en-US" altLang="zh-CN" sz="1600" b="1" dirty="0" smtClean="0">
                <a:latin typeface="Times New Roman" pitchFamily="18" charset="0"/>
              </a:rPr>
              <a:t>China</a:t>
            </a:r>
            <a:r>
              <a:rPr lang="zh-CN" altLang="en-US" sz="1600" b="1" dirty="0" smtClean="0">
                <a:latin typeface="Times New Roman" pitchFamily="18" charset="0"/>
              </a:rPr>
              <a:t> </a:t>
            </a:r>
            <a:r>
              <a:rPr lang="en-US" altLang="zh-CN" sz="1600" b="1" dirty="0" smtClean="0">
                <a:latin typeface="Times New Roman" pitchFamily="18" charset="0"/>
              </a:rPr>
              <a:t>not</a:t>
            </a:r>
            <a:r>
              <a:rPr lang="zh-CN" altLang="en-US" sz="1600" b="1" dirty="0" smtClean="0">
                <a:latin typeface="Times New Roman" pitchFamily="18" charset="0"/>
              </a:rPr>
              <a:t> </a:t>
            </a:r>
            <a:r>
              <a:rPr lang="en-US" altLang="zh-CN" sz="1600" b="1" dirty="0" smtClean="0">
                <a:latin typeface="Times New Roman" pitchFamily="18" charset="0"/>
              </a:rPr>
              <a:t>only</a:t>
            </a:r>
            <a:r>
              <a:rPr lang="zh-CN" altLang="en-US" sz="1600" b="1" dirty="0" smtClean="0">
                <a:latin typeface="Times New Roman" pitchFamily="18" charset="0"/>
              </a:rPr>
              <a:t> </a:t>
            </a:r>
            <a:r>
              <a:rPr lang="en-US" altLang="zh-CN" sz="1600" b="1" dirty="0" smtClean="0">
                <a:latin typeface="Times New Roman" pitchFamily="18" charset="0"/>
              </a:rPr>
              <a:t>further</a:t>
            </a:r>
            <a:r>
              <a:rPr lang="zh-CN" altLang="en-US" sz="1600" b="1" dirty="0" smtClean="0">
                <a:latin typeface="Times New Roman" pitchFamily="18" charset="0"/>
              </a:rPr>
              <a:t> </a:t>
            </a:r>
            <a:r>
              <a:rPr lang="en-US" altLang="zh-CN" sz="1600" b="1" dirty="0" smtClean="0">
                <a:latin typeface="Times New Roman" pitchFamily="18" charset="0"/>
              </a:rPr>
              <a:t>strengthen</a:t>
            </a:r>
            <a:r>
              <a:rPr lang="zh-CN" altLang="en-US" sz="1600" b="1" dirty="0" smtClean="0">
                <a:latin typeface="Times New Roman" pitchFamily="18" charset="0"/>
              </a:rPr>
              <a:t> </a:t>
            </a:r>
            <a:r>
              <a:rPr lang="en-US" altLang="zh-CN" sz="1600" b="1" dirty="0" smtClean="0">
                <a:latin typeface="Times New Roman" pitchFamily="18" charset="0"/>
              </a:rPr>
              <a:t>energy</a:t>
            </a:r>
            <a:r>
              <a:rPr lang="zh-CN" altLang="en-US" sz="1600" b="1" dirty="0" smtClean="0">
                <a:latin typeface="Times New Roman" pitchFamily="18" charset="0"/>
              </a:rPr>
              <a:t> </a:t>
            </a:r>
            <a:r>
              <a:rPr lang="en-US" altLang="zh-CN" sz="1600" b="1" dirty="0" smtClean="0">
                <a:latin typeface="Times New Roman" pitchFamily="18" charset="0"/>
              </a:rPr>
              <a:t>intensity</a:t>
            </a:r>
            <a:r>
              <a:rPr lang="zh-CN" altLang="en-US" sz="1600" b="1" dirty="0" smtClean="0">
                <a:latin typeface="Times New Roman" pitchFamily="18" charset="0"/>
              </a:rPr>
              <a:t> </a:t>
            </a:r>
            <a:r>
              <a:rPr lang="en-US" altLang="zh-CN" sz="1600" b="1" dirty="0" smtClean="0">
                <a:latin typeface="Times New Roman" pitchFamily="18" charset="0"/>
              </a:rPr>
              <a:t>per</a:t>
            </a:r>
            <a:r>
              <a:rPr lang="zh-CN" altLang="en-US" sz="1600" b="1" dirty="0" smtClean="0">
                <a:latin typeface="Times New Roman" pitchFamily="18" charset="0"/>
              </a:rPr>
              <a:t> </a:t>
            </a:r>
            <a:r>
              <a:rPr lang="en-US" altLang="zh-CN" sz="1600" b="1" dirty="0" smtClean="0">
                <a:latin typeface="Times New Roman" pitchFamily="18" charset="0"/>
              </a:rPr>
              <a:t>GDP</a:t>
            </a:r>
            <a:r>
              <a:rPr lang="zh-CN" altLang="en-US" sz="1600" b="1" dirty="0" smtClean="0">
                <a:latin typeface="Times New Roman" pitchFamily="18" charset="0"/>
              </a:rPr>
              <a:t> </a:t>
            </a:r>
            <a:r>
              <a:rPr lang="en-US" altLang="zh-CN" sz="1600" b="1" dirty="0" smtClean="0">
                <a:latin typeface="Times New Roman" pitchFamily="18" charset="0"/>
              </a:rPr>
              <a:t>and</a:t>
            </a:r>
            <a:r>
              <a:rPr lang="zh-CN" altLang="en-US" sz="1600" b="1" dirty="0" smtClean="0">
                <a:latin typeface="Times New Roman" pitchFamily="18" charset="0"/>
              </a:rPr>
              <a:t> </a:t>
            </a:r>
            <a:r>
              <a:rPr lang="en-US" altLang="zh-CN" sz="1600" b="1" dirty="0" smtClean="0">
                <a:latin typeface="Times New Roman" pitchFamily="18" charset="0"/>
              </a:rPr>
              <a:t>CO</a:t>
            </a:r>
            <a:r>
              <a:rPr lang="en-US" altLang="zh-CN" sz="1600" b="1" baseline="-25000" dirty="0" smtClean="0">
                <a:latin typeface="Times New Roman" pitchFamily="18" charset="0"/>
              </a:rPr>
              <a:t>2</a:t>
            </a:r>
            <a:r>
              <a:rPr lang="zh-CN" altLang="en-US" sz="1600" b="1" dirty="0" smtClean="0">
                <a:latin typeface="Times New Roman" pitchFamily="18" charset="0"/>
              </a:rPr>
              <a:t> </a:t>
            </a:r>
            <a:r>
              <a:rPr lang="en-US" altLang="zh-CN" sz="1600" b="1" dirty="0" smtClean="0">
                <a:latin typeface="Times New Roman" pitchFamily="18" charset="0"/>
              </a:rPr>
              <a:t>intensity</a:t>
            </a:r>
            <a:r>
              <a:rPr lang="zh-CN" altLang="en-US" sz="1600" b="1" dirty="0" smtClean="0">
                <a:latin typeface="Times New Roman" pitchFamily="18" charset="0"/>
              </a:rPr>
              <a:t> </a:t>
            </a:r>
            <a:r>
              <a:rPr lang="en-US" altLang="zh-CN" sz="1600" b="1" dirty="0" smtClean="0">
                <a:latin typeface="Times New Roman" pitchFamily="18" charset="0"/>
              </a:rPr>
              <a:t>per</a:t>
            </a:r>
            <a:r>
              <a:rPr lang="zh-CN" altLang="en-US" sz="1600" b="1" dirty="0" smtClean="0">
                <a:latin typeface="Times New Roman" pitchFamily="18" charset="0"/>
              </a:rPr>
              <a:t> </a:t>
            </a:r>
            <a:r>
              <a:rPr lang="en-US" altLang="zh-CN" sz="1600" b="1" dirty="0" smtClean="0">
                <a:latin typeface="Times New Roman" pitchFamily="18" charset="0"/>
              </a:rPr>
              <a:t>GDP,</a:t>
            </a:r>
            <a:r>
              <a:rPr lang="zh-CN" altLang="en-US" sz="1600" b="1" dirty="0" smtClean="0">
                <a:latin typeface="Times New Roman" pitchFamily="18" charset="0"/>
              </a:rPr>
              <a:t> </a:t>
            </a:r>
            <a:r>
              <a:rPr lang="en-US" altLang="zh-CN" sz="1600" b="1" dirty="0" smtClean="0">
                <a:latin typeface="Times New Roman" pitchFamily="18" charset="0"/>
              </a:rPr>
              <a:t>but</a:t>
            </a:r>
            <a:r>
              <a:rPr lang="zh-CN" altLang="en-US" sz="1600" b="1" dirty="0" smtClean="0">
                <a:latin typeface="Times New Roman" pitchFamily="18" charset="0"/>
              </a:rPr>
              <a:t> </a:t>
            </a:r>
            <a:r>
              <a:rPr lang="en-US" altLang="zh-CN" sz="1600" b="1" dirty="0" smtClean="0">
                <a:latin typeface="Times New Roman" pitchFamily="18" charset="0"/>
              </a:rPr>
              <a:t>also</a:t>
            </a:r>
            <a:r>
              <a:rPr lang="zh-CN" altLang="en-US" sz="1600" b="1" dirty="0" smtClean="0">
                <a:latin typeface="Times New Roman" pitchFamily="18" charset="0"/>
              </a:rPr>
              <a:t> </a:t>
            </a:r>
            <a:r>
              <a:rPr lang="en-US" altLang="zh-CN" sz="1600" b="1" dirty="0" smtClean="0">
                <a:latin typeface="Times New Roman" pitchFamily="18" charset="0"/>
              </a:rPr>
              <a:t>focus</a:t>
            </a:r>
            <a:r>
              <a:rPr lang="zh-CN" altLang="en-US" sz="1600" b="1" dirty="0" smtClean="0">
                <a:latin typeface="Times New Roman" pitchFamily="18" charset="0"/>
              </a:rPr>
              <a:t> </a:t>
            </a:r>
            <a:r>
              <a:rPr lang="en-US" altLang="zh-CN" sz="1600" b="1" dirty="0" smtClean="0">
                <a:latin typeface="Times New Roman" pitchFamily="18" charset="0"/>
              </a:rPr>
              <a:t>on</a:t>
            </a:r>
            <a:r>
              <a:rPr lang="zh-CN" altLang="en-US" sz="1600" b="1" dirty="0" smtClean="0">
                <a:latin typeface="Times New Roman" pitchFamily="18" charset="0"/>
              </a:rPr>
              <a:t> </a:t>
            </a:r>
            <a:r>
              <a:rPr lang="en-US" altLang="zh-CN" sz="1600" b="1" dirty="0" smtClean="0">
                <a:latin typeface="Times New Roman" pitchFamily="18" charset="0"/>
              </a:rPr>
              <a:t>researching</a:t>
            </a:r>
            <a:r>
              <a:rPr lang="zh-CN" altLang="en-US" sz="1600" b="1" dirty="0" smtClean="0">
                <a:latin typeface="Times New Roman" pitchFamily="18" charset="0"/>
              </a:rPr>
              <a:t> </a:t>
            </a:r>
            <a:r>
              <a:rPr lang="en-US" altLang="zh-CN" sz="1600" b="1" dirty="0" smtClean="0">
                <a:latin typeface="Times New Roman" pitchFamily="18" charset="0"/>
              </a:rPr>
              <a:t>control</a:t>
            </a:r>
            <a:r>
              <a:rPr lang="zh-CN" altLang="en-US" sz="1600" b="1" dirty="0" smtClean="0">
                <a:latin typeface="Times New Roman" pitchFamily="18" charset="0"/>
              </a:rPr>
              <a:t> </a:t>
            </a:r>
            <a:r>
              <a:rPr lang="en-US" altLang="zh-CN" sz="1600" b="1" dirty="0" smtClean="0">
                <a:latin typeface="Times New Roman" pitchFamily="18" charset="0"/>
              </a:rPr>
              <a:t>target</a:t>
            </a:r>
            <a:r>
              <a:rPr lang="zh-CN" altLang="en-US" sz="1600" b="1" dirty="0" smtClean="0">
                <a:latin typeface="Times New Roman" pitchFamily="18" charset="0"/>
              </a:rPr>
              <a:t> </a:t>
            </a:r>
            <a:r>
              <a:rPr lang="en-US" altLang="zh-CN" sz="1600" b="1" dirty="0" smtClean="0">
                <a:latin typeface="Times New Roman" pitchFamily="18" charset="0"/>
              </a:rPr>
              <a:t>of</a:t>
            </a:r>
            <a:r>
              <a:rPr lang="zh-CN" altLang="en-US" sz="1600" b="1" dirty="0" smtClean="0">
                <a:latin typeface="Times New Roman" pitchFamily="18" charset="0"/>
              </a:rPr>
              <a:t> </a:t>
            </a:r>
            <a:r>
              <a:rPr lang="en-US" altLang="zh-CN" sz="1600" b="1" dirty="0" smtClean="0">
                <a:latin typeface="Times New Roman" pitchFamily="18" charset="0"/>
              </a:rPr>
              <a:t>total</a:t>
            </a:r>
            <a:r>
              <a:rPr lang="zh-CN" altLang="en-US" sz="1600" b="1" dirty="0" smtClean="0">
                <a:latin typeface="Times New Roman" pitchFamily="18" charset="0"/>
              </a:rPr>
              <a:t> </a:t>
            </a:r>
            <a:r>
              <a:rPr lang="en-US" altLang="zh-CN" sz="1600" b="1" dirty="0" smtClean="0">
                <a:latin typeface="Times New Roman" pitchFamily="18" charset="0"/>
              </a:rPr>
              <a:t>energy</a:t>
            </a:r>
            <a:r>
              <a:rPr lang="zh-CN" altLang="en-US" sz="1600" b="1" dirty="0" smtClean="0">
                <a:latin typeface="Times New Roman" pitchFamily="18" charset="0"/>
              </a:rPr>
              <a:t> </a:t>
            </a:r>
            <a:r>
              <a:rPr lang="en-US" altLang="zh-CN" sz="1600" b="1" dirty="0" smtClean="0">
                <a:latin typeface="Times New Roman" pitchFamily="18" charset="0"/>
              </a:rPr>
              <a:t>consumption.</a:t>
            </a:r>
            <a:endParaRPr lang="zh-CN" altLang="en-US" sz="1400" b="1" dirty="0">
              <a:latin typeface="Times New Roman" pitchFamily="18" charset="0"/>
            </a:endParaRPr>
          </a:p>
        </p:txBody>
      </p:sp>
      <p:sp>
        <p:nvSpPr>
          <p:cNvPr id="3" name="内容占位符 2"/>
          <p:cNvSpPr>
            <a:spLocks noGrp="1"/>
          </p:cNvSpPr>
          <p:nvPr>
            <p:ph idx="1"/>
          </p:nvPr>
        </p:nvSpPr>
        <p:spPr>
          <a:xfrm>
            <a:off x="232374" y="2060848"/>
            <a:ext cx="8660106" cy="4464496"/>
          </a:xfrm>
        </p:spPr>
        <p:txBody>
          <a:bodyPr/>
          <a:lstStyle/>
          <a:p>
            <a:pPr>
              <a:spcBef>
                <a:spcPts val="0"/>
              </a:spcBef>
            </a:pPr>
            <a:r>
              <a:rPr lang="zh-CN" altLang="en-US" sz="1800" dirty="0" smtClean="0">
                <a:latin typeface="Times New Roman" pitchFamily="18" charset="0"/>
              </a:rPr>
              <a:t>习近平主席提出：要推动能源消费革命，抑制不合理能源需求，坚决控制能源消费总量。并将其作为促进经济发展方式转变和环境治理的重要政策。</a:t>
            </a:r>
            <a:r>
              <a:rPr lang="en-US" altLang="zh-CN" sz="1800" dirty="0" smtClean="0">
                <a:latin typeface="Times New Roman" pitchFamily="18" charset="0"/>
              </a:rPr>
              <a:t/>
            </a:r>
            <a:br>
              <a:rPr lang="en-US" altLang="zh-CN" sz="1800" dirty="0" smtClean="0">
                <a:latin typeface="Times New Roman" pitchFamily="18" charset="0"/>
              </a:rPr>
            </a:br>
            <a:r>
              <a:rPr lang="en-US" altLang="zh-CN" sz="1400" dirty="0" smtClean="0">
                <a:latin typeface="Times New Roman" pitchFamily="18" charset="0"/>
              </a:rPr>
              <a:t>President</a:t>
            </a:r>
            <a:r>
              <a:rPr lang="zh-CN" altLang="en-US" sz="1400" dirty="0" smtClean="0">
                <a:latin typeface="Times New Roman" pitchFamily="18" charset="0"/>
              </a:rPr>
              <a:t> </a:t>
            </a:r>
            <a:r>
              <a:rPr lang="en-US" altLang="zh-CN" sz="1400" dirty="0" smtClean="0">
                <a:latin typeface="Times New Roman" pitchFamily="18" charset="0"/>
              </a:rPr>
              <a:t>Xi</a:t>
            </a:r>
            <a:r>
              <a:rPr lang="zh-CN" altLang="en-US" sz="1400" dirty="0" smtClean="0">
                <a:latin typeface="Times New Roman" pitchFamily="18" charset="0"/>
              </a:rPr>
              <a:t> </a:t>
            </a:r>
            <a:r>
              <a:rPr lang="en-US" altLang="zh-CN" sz="1400" dirty="0" err="1" smtClean="0">
                <a:latin typeface="Times New Roman" pitchFamily="18" charset="0"/>
              </a:rPr>
              <a:t>Jinping</a:t>
            </a:r>
            <a:r>
              <a:rPr lang="en-US" altLang="zh-CN" sz="1400" dirty="0" smtClean="0">
                <a:latin typeface="Times New Roman" pitchFamily="18" charset="0"/>
              </a:rPr>
              <a:t>:</a:t>
            </a:r>
            <a:r>
              <a:rPr lang="zh-CN" altLang="en-US" sz="1400" dirty="0" smtClean="0">
                <a:latin typeface="Times New Roman" pitchFamily="18" charset="0"/>
              </a:rPr>
              <a:t> </a:t>
            </a:r>
            <a:r>
              <a:rPr lang="en-US" altLang="zh-CN" sz="1400" dirty="0">
                <a:latin typeface="Times New Roman" pitchFamily="18" charset="0"/>
              </a:rPr>
              <a:t>To promote energy consumption </a:t>
            </a:r>
            <a:r>
              <a:rPr lang="en-US" altLang="zh-CN" sz="1400" dirty="0" smtClean="0">
                <a:latin typeface="Times New Roman" pitchFamily="18" charset="0"/>
              </a:rPr>
              <a:t>revolution</a:t>
            </a:r>
            <a:r>
              <a:rPr lang="zh-CN" altLang="en-US" sz="1400" dirty="0" smtClean="0">
                <a:latin typeface="Times New Roman" pitchFamily="18" charset="0"/>
              </a:rPr>
              <a:t>, </a:t>
            </a:r>
            <a:r>
              <a:rPr lang="en-US" altLang="zh-CN" sz="1400" dirty="0" smtClean="0">
                <a:latin typeface="Times New Roman" pitchFamily="18" charset="0"/>
              </a:rPr>
              <a:t>curb </a:t>
            </a:r>
            <a:r>
              <a:rPr lang="en-US" altLang="zh-CN" sz="1400" dirty="0">
                <a:latin typeface="Times New Roman" pitchFamily="18" charset="0"/>
              </a:rPr>
              <a:t>unreasonable </a:t>
            </a:r>
            <a:r>
              <a:rPr lang="en-US" altLang="zh-CN" sz="1400" dirty="0" smtClean="0">
                <a:latin typeface="Times New Roman" pitchFamily="18" charset="0"/>
              </a:rPr>
              <a:t>energy</a:t>
            </a:r>
            <a:r>
              <a:rPr lang="zh-CN" altLang="en-US" sz="1400" dirty="0" smtClean="0">
                <a:latin typeface="Times New Roman" pitchFamily="18" charset="0"/>
              </a:rPr>
              <a:t> </a:t>
            </a:r>
            <a:r>
              <a:rPr lang="en-US" altLang="zh-CN" sz="1400" dirty="0" smtClean="0">
                <a:latin typeface="Times New Roman" pitchFamily="18" charset="0"/>
              </a:rPr>
              <a:t>demand, </a:t>
            </a:r>
            <a:r>
              <a:rPr lang="en-US" altLang="zh-CN" sz="1400" dirty="0">
                <a:latin typeface="Times New Roman" pitchFamily="18" charset="0"/>
              </a:rPr>
              <a:t>firmly control the total energy </a:t>
            </a:r>
            <a:r>
              <a:rPr lang="en-US" altLang="zh-CN" sz="1400" dirty="0" smtClean="0">
                <a:latin typeface="Times New Roman" pitchFamily="18" charset="0"/>
              </a:rPr>
              <a:t>consumption.</a:t>
            </a:r>
            <a:r>
              <a:rPr lang="zh-CN" altLang="en-US" sz="1400" dirty="0" smtClean="0">
                <a:latin typeface="Times New Roman" pitchFamily="18" charset="0"/>
              </a:rPr>
              <a:t> </a:t>
            </a:r>
            <a:r>
              <a:rPr lang="en-US" altLang="zh-CN" sz="1400" dirty="0" smtClean="0">
                <a:latin typeface="Times New Roman" pitchFamily="18" charset="0"/>
              </a:rPr>
              <a:t>And</a:t>
            </a:r>
            <a:r>
              <a:rPr lang="zh-CN" altLang="en-US" sz="1400" dirty="0" smtClean="0">
                <a:latin typeface="Times New Roman" pitchFamily="18" charset="0"/>
              </a:rPr>
              <a:t> </a:t>
            </a:r>
            <a:r>
              <a:rPr lang="en-US" altLang="zh-CN" sz="1400" dirty="0" smtClean="0">
                <a:latin typeface="Times New Roman" pitchFamily="18" charset="0"/>
              </a:rPr>
              <a:t>it</a:t>
            </a:r>
            <a:r>
              <a:rPr lang="zh-CN" altLang="en-US" sz="1400" dirty="0" smtClean="0">
                <a:latin typeface="Times New Roman" pitchFamily="18" charset="0"/>
              </a:rPr>
              <a:t> </a:t>
            </a:r>
            <a:r>
              <a:rPr lang="en-US" altLang="zh-CN" sz="1400" dirty="0" smtClean="0">
                <a:latin typeface="Times New Roman" pitchFamily="18" charset="0"/>
              </a:rPr>
              <a:t>is a</a:t>
            </a:r>
            <a:r>
              <a:rPr lang="zh-CN" altLang="en-US" sz="1400" dirty="0" smtClean="0">
                <a:latin typeface="Times New Roman" pitchFamily="18" charset="0"/>
              </a:rPr>
              <a:t> </a:t>
            </a:r>
            <a:r>
              <a:rPr lang="en-US" altLang="zh-CN" sz="1400" dirty="0" smtClean="0">
                <a:latin typeface="Times New Roman" pitchFamily="18" charset="0"/>
              </a:rPr>
              <a:t>significant</a:t>
            </a:r>
            <a:r>
              <a:rPr lang="zh-CN" altLang="en-US" sz="1400" dirty="0" smtClean="0">
                <a:latin typeface="Times New Roman" pitchFamily="18" charset="0"/>
              </a:rPr>
              <a:t> </a:t>
            </a:r>
            <a:r>
              <a:rPr lang="en-US" altLang="zh-CN" sz="1400" dirty="0" smtClean="0">
                <a:latin typeface="Times New Roman" pitchFamily="18" charset="0"/>
              </a:rPr>
              <a:t>policies</a:t>
            </a:r>
            <a:r>
              <a:rPr lang="zh-CN" altLang="en-US" sz="1400" dirty="0" smtClean="0">
                <a:latin typeface="Times New Roman" pitchFamily="18" charset="0"/>
              </a:rPr>
              <a:t> </a:t>
            </a:r>
            <a:r>
              <a:rPr lang="en-US" altLang="zh-CN" sz="1400" dirty="0" smtClean="0">
                <a:latin typeface="Times New Roman" pitchFamily="18" charset="0"/>
              </a:rPr>
              <a:t>to</a:t>
            </a:r>
            <a:r>
              <a:rPr lang="zh-CN" altLang="en-US" sz="1400" dirty="0" smtClean="0">
                <a:latin typeface="Times New Roman" pitchFamily="18" charset="0"/>
              </a:rPr>
              <a:t> </a:t>
            </a:r>
            <a:r>
              <a:rPr lang="en-US" altLang="zh-CN" sz="1400" dirty="0" smtClean="0">
                <a:latin typeface="Times New Roman" pitchFamily="18" charset="0"/>
              </a:rPr>
              <a:t>promote</a:t>
            </a:r>
            <a:r>
              <a:rPr lang="zh-CN" altLang="en-US" sz="1400" dirty="0" smtClean="0">
                <a:latin typeface="Times New Roman" pitchFamily="18" charset="0"/>
              </a:rPr>
              <a:t> </a:t>
            </a:r>
            <a:r>
              <a:rPr lang="en-US" altLang="zh-CN" sz="1400" dirty="0" smtClean="0">
                <a:latin typeface="Times New Roman" pitchFamily="18" charset="0"/>
              </a:rPr>
              <a:t>the</a:t>
            </a:r>
            <a:r>
              <a:rPr lang="zh-CN" altLang="en-US" sz="1400" dirty="0" smtClean="0">
                <a:latin typeface="Times New Roman" pitchFamily="18" charset="0"/>
              </a:rPr>
              <a:t> </a:t>
            </a:r>
            <a:r>
              <a:rPr lang="en-US" altLang="zh-CN" sz="1400" dirty="0" smtClean="0">
                <a:latin typeface="Times New Roman" pitchFamily="18" charset="0"/>
              </a:rPr>
              <a:t>transformation of</a:t>
            </a:r>
            <a:r>
              <a:rPr lang="zh-CN" altLang="en-US" sz="1400" dirty="0" smtClean="0">
                <a:latin typeface="Times New Roman" pitchFamily="18" charset="0"/>
              </a:rPr>
              <a:t> </a:t>
            </a:r>
            <a:r>
              <a:rPr lang="en-US" altLang="zh-CN" sz="1400" dirty="0" smtClean="0">
                <a:latin typeface="Times New Roman" pitchFamily="18" charset="0"/>
              </a:rPr>
              <a:t>economic</a:t>
            </a:r>
            <a:r>
              <a:rPr lang="zh-CN" altLang="en-US" sz="1400" dirty="0" smtClean="0">
                <a:latin typeface="Times New Roman" pitchFamily="18" charset="0"/>
              </a:rPr>
              <a:t> </a:t>
            </a:r>
            <a:r>
              <a:rPr lang="en-US" altLang="zh-CN" sz="1400" dirty="0" smtClean="0">
                <a:latin typeface="Times New Roman" pitchFamily="18" charset="0"/>
              </a:rPr>
              <a:t>development patterns and</a:t>
            </a:r>
            <a:r>
              <a:rPr lang="zh-CN" altLang="en-US" sz="1400" dirty="0" smtClean="0">
                <a:latin typeface="Times New Roman" pitchFamily="18" charset="0"/>
              </a:rPr>
              <a:t> </a:t>
            </a:r>
            <a:r>
              <a:rPr lang="en-US" altLang="zh-CN" sz="1400" dirty="0" smtClean="0">
                <a:latin typeface="Times New Roman" pitchFamily="18" charset="0"/>
              </a:rPr>
              <a:t>environment</a:t>
            </a:r>
            <a:r>
              <a:rPr lang="zh-CN" altLang="en-US" sz="1400" dirty="0" smtClean="0">
                <a:latin typeface="Times New Roman" pitchFamily="18" charset="0"/>
              </a:rPr>
              <a:t> </a:t>
            </a:r>
            <a:r>
              <a:rPr lang="en-US" altLang="zh-CN" sz="1400" dirty="0" smtClean="0">
                <a:latin typeface="Times New Roman" pitchFamily="18" charset="0"/>
              </a:rPr>
              <a:t>governance</a:t>
            </a:r>
            <a:r>
              <a:rPr lang="en-US" altLang="zh-CN" sz="1400" dirty="0">
                <a:latin typeface="Times New Roman" pitchFamily="18" charset="0"/>
              </a:rPr>
              <a:t>.</a:t>
            </a:r>
            <a:endParaRPr lang="en-US" altLang="zh-CN" sz="1400" dirty="0" smtClean="0">
              <a:latin typeface="Times New Roman" pitchFamily="18" charset="0"/>
            </a:endParaRPr>
          </a:p>
          <a:p>
            <a:pPr lvl="1">
              <a:lnSpc>
                <a:spcPct val="120000"/>
              </a:lnSpc>
              <a:spcBef>
                <a:spcPts val="0"/>
              </a:spcBef>
            </a:pPr>
            <a:r>
              <a:rPr lang="zh-CN" altLang="zh-CN" sz="1600" dirty="0" smtClean="0">
                <a:latin typeface="Times New Roman" pitchFamily="18" charset="0"/>
              </a:rPr>
              <a:t>“</a:t>
            </a:r>
            <a:r>
              <a:rPr lang="zh-CN" altLang="en-US" sz="1600" dirty="0" smtClean="0">
                <a:latin typeface="Times New Roman" pitchFamily="18" charset="0"/>
              </a:rPr>
              <a:t>十三五”及以后，技术节能难度加大，成本增加，但产业结构调整和升级带来的结构性节能效果将更加显现。能源消费弹性可比“十二五”进一步下降，加上能源结构改善的效果，单位</a:t>
            </a:r>
            <a:r>
              <a:rPr lang="en-US" altLang="zh-CN" sz="1600" dirty="0" smtClean="0">
                <a:latin typeface="Times New Roman" pitchFamily="18" charset="0"/>
              </a:rPr>
              <a:t>GDP</a:t>
            </a:r>
            <a:r>
              <a:rPr lang="zh-CN" altLang="en-US" sz="1600" dirty="0" smtClean="0">
                <a:latin typeface="Times New Roman" pitchFamily="18" charset="0"/>
              </a:rPr>
              <a:t>的</a:t>
            </a:r>
            <a:r>
              <a:rPr lang="en-US" altLang="zh-CN" sz="1600" dirty="0" smtClean="0">
                <a:latin typeface="Times New Roman" pitchFamily="18" charset="0"/>
              </a:rPr>
              <a:t>CO</a:t>
            </a:r>
            <a:r>
              <a:rPr lang="en-US" altLang="zh-CN" sz="1600" baseline="-25000" dirty="0" smtClean="0">
                <a:latin typeface="Times New Roman" pitchFamily="18" charset="0"/>
              </a:rPr>
              <a:t>2</a:t>
            </a:r>
            <a:r>
              <a:rPr lang="zh-CN" altLang="en-US" sz="1600" dirty="0" smtClean="0">
                <a:latin typeface="Times New Roman" pitchFamily="18" charset="0"/>
              </a:rPr>
              <a:t>强度下降幅度应与“十二五”相当。</a:t>
            </a:r>
            <a:r>
              <a:rPr lang="en-US" altLang="zh-CN" sz="1600" dirty="0" smtClean="0">
                <a:latin typeface="Times New Roman" pitchFamily="18" charset="0"/>
              </a:rPr>
              <a:t/>
            </a:r>
            <a:br>
              <a:rPr lang="en-US" altLang="zh-CN" sz="1600" dirty="0" smtClean="0">
                <a:latin typeface="Times New Roman" pitchFamily="18" charset="0"/>
              </a:rPr>
            </a:b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“13th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after,</a:t>
            </a:r>
            <a:r>
              <a:rPr lang="zh-CN" altLang="en-US" sz="1200" dirty="0" smtClean="0">
                <a:latin typeface="Times New Roman" pitchFamily="18" charset="0"/>
              </a:rPr>
              <a:t> </a:t>
            </a:r>
            <a:r>
              <a:rPr lang="en-US" altLang="zh-CN" sz="1200" dirty="0" smtClean="0">
                <a:latin typeface="Times New Roman" pitchFamily="18" charset="0"/>
              </a:rPr>
              <a:t>technical</a:t>
            </a:r>
            <a:r>
              <a:rPr lang="zh-CN" altLang="en-US" sz="1200" dirty="0" smtClean="0">
                <a:latin typeface="Times New Roman" pitchFamily="18" charset="0"/>
              </a:rPr>
              <a:t> </a:t>
            </a:r>
            <a:r>
              <a:rPr lang="en-US" altLang="zh-CN" sz="1200" dirty="0" smtClean="0">
                <a:latin typeface="Times New Roman" pitchFamily="18" charset="0"/>
              </a:rPr>
              <a:t>energy–saving</a:t>
            </a:r>
            <a:r>
              <a:rPr lang="zh-CN" altLang="en-US" sz="1200" dirty="0" smtClean="0">
                <a:latin typeface="Times New Roman" pitchFamily="18" charset="0"/>
              </a:rPr>
              <a:t> </a:t>
            </a:r>
            <a:r>
              <a:rPr lang="en-US" altLang="zh-CN" sz="1200" dirty="0" smtClean="0">
                <a:latin typeface="Times New Roman" pitchFamily="18" charset="0"/>
              </a:rPr>
              <a:t>will</a:t>
            </a:r>
            <a:r>
              <a:rPr lang="zh-CN" altLang="en-US" sz="1200" dirty="0" smtClean="0">
                <a:latin typeface="Times New Roman" pitchFamily="18" charset="0"/>
              </a:rPr>
              <a:t> </a:t>
            </a:r>
            <a:r>
              <a:rPr lang="en-US" altLang="zh-CN" sz="1200" dirty="0" smtClean="0">
                <a:latin typeface="Times New Roman" pitchFamily="18" charset="0"/>
              </a:rPr>
              <a:t>become</a:t>
            </a:r>
            <a:r>
              <a:rPr lang="zh-CN" altLang="en-US" sz="1200" dirty="0" smtClean="0">
                <a:latin typeface="Times New Roman" pitchFamily="18" charset="0"/>
              </a:rPr>
              <a:t> </a:t>
            </a:r>
            <a:r>
              <a:rPr lang="en-US" altLang="zh-CN" sz="1200" dirty="0" smtClean="0">
                <a:latin typeface="Times New Roman" pitchFamily="18" charset="0"/>
              </a:rPr>
              <a:t>difficult</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its</a:t>
            </a:r>
            <a:r>
              <a:rPr lang="zh-CN" altLang="en-US" sz="1200" dirty="0" smtClean="0">
                <a:latin typeface="Times New Roman" pitchFamily="18" charset="0"/>
              </a:rPr>
              <a:t> </a:t>
            </a:r>
            <a:r>
              <a:rPr lang="en-US" altLang="zh-CN" sz="1200" dirty="0" smtClean="0">
                <a:latin typeface="Times New Roman" pitchFamily="18" charset="0"/>
              </a:rPr>
              <a:t>cost</a:t>
            </a:r>
            <a:r>
              <a:rPr lang="zh-CN" altLang="en-US" sz="1200" dirty="0" smtClean="0">
                <a:latin typeface="Times New Roman" pitchFamily="18" charset="0"/>
              </a:rPr>
              <a:t> </a:t>
            </a:r>
            <a:r>
              <a:rPr lang="en-US" altLang="zh-CN" sz="1200" dirty="0" smtClean="0">
                <a:latin typeface="Times New Roman" pitchFamily="18" charset="0"/>
              </a:rPr>
              <a:t>will</a:t>
            </a:r>
            <a:r>
              <a:rPr lang="zh-CN" altLang="en-US" sz="1200" dirty="0" smtClean="0">
                <a:latin typeface="Times New Roman" pitchFamily="18" charset="0"/>
              </a:rPr>
              <a:t> </a:t>
            </a:r>
            <a:r>
              <a:rPr lang="en-US" altLang="zh-CN" sz="1200" dirty="0" smtClean="0">
                <a:latin typeface="Times New Roman" pitchFamily="18" charset="0"/>
              </a:rPr>
              <a:t>increase.</a:t>
            </a:r>
            <a:r>
              <a:rPr lang="zh-CN" altLang="en-US" sz="1200" dirty="0" smtClean="0">
                <a:latin typeface="Times New Roman" pitchFamily="18" charset="0"/>
              </a:rPr>
              <a:t> </a:t>
            </a:r>
            <a:r>
              <a:rPr lang="en-US" altLang="zh-CN" sz="1200" dirty="0" smtClean="0">
                <a:latin typeface="Times New Roman" pitchFamily="18" charset="0"/>
              </a:rPr>
              <a:t>But</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a:t>
            </a:r>
            <a:r>
              <a:rPr lang="en-US" altLang="zh-CN" sz="1200" dirty="0" smtClean="0">
                <a:latin typeface="Times New Roman" pitchFamily="18" charset="0"/>
              </a:rPr>
              <a:t>saving</a:t>
            </a:r>
            <a:r>
              <a:rPr lang="zh-CN" altLang="en-US" sz="1200" dirty="0" smtClean="0">
                <a:latin typeface="Times New Roman" pitchFamily="18" charset="0"/>
              </a:rPr>
              <a:t> </a:t>
            </a:r>
            <a:r>
              <a:rPr lang="en-US" altLang="zh-CN" sz="1200" dirty="0" smtClean="0">
                <a:latin typeface="Times New Roman" pitchFamily="18" charset="0"/>
              </a:rPr>
              <a:t>from</a:t>
            </a:r>
            <a:r>
              <a:rPr lang="zh-CN" altLang="en-US" sz="1200" dirty="0" smtClean="0">
                <a:latin typeface="Times New Roman" pitchFamily="18" charset="0"/>
              </a:rPr>
              <a:t> </a:t>
            </a:r>
            <a:r>
              <a:rPr lang="en-US" altLang="zh-CN" sz="1200" dirty="0" smtClean="0">
                <a:latin typeface="Times New Roman" pitchFamily="18" charset="0"/>
              </a:rPr>
              <a:t>adjustment</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upgrading</a:t>
            </a:r>
            <a:r>
              <a:rPr lang="zh-CN" altLang="en-US" sz="1200" dirty="0" smtClean="0">
                <a:latin typeface="Times New Roman" pitchFamily="18" charset="0"/>
              </a:rPr>
              <a:t> </a:t>
            </a:r>
            <a:r>
              <a:rPr lang="en-US" altLang="zh-CN" sz="1200" dirty="0" smtClean="0">
                <a:latin typeface="Times New Roman" pitchFamily="18" charset="0"/>
              </a:rPr>
              <a:t>of</a:t>
            </a:r>
            <a:r>
              <a:rPr lang="zh-CN" altLang="en-US" sz="1200" dirty="0" smtClean="0">
                <a:latin typeface="Times New Roman" pitchFamily="18" charset="0"/>
              </a:rPr>
              <a:t> </a:t>
            </a:r>
            <a:r>
              <a:rPr lang="en-US" altLang="zh-CN" sz="1200" dirty="0" smtClean="0">
                <a:latin typeface="Times New Roman" pitchFamily="18" charset="0"/>
              </a:rPr>
              <a:t>industrial</a:t>
            </a:r>
            <a:r>
              <a:rPr lang="zh-CN" altLang="en-US" sz="1200" dirty="0" smtClean="0">
                <a:latin typeface="Times New Roman" pitchFamily="18" charset="0"/>
              </a:rPr>
              <a:t> </a:t>
            </a:r>
            <a:r>
              <a:rPr lang="en-US" altLang="zh-CN" sz="1200" dirty="0" smtClean="0">
                <a:latin typeface="Times New Roman" pitchFamily="18" charset="0"/>
              </a:rPr>
              <a:t>structure</a:t>
            </a:r>
            <a:r>
              <a:rPr lang="zh-CN" altLang="en-US" sz="1200" dirty="0" smtClean="0">
                <a:latin typeface="Times New Roman" pitchFamily="18" charset="0"/>
              </a:rPr>
              <a:t> </a:t>
            </a:r>
            <a:r>
              <a:rPr lang="en-US" altLang="zh-CN" sz="1200" dirty="0" smtClean="0">
                <a:latin typeface="Times New Roman" pitchFamily="18" charset="0"/>
              </a:rPr>
              <a:t>will</a:t>
            </a:r>
            <a:r>
              <a:rPr lang="zh-CN" altLang="en-US" sz="1200" dirty="0" smtClean="0">
                <a:latin typeface="Times New Roman" pitchFamily="18" charset="0"/>
              </a:rPr>
              <a:t> </a:t>
            </a:r>
            <a:r>
              <a:rPr lang="en-US" altLang="zh-CN" sz="1200" dirty="0" smtClean="0">
                <a:latin typeface="Times New Roman" pitchFamily="18" charset="0"/>
              </a:rPr>
              <a:t>become</a:t>
            </a:r>
            <a:r>
              <a:rPr lang="zh-CN" altLang="en-US" sz="1200" dirty="0" smtClean="0">
                <a:latin typeface="Times New Roman" pitchFamily="18" charset="0"/>
              </a:rPr>
              <a:t> </a:t>
            </a:r>
            <a:r>
              <a:rPr lang="en-US" altLang="zh-CN" sz="1200" dirty="0" smtClean="0">
                <a:latin typeface="Times New Roman" pitchFamily="18" charset="0"/>
              </a:rPr>
              <a:t>more</a:t>
            </a:r>
            <a:r>
              <a:rPr lang="zh-CN" altLang="en-US" sz="1200" dirty="0" smtClean="0">
                <a:latin typeface="Times New Roman" pitchFamily="18" charset="0"/>
              </a:rPr>
              <a:t> </a:t>
            </a:r>
            <a:r>
              <a:rPr lang="en-US" altLang="zh-CN" sz="1200" dirty="0" smtClean="0">
                <a:latin typeface="Times New Roman" pitchFamily="18" charset="0"/>
              </a:rPr>
              <a:t>obvious.</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elasticity</a:t>
            </a:r>
            <a:r>
              <a:rPr lang="zh-CN" altLang="en-US" sz="1200" dirty="0" smtClean="0">
                <a:latin typeface="Times New Roman" pitchFamily="18" charset="0"/>
              </a:rPr>
              <a:t> </a:t>
            </a:r>
            <a:r>
              <a:rPr lang="en-US" altLang="zh-CN" sz="1200" dirty="0" smtClean="0">
                <a:latin typeface="Times New Roman" pitchFamily="18" charset="0"/>
              </a:rPr>
              <a:t>of</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consumption</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“13</a:t>
            </a:r>
            <a:r>
              <a:rPr lang="en-US" altLang="zh-CN" sz="1200" baseline="30000" dirty="0" smtClean="0">
                <a:latin typeface="Times New Roman" pitchFamily="18" charset="0"/>
              </a:rPr>
              <a:t>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r>
              <a:rPr lang="en-US" altLang="zh-CN" sz="1200" dirty="0" smtClean="0">
                <a:latin typeface="Times New Roman" pitchFamily="18" charset="0"/>
              </a:rPr>
              <a:t>will</a:t>
            </a:r>
            <a:r>
              <a:rPr lang="zh-CN" altLang="en-US" sz="1200" dirty="0" smtClean="0">
                <a:latin typeface="Times New Roman" pitchFamily="18" charset="0"/>
              </a:rPr>
              <a:t> </a:t>
            </a:r>
            <a:r>
              <a:rPr lang="en-US" altLang="zh-CN" sz="1200" dirty="0" smtClean="0">
                <a:latin typeface="Times New Roman" pitchFamily="18" charset="0"/>
              </a:rPr>
              <a:t>decrease</a:t>
            </a:r>
            <a:r>
              <a:rPr lang="zh-CN" altLang="en-US" sz="1200" dirty="0" smtClean="0">
                <a:latin typeface="Times New Roman" pitchFamily="18" charset="0"/>
              </a:rPr>
              <a:t> </a:t>
            </a:r>
            <a:r>
              <a:rPr lang="en-US" altLang="zh-CN" sz="1200" dirty="0" smtClean="0">
                <a:latin typeface="Times New Roman" pitchFamily="18" charset="0"/>
              </a:rPr>
              <a:t>compared with “12</a:t>
            </a:r>
            <a:r>
              <a:rPr lang="en-US" altLang="zh-CN" sz="1200" baseline="30000" dirty="0" smtClean="0">
                <a:latin typeface="Times New Roman" pitchFamily="18" charset="0"/>
              </a:rPr>
              <a:t>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r>
              <a:rPr lang="en-US" altLang="zh-CN" sz="1200" dirty="0" smtClean="0">
                <a:latin typeface="Times New Roman" pitchFamily="18" charset="0"/>
              </a:rPr>
              <a:t>with</a:t>
            </a:r>
            <a:r>
              <a:rPr lang="zh-CN" altLang="en-US" sz="1200" dirty="0" smtClean="0">
                <a:latin typeface="Times New Roman" pitchFamily="18" charset="0"/>
              </a:rPr>
              <a:t>  </a:t>
            </a:r>
            <a:r>
              <a:rPr lang="en-US" altLang="zh-CN" sz="1200" dirty="0" smtClean="0">
                <a:latin typeface="Times New Roman" pitchFamily="18" charset="0"/>
              </a:rPr>
              <a:t>improvement</a:t>
            </a:r>
            <a:r>
              <a:rPr lang="zh-CN" altLang="en-US" sz="1200" dirty="0" smtClean="0">
                <a:latin typeface="Times New Roman" pitchFamily="18" charset="0"/>
              </a:rPr>
              <a:t> </a:t>
            </a:r>
            <a:r>
              <a:rPr lang="en-US" altLang="zh-CN" sz="1200" dirty="0" smtClean="0">
                <a:latin typeface="Times New Roman" pitchFamily="18" charset="0"/>
              </a:rPr>
              <a:t>of</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structure,</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declines</a:t>
            </a:r>
            <a:r>
              <a:rPr lang="zh-CN" altLang="en-US" sz="1200" dirty="0" smtClean="0">
                <a:latin typeface="Times New Roman" pitchFamily="18" charset="0"/>
              </a:rPr>
              <a:t> </a:t>
            </a:r>
            <a:r>
              <a:rPr lang="en-US" altLang="zh-CN" sz="1200" dirty="0" smtClean="0">
                <a:latin typeface="Times New Roman" pitchFamily="18" charset="0"/>
              </a:rPr>
              <a:t>of</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intensity</a:t>
            </a:r>
            <a:r>
              <a:rPr lang="zh-CN" altLang="en-US" sz="1200" dirty="0" smtClean="0">
                <a:latin typeface="Times New Roman" pitchFamily="18" charset="0"/>
              </a:rPr>
              <a:t> </a:t>
            </a:r>
            <a:r>
              <a:rPr lang="en-US" altLang="zh-CN" sz="1200" dirty="0" smtClean="0">
                <a:latin typeface="Times New Roman" pitchFamily="18" charset="0"/>
              </a:rPr>
              <a:t>per</a:t>
            </a:r>
            <a:r>
              <a:rPr lang="zh-CN" altLang="en-US" sz="1200" dirty="0" smtClean="0">
                <a:latin typeface="Times New Roman" pitchFamily="18" charset="0"/>
              </a:rPr>
              <a:t> </a:t>
            </a:r>
            <a:r>
              <a:rPr lang="en-US" altLang="zh-CN" sz="1200" dirty="0" smtClean="0">
                <a:latin typeface="Times New Roman" pitchFamily="18" charset="0"/>
              </a:rPr>
              <a:t>GDP</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“13</a:t>
            </a:r>
            <a:r>
              <a:rPr lang="en-US" altLang="zh-CN" sz="1200" baseline="30000" dirty="0" smtClean="0">
                <a:latin typeface="Times New Roman" pitchFamily="18" charset="0"/>
              </a:rPr>
              <a:t>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r>
              <a:rPr lang="en-US" altLang="zh-CN" sz="1200" dirty="0" smtClean="0">
                <a:latin typeface="Times New Roman" pitchFamily="18" charset="0"/>
              </a:rPr>
              <a:t>will</a:t>
            </a:r>
            <a:r>
              <a:rPr lang="zh-CN" altLang="en-US" sz="1200" dirty="0" smtClean="0">
                <a:latin typeface="Times New Roman" pitchFamily="18" charset="0"/>
              </a:rPr>
              <a:t> </a:t>
            </a:r>
            <a:r>
              <a:rPr lang="en-US" altLang="zh-CN" sz="1200" dirty="0" smtClean="0">
                <a:latin typeface="Times New Roman" pitchFamily="18" charset="0"/>
              </a:rPr>
              <a:t>be</a:t>
            </a:r>
            <a:r>
              <a:rPr lang="zh-CN" altLang="en-US" sz="1200" dirty="0" smtClean="0">
                <a:latin typeface="Times New Roman" pitchFamily="18" charset="0"/>
              </a:rPr>
              <a:t> </a:t>
            </a:r>
            <a:r>
              <a:rPr lang="en-US" altLang="zh-CN" sz="1200" dirty="0" smtClean="0">
                <a:latin typeface="Times New Roman" pitchFamily="18" charset="0"/>
              </a:rPr>
              <a:t>close to in  “12</a:t>
            </a:r>
            <a:r>
              <a:rPr lang="en-US" altLang="zh-CN" sz="1200" baseline="30000" dirty="0" smtClean="0">
                <a:latin typeface="Times New Roman" pitchFamily="18" charset="0"/>
              </a:rPr>
              <a:t>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endParaRPr lang="en-US" altLang="zh-CN" sz="1200" dirty="0" smtClean="0">
              <a:latin typeface="Times New Roman" pitchFamily="18" charset="0"/>
            </a:endParaRPr>
          </a:p>
          <a:p>
            <a:pPr lvl="1">
              <a:lnSpc>
                <a:spcPct val="120000"/>
              </a:lnSpc>
              <a:spcBef>
                <a:spcPts val="0"/>
              </a:spcBef>
            </a:pPr>
            <a:r>
              <a:rPr lang="zh-CN" altLang="zh-CN" sz="1600" dirty="0" smtClean="0">
                <a:latin typeface="Times New Roman" pitchFamily="18" charset="0"/>
              </a:rPr>
              <a:t>“</a:t>
            </a:r>
            <a:r>
              <a:rPr lang="zh-CN" altLang="en-US" sz="1600" dirty="0" smtClean="0">
                <a:latin typeface="Times New Roman" pitchFamily="18" charset="0"/>
              </a:rPr>
              <a:t>十三五”应实施能源消费总量（主要是煤炭）和</a:t>
            </a:r>
            <a:r>
              <a:rPr lang="en-US" altLang="zh-CN" sz="1600" dirty="0" smtClean="0">
                <a:latin typeface="Times New Roman" pitchFamily="18" charset="0"/>
              </a:rPr>
              <a:t>CO</a:t>
            </a:r>
            <a:r>
              <a:rPr lang="en-US" altLang="zh-CN" sz="1600" baseline="-25000" dirty="0" smtClean="0">
                <a:latin typeface="Times New Roman" pitchFamily="18" charset="0"/>
              </a:rPr>
              <a:t>2</a:t>
            </a:r>
            <a:r>
              <a:rPr lang="zh-CN" altLang="en-US" sz="1600" dirty="0" smtClean="0">
                <a:latin typeface="Times New Roman" pitchFamily="18" charset="0"/>
              </a:rPr>
              <a:t>排放总量的控制目标，实施“强度”和“总量”的双控机制。</a:t>
            </a:r>
            <a:r>
              <a:rPr lang="en-US" altLang="zh-CN" sz="1600" dirty="0" smtClean="0">
                <a:latin typeface="Times New Roman" pitchFamily="18" charset="0"/>
              </a:rPr>
              <a:t>2020</a:t>
            </a:r>
            <a:r>
              <a:rPr lang="zh-CN" altLang="en-US" sz="1600" dirty="0" smtClean="0">
                <a:latin typeface="Times New Roman" pitchFamily="18" charset="0"/>
              </a:rPr>
              <a:t>年能源消费总量可控制在约</a:t>
            </a:r>
            <a:r>
              <a:rPr lang="en-US" altLang="zh-CN" sz="1600" dirty="0" smtClean="0">
                <a:latin typeface="Times New Roman" pitchFamily="18" charset="0"/>
              </a:rPr>
              <a:t>48</a:t>
            </a:r>
            <a:r>
              <a:rPr lang="zh-CN" altLang="en-US" sz="1600" dirty="0" smtClean="0">
                <a:latin typeface="Times New Roman" pitchFamily="18" charset="0"/>
              </a:rPr>
              <a:t>亿</a:t>
            </a:r>
            <a:r>
              <a:rPr lang="en-US" altLang="zh-CN" sz="1600" dirty="0" err="1" smtClean="0">
                <a:latin typeface="Times New Roman" pitchFamily="18" charset="0"/>
              </a:rPr>
              <a:t>tce</a:t>
            </a:r>
            <a:r>
              <a:rPr lang="zh-CN" altLang="en-US" sz="1600" dirty="0" smtClean="0">
                <a:latin typeface="Times New Roman" pitchFamily="18" charset="0"/>
              </a:rPr>
              <a:t>。</a:t>
            </a:r>
            <a:r>
              <a:rPr lang="en-US" altLang="zh-CN" sz="1600" dirty="0">
                <a:latin typeface="Times New Roman" pitchFamily="18" charset="0"/>
              </a:rPr>
              <a:t/>
            </a:r>
            <a:br>
              <a:rPr lang="en-US" altLang="zh-CN" sz="1600" dirty="0">
                <a:latin typeface="Times New Roman" pitchFamily="18" charset="0"/>
              </a:rPr>
            </a:b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“13</a:t>
            </a:r>
            <a:r>
              <a:rPr lang="en-US" altLang="zh-CN" sz="1200" baseline="30000" dirty="0" smtClean="0">
                <a:latin typeface="Times New Roman" pitchFamily="18" charset="0"/>
              </a:rPr>
              <a:t>th</a:t>
            </a:r>
            <a:r>
              <a:rPr lang="zh-CN" altLang="en-US" sz="1200" dirty="0" smtClean="0">
                <a:latin typeface="Times New Roman" pitchFamily="18" charset="0"/>
              </a:rPr>
              <a:t> </a:t>
            </a:r>
            <a:r>
              <a:rPr lang="en-US" altLang="zh-CN" sz="1200" dirty="0" smtClean="0">
                <a:latin typeface="Times New Roman" pitchFamily="18" charset="0"/>
              </a:rPr>
              <a:t>Five</a:t>
            </a:r>
            <a:r>
              <a:rPr lang="zh-CN" altLang="en-US" sz="1200" dirty="0" smtClean="0">
                <a:latin typeface="Times New Roman" pitchFamily="18" charset="0"/>
              </a:rPr>
              <a:t> </a:t>
            </a:r>
            <a:r>
              <a:rPr lang="en-US" altLang="zh-CN" sz="1200" dirty="0" smtClean="0">
                <a:latin typeface="Times New Roman" pitchFamily="18" charset="0"/>
              </a:rPr>
              <a:t>Year</a:t>
            </a:r>
            <a:r>
              <a:rPr lang="zh-CN" altLang="en-US" sz="1200" dirty="0" smtClean="0">
                <a:latin typeface="Times New Roman" pitchFamily="18" charset="0"/>
              </a:rPr>
              <a:t> </a:t>
            </a:r>
            <a:r>
              <a:rPr lang="en-US" altLang="zh-CN" sz="1200" dirty="0" smtClean="0">
                <a:latin typeface="Times New Roman" pitchFamily="18" charset="0"/>
              </a:rPr>
              <a:t>Plan”</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government</a:t>
            </a:r>
            <a:r>
              <a:rPr lang="zh-CN" altLang="en-US" sz="1200" dirty="0" smtClean="0">
                <a:latin typeface="Times New Roman" pitchFamily="18" charset="0"/>
              </a:rPr>
              <a:t> </a:t>
            </a:r>
            <a:r>
              <a:rPr lang="en-US" altLang="zh-CN" sz="1200" dirty="0" smtClean="0">
                <a:latin typeface="Times New Roman" pitchFamily="18" charset="0"/>
              </a:rPr>
              <a:t>need to implement</a:t>
            </a:r>
            <a:r>
              <a:rPr lang="zh-CN" altLang="en-US" sz="1200" dirty="0" smtClean="0">
                <a:latin typeface="Times New Roman" pitchFamily="18" charset="0"/>
              </a:rPr>
              <a:t> </a:t>
            </a:r>
            <a:r>
              <a:rPr lang="en-US" altLang="zh-CN" sz="1200" dirty="0" smtClean="0">
                <a:latin typeface="Times New Roman" pitchFamily="18" charset="0"/>
              </a:rPr>
              <a:t>the</a:t>
            </a:r>
            <a:r>
              <a:rPr lang="zh-CN" altLang="en-US" sz="1200" dirty="0" smtClean="0">
                <a:latin typeface="Times New Roman" pitchFamily="18" charset="0"/>
              </a:rPr>
              <a:t> </a:t>
            </a:r>
            <a:r>
              <a:rPr lang="en-US" altLang="zh-CN" sz="1200" dirty="0" smtClean="0">
                <a:latin typeface="Times New Roman" pitchFamily="18" charset="0"/>
              </a:rPr>
              <a:t>control</a:t>
            </a:r>
            <a:r>
              <a:rPr lang="zh-CN" altLang="en-US" sz="1200" dirty="0" smtClean="0">
                <a:latin typeface="Times New Roman" pitchFamily="18" charset="0"/>
              </a:rPr>
              <a:t> </a:t>
            </a:r>
            <a:r>
              <a:rPr lang="en-US" altLang="zh-CN" sz="1200" dirty="0" smtClean="0">
                <a:latin typeface="Times New Roman" pitchFamily="18" charset="0"/>
              </a:rPr>
              <a:t>target</a:t>
            </a:r>
            <a:r>
              <a:rPr lang="zh-CN" altLang="en-US" sz="1200" dirty="0" smtClean="0">
                <a:latin typeface="Times New Roman" pitchFamily="18" charset="0"/>
              </a:rPr>
              <a:t> </a:t>
            </a:r>
            <a:r>
              <a:rPr lang="en-US" altLang="zh-CN" sz="1200" dirty="0" smtClean="0">
                <a:latin typeface="Times New Roman" pitchFamily="18" charset="0"/>
              </a:rPr>
              <a:t>of</a:t>
            </a:r>
            <a:r>
              <a:rPr lang="zh-CN" altLang="en-US" sz="1200" dirty="0" smtClean="0">
                <a:latin typeface="Times New Roman" pitchFamily="18" charset="0"/>
              </a:rPr>
              <a:t> </a:t>
            </a:r>
            <a:r>
              <a:rPr lang="en-US" altLang="zh-CN" sz="1200" dirty="0" smtClean="0">
                <a:latin typeface="Times New Roman" pitchFamily="18" charset="0"/>
              </a:rPr>
              <a:t>total</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consumption</a:t>
            </a:r>
            <a:r>
              <a:rPr lang="zh-CN" altLang="en-US" sz="1200" dirty="0" smtClean="0">
                <a:latin typeface="Times New Roman" pitchFamily="18" charset="0"/>
              </a:rPr>
              <a:t> </a:t>
            </a:r>
            <a:r>
              <a:rPr lang="en-US" altLang="zh-CN" sz="1200" dirty="0" smtClean="0">
                <a:latin typeface="Times New Roman" pitchFamily="18" charset="0"/>
              </a:rPr>
              <a:t>(mainly</a:t>
            </a:r>
            <a:r>
              <a:rPr lang="zh-CN" altLang="en-US" sz="1200" dirty="0" smtClean="0">
                <a:latin typeface="Times New Roman" pitchFamily="18" charset="0"/>
              </a:rPr>
              <a:t> </a:t>
            </a:r>
            <a:r>
              <a:rPr lang="en-US" altLang="zh-CN" sz="1200" dirty="0" smtClean="0">
                <a:latin typeface="Times New Roman" pitchFamily="18" charset="0"/>
              </a:rPr>
              <a:t>coal</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total</a:t>
            </a:r>
            <a:r>
              <a:rPr lang="zh-CN" altLang="en-US" sz="1200" dirty="0" smtClean="0">
                <a:latin typeface="Times New Roman" pitchFamily="18" charset="0"/>
              </a:rPr>
              <a:t> </a:t>
            </a:r>
            <a:r>
              <a:rPr lang="en-US" altLang="zh-CN" sz="1200" dirty="0" smtClean="0">
                <a:latin typeface="Times New Roman" pitchFamily="18" charset="0"/>
              </a:rPr>
              <a:t>CO</a:t>
            </a:r>
            <a:r>
              <a:rPr lang="en-US" altLang="zh-CN" sz="1200" baseline="-25000" dirty="0" smtClean="0">
                <a:latin typeface="Times New Roman" pitchFamily="18" charset="0"/>
              </a:rPr>
              <a:t>2</a:t>
            </a:r>
            <a:r>
              <a:rPr lang="zh-CN" altLang="en-US" sz="1200" dirty="0" smtClean="0">
                <a:latin typeface="Times New Roman" pitchFamily="18" charset="0"/>
              </a:rPr>
              <a:t> </a:t>
            </a:r>
            <a:r>
              <a:rPr lang="en-US" altLang="zh-CN" sz="1200" dirty="0" smtClean="0">
                <a:latin typeface="Times New Roman" pitchFamily="18" charset="0"/>
              </a:rPr>
              <a:t>emissions</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to</a:t>
            </a:r>
            <a:r>
              <a:rPr lang="zh-CN" altLang="en-US" sz="1200" dirty="0" smtClean="0">
                <a:latin typeface="Times New Roman" pitchFamily="18" charset="0"/>
              </a:rPr>
              <a:t> </a:t>
            </a:r>
            <a:r>
              <a:rPr lang="en-US" altLang="zh-CN" sz="1200" dirty="0" smtClean="0">
                <a:latin typeface="Times New Roman" pitchFamily="18" charset="0"/>
              </a:rPr>
              <a:t>implement</a:t>
            </a:r>
            <a:r>
              <a:rPr lang="zh-CN" altLang="en-US" sz="1200" dirty="0" smtClean="0">
                <a:latin typeface="Times New Roman" pitchFamily="18" charset="0"/>
              </a:rPr>
              <a:t> </a:t>
            </a:r>
            <a:r>
              <a:rPr lang="en-US" altLang="zh-CN" sz="1200" dirty="0" smtClean="0">
                <a:latin typeface="Times New Roman" pitchFamily="18" charset="0"/>
              </a:rPr>
              <a:t>control</a:t>
            </a:r>
            <a:r>
              <a:rPr lang="zh-CN" altLang="en-US" sz="1200" dirty="0" smtClean="0">
                <a:latin typeface="Times New Roman" pitchFamily="18" charset="0"/>
              </a:rPr>
              <a:t> </a:t>
            </a:r>
            <a:r>
              <a:rPr lang="en-US" altLang="zh-CN" sz="1200" dirty="0" smtClean="0">
                <a:latin typeface="Times New Roman" pitchFamily="18" charset="0"/>
              </a:rPr>
              <a:t>mechanism</a:t>
            </a:r>
            <a:r>
              <a:rPr lang="zh-CN" altLang="en-US" sz="1200" dirty="0" smtClean="0">
                <a:latin typeface="Times New Roman" pitchFamily="18" charset="0"/>
              </a:rPr>
              <a:t> </a:t>
            </a:r>
            <a:r>
              <a:rPr lang="en-US" altLang="zh-CN" sz="1200" dirty="0" smtClean="0">
                <a:latin typeface="Times New Roman" pitchFamily="18" charset="0"/>
              </a:rPr>
              <a:t>both “intensity”</a:t>
            </a:r>
            <a:r>
              <a:rPr lang="zh-CN" altLang="en-US" sz="1200" dirty="0" smtClean="0">
                <a:latin typeface="Times New Roman" pitchFamily="18" charset="0"/>
              </a:rPr>
              <a:t> </a:t>
            </a:r>
            <a:r>
              <a:rPr lang="en-US" altLang="zh-CN" sz="1200" dirty="0" smtClean="0">
                <a:latin typeface="Times New Roman" pitchFamily="18" charset="0"/>
              </a:rPr>
              <a:t>and</a:t>
            </a:r>
            <a:r>
              <a:rPr lang="zh-CN" altLang="en-US" sz="1200" dirty="0" smtClean="0">
                <a:latin typeface="Times New Roman" pitchFamily="18" charset="0"/>
              </a:rPr>
              <a:t> “</a:t>
            </a:r>
            <a:r>
              <a:rPr lang="en-US" altLang="zh-CN" sz="1200" dirty="0" smtClean="0">
                <a:latin typeface="Times New Roman" pitchFamily="18" charset="0"/>
              </a:rPr>
              <a:t>total quantity</a:t>
            </a:r>
            <a:r>
              <a:rPr lang="zh-CN" altLang="en-US" sz="1200" dirty="0" smtClean="0">
                <a:latin typeface="Times New Roman" pitchFamily="18" charset="0"/>
              </a:rPr>
              <a:t>”</a:t>
            </a:r>
            <a:r>
              <a:rPr lang="en-US" altLang="zh-CN" sz="1200" dirty="0" smtClean="0">
                <a:latin typeface="Times New Roman" pitchFamily="18" charset="0"/>
              </a:rPr>
              <a:t>.</a:t>
            </a:r>
            <a:r>
              <a:rPr lang="zh-CN" altLang="en-US" sz="1200" dirty="0" smtClean="0">
                <a:latin typeface="Times New Roman" pitchFamily="18" charset="0"/>
              </a:rPr>
              <a:t> </a:t>
            </a:r>
            <a:r>
              <a:rPr lang="en-US" altLang="zh-CN" sz="1200" dirty="0" smtClean="0">
                <a:latin typeface="Times New Roman" pitchFamily="18" charset="0"/>
              </a:rPr>
              <a:t>In</a:t>
            </a:r>
            <a:r>
              <a:rPr lang="zh-CN" altLang="en-US" sz="1200" dirty="0" smtClean="0">
                <a:latin typeface="Times New Roman" pitchFamily="18" charset="0"/>
              </a:rPr>
              <a:t> </a:t>
            </a:r>
            <a:r>
              <a:rPr lang="en-US" altLang="zh-CN" sz="1200" dirty="0" smtClean="0">
                <a:latin typeface="Times New Roman" pitchFamily="18" charset="0"/>
              </a:rPr>
              <a:t>2020</a:t>
            </a:r>
            <a:r>
              <a:rPr lang="zh-CN" altLang="en-US" sz="1200" dirty="0" smtClean="0">
                <a:latin typeface="Times New Roman" pitchFamily="18" charset="0"/>
              </a:rPr>
              <a:t> </a:t>
            </a:r>
            <a:r>
              <a:rPr lang="en-US" altLang="zh-CN" sz="1200" dirty="0" smtClean="0">
                <a:latin typeface="Times New Roman" pitchFamily="18" charset="0"/>
              </a:rPr>
              <a:t>China’s</a:t>
            </a:r>
            <a:r>
              <a:rPr lang="zh-CN" altLang="en-US" sz="1200" dirty="0" smtClean="0">
                <a:latin typeface="Times New Roman" pitchFamily="18" charset="0"/>
              </a:rPr>
              <a:t> </a:t>
            </a:r>
            <a:r>
              <a:rPr lang="en-US" altLang="zh-CN" sz="1200" dirty="0" smtClean="0">
                <a:latin typeface="Times New Roman" pitchFamily="18" charset="0"/>
              </a:rPr>
              <a:t>total</a:t>
            </a:r>
            <a:r>
              <a:rPr lang="zh-CN" altLang="en-US" sz="1200" dirty="0" smtClean="0">
                <a:latin typeface="Times New Roman" pitchFamily="18" charset="0"/>
              </a:rPr>
              <a:t> </a:t>
            </a:r>
            <a:r>
              <a:rPr lang="en-US" altLang="zh-CN" sz="1200" dirty="0" smtClean="0">
                <a:latin typeface="Times New Roman" pitchFamily="18" charset="0"/>
              </a:rPr>
              <a:t>energy</a:t>
            </a:r>
            <a:r>
              <a:rPr lang="zh-CN" altLang="en-US" sz="1200" dirty="0" smtClean="0">
                <a:latin typeface="Times New Roman" pitchFamily="18" charset="0"/>
              </a:rPr>
              <a:t> </a:t>
            </a:r>
            <a:r>
              <a:rPr lang="en-US" altLang="zh-CN" sz="1200" dirty="0" smtClean="0">
                <a:latin typeface="Times New Roman" pitchFamily="18" charset="0"/>
              </a:rPr>
              <a:t>consumption</a:t>
            </a:r>
            <a:r>
              <a:rPr lang="zh-CN" altLang="en-US" sz="1200" dirty="0" smtClean="0">
                <a:latin typeface="Times New Roman" pitchFamily="18" charset="0"/>
              </a:rPr>
              <a:t> </a:t>
            </a:r>
            <a:r>
              <a:rPr lang="en-US" altLang="zh-CN" sz="1200" dirty="0" smtClean="0">
                <a:latin typeface="Times New Roman" pitchFamily="18" charset="0"/>
              </a:rPr>
              <a:t>probability</a:t>
            </a:r>
            <a:r>
              <a:rPr lang="zh-CN" altLang="en-US" sz="1200" dirty="0" smtClean="0">
                <a:latin typeface="Times New Roman" pitchFamily="18" charset="0"/>
              </a:rPr>
              <a:t> </a:t>
            </a:r>
            <a:r>
              <a:rPr lang="en-US" altLang="zh-CN" sz="1200" dirty="0" smtClean="0">
                <a:latin typeface="Times New Roman" pitchFamily="18" charset="0"/>
              </a:rPr>
              <a:t>be</a:t>
            </a:r>
            <a:r>
              <a:rPr lang="zh-CN" altLang="en-US" sz="1200" dirty="0" smtClean="0">
                <a:latin typeface="Times New Roman" pitchFamily="18" charset="0"/>
              </a:rPr>
              <a:t> </a:t>
            </a:r>
            <a:r>
              <a:rPr lang="en-US" altLang="zh-CN" sz="1200" dirty="0" smtClean="0">
                <a:latin typeface="Times New Roman" pitchFamily="18" charset="0"/>
              </a:rPr>
              <a:t>controlled</a:t>
            </a:r>
            <a:r>
              <a:rPr lang="zh-CN" altLang="en-US" sz="1200" dirty="0" smtClean="0">
                <a:latin typeface="Times New Roman" pitchFamily="18" charset="0"/>
              </a:rPr>
              <a:t> </a:t>
            </a:r>
            <a:r>
              <a:rPr lang="en-US" altLang="zh-CN" sz="1200" dirty="0" smtClean="0">
                <a:latin typeface="Times New Roman" pitchFamily="18" charset="0"/>
              </a:rPr>
              <a:t>within</a:t>
            </a:r>
            <a:r>
              <a:rPr lang="zh-CN" altLang="en-US" sz="1200" dirty="0" smtClean="0">
                <a:latin typeface="Times New Roman" pitchFamily="18" charset="0"/>
              </a:rPr>
              <a:t> </a:t>
            </a:r>
            <a:r>
              <a:rPr lang="en-US" altLang="zh-CN" sz="1200" dirty="0" smtClean="0">
                <a:latin typeface="Times New Roman" pitchFamily="18" charset="0"/>
              </a:rPr>
              <a:t>4.8</a:t>
            </a:r>
            <a:r>
              <a:rPr lang="zh-CN" altLang="en-US" sz="1200" dirty="0" smtClean="0">
                <a:latin typeface="Times New Roman" pitchFamily="18" charset="0"/>
              </a:rPr>
              <a:t> </a:t>
            </a:r>
            <a:r>
              <a:rPr lang="en-US" altLang="zh-CN" sz="1200" dirty="0" smtClean="0">
                <a:latin typeface="Times New Roman" pitchFamily="18" charset="0"/>
              </a:rPr>
              <a:t>billion</a:t>
            </a:r>
            <a:r>
              <a:rPr lang="zh-CN" altLang="en-US" sz="1200" dirty="0" smtClean="0">
                <a:latin typeface="Times New Roman" pitchFamily="18" charset="0"/>
              </a:rPr>
              <a:t> </a:t>
            </a:r>
            <a:r>
              <a:rPr lang="en-US" altLang="zh-CN" sz="1200" dirty="0" err="1" smtClean="0">
                <a:latin typeface="Times New Roman" pitchFamily="18" charset="0"/>
              </a:rPr>
              <a:t>tce</a:t>
            </a:r>
            <a:r>
              <a:rPr lang="en-US" altLang="zh-CN" sz="1200" dirty="0" smtClean="0">
                <a:latin typeface="Times New Roman" pitchFamily="18" charset="0"/>
              </a:rPr>
              <a:t>.</a:t>
            </a:r>
            <a:r>
              <a:rPr lang="zh-CN" altLang="en-US" sz="1200" dirty="0" smtClean="0">
                <a:latin typeface="Times New Roman" pitchFamily="18" charset="0"/>
              </a:rPr>
              <a:t> </a:t>
            </a:r>
            <a:endParaRPr lang="en-US" altLang="zh-CN" sz="1200" dirty="0" smtClean="0">
              <a:latin typeface="Times New Roman" pitchFamily="18" charset="0"/>
            </a:endParaRPr>
          </a:p>
        </p:txBody>
      </p:sp>
    </p:spTree>
    <p:extLst>
      <p:ext uri="{BB962C8B-B14F-4D97-AF65-F5344CB8AC3E}">
        <p14:creationId xmlns:p14="http://schemas.microsoft.com/office/powerpoint/2010/main" val="3403665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heme/theme1.xml><?xml version="1.0" encoding="utf-8"?>
<a:theme xmlns:a="http://schemas.openxmlformats.org/drawingml/2006/main" name="thu">
  <a:themeElements>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1_Level">
      <a:majorFont>
        <a:latin typeface="Garamond"/>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Leve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lnDef>
    <a:txDef>
      <a:spPr bwMode="auto">
        <a:noFill/>
        <a:ln w="9525">
          <a:noFill/>
          <a:miter lim="800000"/>
          <a:headEnd/>
          <a:tailEnd/>
        </a:ln>
      </a:spPr>
      <a:bodyPr anchor="ctr"/>
      <a:lstStyle>
        <a:defPPr eaLnBrk="1" hangingPunct="1">
          <a:spcBef>
            <a:spcPct val="30000"/>
          </a:spcBef>
          <a:defRPr sz="2800" b="1" dirty="0" smtClean="0">
            <a:solidFill>
              <a:schemeClr val="tx2"/>
            </a:solidFill>
          </a:defRPr>
        </a:defPPr>
      </a:lstStyle>
    </a:tx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thu</Template>
  <TotalTime>2576</TotalTime>
  <Words>3581</Words>
  <Application>Microsoft Office PowerPoint</Application>
  <PresentationFormat>全屏显示(4:3)</PresentationFormat>
  <Paragraphs>152</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25</vt:i4>
      </vt:variant>
    </vt:vector>
  </HeadingPairs>
  <TitlesOfParts>
    <vt:vector size="38" baseType="lpstr">
      <vt:lpstr>黑体</vt:lpstr>
      <vt:lpstr>华文楷体</vt:lpstr>
      <vt:lpstr>楷体_GB2312</vt:lpstr>
      <vt:lpstr>宋体</vt:lpstr>
      <vt:lpstr>幼圆</vt:lpstr>
      <vt:lpstr>Arial</vt:lpstr>
      <vt:lpstr>Calibri</vt:lpstr>
      <vt:lpstr>Garamond</vt:lpstr>
      <vt:lpstr>Times New Roman</vt:lpstr>
      <vt:lpstr>Verdana</vt:lpstr>
      <vt:lpstr>Wingdings</vt:lpstr>
      <vt:lpstr>thu</vt:lpstr>
      <vt:lpstr>Level</vt:lpstr>
      <vt:lpstr>中国能源革命与应对气候变化对策 The energy revolution and strategy of addressing climate change in China </vt:lpstr>
      <vt:lpstr>1. 中国经济社会发展既面临日趋强化的资源环境制约，也面临应对气候变化减排CO2的挑战，推动能源生产和消费革命，是两者统筹的战略选择和根本途径(1) China's economic and social development is facing an increasingly restriction of resources and environment, is also facing the challenges of climate change and CO2 mitigation, promoting energy production and consumption revolution are the strategic choice and fundamental way for both</vt:lpstr>
      <vt:lpstr>1. 中国经济社会发展既面临日趋强化的资源环境制约，也面临应对气候变化减排CO2的挑战，推动能源生产和消费革命，是两者统筹的战略选择和根本途径(2) China's economic and social development is facing an increasingly restriction of resources and environment, is also facing the challenges of climate change and CO2 mitigation, promoting energy production and consumption revolution are the strategic choice and fundamental way for both</vt:lpstr>
      <vt:lpstr>PowerPoint 演示文稿</vt:lpstr>
      <vt:lpstr>PowerPoint 演示文稿</vt:lpstr>
      <vt:lpstr>2. 强化节能和能源低碳化转型是中国能源革命的核心，大幅度降低单位GDP的能源强度和CO2强度是统筹经济增长和节能减碳的综合目标和关键着力点(1) Strengthening energy saving and low carbon energy transformation is the core of China's energy revolution, greatly reducing energy intensity and CO2 intensity per GDP  is synthetical target for economic growth and the energy saving as well as carbon reduction.</vt:lpstr>
      <vt:lpstr>2. 强化节能和能源低碳化转型是中国能源革命的核心，大幅度降低单位GDP的能源强度和CO2强度是统筹经济增长和节能减碳的综合目标和关键着力点(2) Strengthening energy saving and low carbon energy transformation is the core of China's energy revolution, greatly reducing energy intensity and CO2 intensity per GDP  is synthetical target for economic growth and the energy saving as well as carbon reduction.</vt:lpstr>
      <vt:lpstr>2. 强化节能和能源低碳化转型是中国能源革命的核心，大幅度降低单位GDP的能源强度和CO2强度是统筹经济增长和节能减碳的综合目标和关键着力点(3) Strengthening energy saving and low carbon energy transformation is the core of China's energy revolution, greatly reducing energy intensity and CO2 intensity per GDP  is synthetical target for economic growth and the energy saving as well as carbon reduction.</vt:lpstr>
      <vt:lpstr>3. “十三五”及以后中国在进一步强化单位GDP的能源强度和CO2强度下降目标的同时，将探讨能源消费总量的控制目标(1) From “13th Five Year Plan” China not only further strengthen energy intensity per GDP and CO2 intensity per GDP, but also focus on researching control target of total energy consumption.</vt:lpstr>
      <vt:lpstr>4. 研究和确立CO2排放峰值目标，建立目标责任制，形成转变发展方式的“倒逼”机制(1) To research and establish the target of CO2 emissions peak, to establish the target duty system, and to form new mechanism to promote transform of development patterns. </vt:lpstr>
      <vt:lpstr>4. 研究和确立CO2排放峰值目标，建立目标责任制，形成转变发展方式的“倒逼”机制(2) To research and establish the target of CO2 emissions peak, to establish the target duty system, and to form new mechanism to promote transform of development patterns. </vt:lpstr>
      <vt:lpstr>4. 研究和确立CO2排放峰值目标，建立目标责任制，形成转变发展方式的“倒逼”机制(3) To research and establish the target of CO2 emissions peak, to establish the target duty system, and to form new mechanism to promote transform of development patterns. </vt:lpstr>
      <vt:lpstr>PowerPoint 演示文稿</vt:lpstr>
      <vt:lpstr>PowerPoint 演示文稿</vt:lpstr>
      <vt:lpstr>PowerPoint 演示文稿</vt:lpstr>
      <vt:lpstr>PowerPoint 演示文稿</vt:lpstr>
      <vt:lpstr>PowerPoint 演示文稿</vt:lpstr>
      <vt:lpstr>7. 推动能源生产和消费革命的战略核心是建立高效、安全、清洁、低碳的可持续能源体系，需要前瞻性战略部署(1) To promote energy production and consumption revolution, the core strategy is to build sustainable energy system with the character of efficient, secure, clean and low-carbon, need the prospective strategy</vt:lpstr>
      <vt:lpstr>7. 推动能源生产和消费革命的战略核心是建立高效、安全、清洁、低碳的可持续能源体系，需要前瞻性战略部署(2) To promote energy production and consumption revolution, the core strategy is to build sustainable energy system with the character of efficient, secure, clean and low-carbon, need the prospective strategy </vt:lpstr>
      <vt:lpstr>8. 加强经济、能源、环境和应对气候变化的协同治理，实现多方共赢的发展目标 To strengthen the cooperative governance among the economy, energy, environment and addressing climate change, and to achieve win-win for more parties.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应对气候变化科学方法研究及数据库建设</dc:title>
  <dc:creator>Rain</dc:creator>
  <cp:lastModifiedBy>Hailin</cp:lastModifiedBy>
  <cp:revision>1025</cp:revision>
  <cp:lastPrinted>2014-11-13T01:27:27Z</cp:lastPrinted>
  <dcterms:created xsi:type="dcterms:W3CDTF">2012-12-26T01:28:31Z</dcterms:created>
  <dcterms:modified xsi:type="dcterms:W3CDTF">2014-11-15T06:10:10Z</dcterms:modified>
</cp:coreProperties>
</file>