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56" r:id="rId3"/>
    <p:sldId id="316" r:id="rId4"/>
    <p:sldId id="268" r:id="rId5"/>
    <p:sldId id="258" r:id="rId6"/>
    <p:sldId id="315" r:id="rId7"/>
    <p:sldId id="304" r:id="rId8"/>
    <p:sldId id="306" r:id="rId9"/>
    <p:sldId id="307" r:id="rId10"/>
    <p:sldId id="308" r:id="rId11"/>
    <p:sldId id="317" r:id="rId12"/>
    <p:sldId id="318" r:id="rId13"/>
    <p:sldId id="314" r:id="rId14"/>
    <p:sldId id="310" r:id="rId15"/>
    <p:sldId id="313" r:id="rId16"/>
    <p:sldId id="319" r:id="rId17"/>
    <p:sldId id="286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 family" initials="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B63D"/>
    <a:srgbClr val="E7ECEF"/>
    <a:srgbClr val="564070"/>
    <a:srgbClr val="634A82"/>
    <a:srgbClr val="6C508D"/>
    <a:srgbClr val="800080"/>
    <a:srgbClr val="9E0000"/>
    <a:srgbClr val="684D88"/>
    <a:srgbClr val="660066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424" autoAdjust="0"/>
  </p:normalViewPr>
  <p:slideViewPr>
    <p:cSldViewPr snapToGrid="0">
      <p:cViewPr varScale="1">
        <p:scale>
          <a:sx n="62" d="100"/>
          <a:sy n="62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-29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DF6D2-B20D-4B4B-9A54-BF2275E37B84}" type="datetimeFigureOut">
              <a:rPr kumimoji="1" lang="zh-CN" altLang="en-US" smtClean="0"/>
              <a:pPr/>
              <a:t>2014/5/9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50D2E-4BD6-2648-BA6E-C8390AF4226B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09969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4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5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50D2E-4BD6-2648-BA6E-C8390AF4226B}" type="slidenum">
              <a:rPr kumimoji="1" lang="zh-CN" altLang="en-US" smtClean="0"/>
              <a:pPr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68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-636588" y="0"/>
            <a:ext cx="1427163" cy="1071563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3555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360363" y="1506538"/>
            <a:ext cx="7886700" cy="43513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dirty="0"/>
              <a:t>我们以神华集团为例来看看绿色发展主题下，这家企业是如何承担起环境责任的。作为一家综合性、大型能源央企，神华建立了良好的社会责任治理体系。公司秉承“为社会发展提供绿色能源”的使命，提出了建立和谐发展型、节约环保型、创新驱动型等五型企业，梳理起了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“风险能源、科学发展、和谐共赢”的社会责任理念。</a:t>
            </a:r>
          </a:p>
        </p:txBody>
      </p:sp>
    </p:spTree>
    <p:extLst>
      <p:ext uri="{BB962C8B-B14F-4D97-AF65-F5344CB8AC3E}">
        <p14:creationId xmlns:p14="http://schemas.microsoft.com/office/powerpoint/2010/main" val="387540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-638175" y="0"/>
            <a:ext cx="1427163" cy="1071563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7651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358775" y="1504950"/>
            <a:ext cx="7886700" cy="4352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2012年，神华集团的环保累计投入20亿元。</a:t>
            </a:r>
          </a:p>
        </p:txBody>
      </p:sp>
    </p:spTree>
    <p:extLst>
      <p:ext uri="{BB962C8B-B14F-4D97-AF65-F5344CB8AC3E}">
        <p14:creationId xmlns:p14="http://schemas.microsoft.com/office/powerpoint/2010/main" val="2722899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-638175" y="0"/>
            <a:ext cx="1427163" cy="1071563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9699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358775" y="1504950"/>
            <a:ext cx="7886700" cy="4352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神华集团在履行环境责任和资源综合利用方面成绩突出</a:t>
            </a:r>
            <a:r>
              <a:rPr lang="zh-CN" altLang="en-US" b="1" dirty="0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。</a:t>
            </a:r>
            <a:endParaRPr lang="en-US" altLang="zh-CN" b="1" dirty="0" smtClean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 "/>
            </a:pPr>
            <a:r>
              <a:rPr lang="zh-CN" altLang="en-US" sz="12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2012年，原煤生产能耗1.65kg标准煤/吨，达到国内先进水平；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 "/>
            </a:pPr>
            <a:r>
              <a:rPr lang="zh-CN" altLang="en-US" sz="12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寻求节能减排新途径，注册CDM项目51个，获得签发减排量211.75万吨CO2；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 "/>
            </a:pPr>
            <a:r>
              <a:rPr lang="zh-CN" altLang="en-US" sz="12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尝试CO2捕集与封存（CCS）技术，规模达到10万吨/年；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 "/>
            </a:pPr>
            <a:r>
              <a:rPr lang="zh-CN" altLang="en-US" sz="12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建立了煤电一体化闭合循环模式，提高资源综合利用率。</a:t>
            </a:r>
          </a:p>
          <a:p>
            <a:endParaRPr lang="zh-CN" altLang="en-US" b="1" dirty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endParaRPr lang="zh-CN" altLang="en-US" b="1" dirty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275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-636588" y="0"/>
            <a:ext cx="1427163" cy="1071563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1747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360363" y="1506538"/>
            <a:ext cx="7886700" cy="43513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神华努力建成绿色矿山、构建和谐生态矿区。公司坚持“开一个矿井、绿一片土地、富一方经济”。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2012年，生态建设投资6.3亿，新增绿化2281万m2.在神东矿区打造“三圈一水”生态治理模式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684470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-636588" y="0"/>
            <a:ext cx="1427163" cy="1071563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1747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360363" y="1506538"/>
            <a:ext cx="7886700" cy="43513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 dirty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127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-636588" y="0"/>
            <a:ext cx="1427163" cy="1071563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1747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360363" y="1506538"/>
            <a:ext cx="7886700" cy="43513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 dirty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878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-636588" y="0"/>
            <a:ext cx="1427163" cy="1071563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1747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360363" y="1506538"/>
            <a:ext cx="7886700" cy="43513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 dirty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668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18575" cy="68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1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19CB-3C77-45FD-97CC-B0536BD8784E}" type="datetimeFigureOut">
              <a:rPr lang="zh-CN" altLang="en-US" smtClean="0"/>
              <a:pPr/>
              <a:t>2014/5/9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C7BF-42B4-4F32-8623-7FB862246E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351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19CB-3C77-45FD-97CC-B0536BD8784E}" type="datetimeFigureOut">
              <a:rPr lang="zh-CN" altLang="en-US" smtClean="0"/>
              <a:pPr/>
              <a:t>2014/5/9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C7BF-42B4-4F32-8623-7FB862246E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364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19CB-3C77-45FD-97CC-B0536BD8784E}" type="datetimeFigureOut">
              <a:rPr lang="zh-CN" altLang="en-US" smtClean="0"/>
              <a:pPr/>
              <a:t>2014/5/9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C7BF-42B4-4F32-8623-7FB862246E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526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A6426F-6F03-458F-8F16-22B6D445EF31}" type="datetime1">
              <a:rPr lang="zh-CN" altLang="en-US"/>
              <a:pPr/>
              <a:t>2014/5/9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87BD7-7984-4F74-82AB-FC54653EE4FB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31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A6426F-6F03-458F-8F16-22B6D445EF31}" type="datetime1">
              <a:rPr lang="zh-CN" altLang="en-US"/>
              <a:pPr/>
              <a:t>2014/5/9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3EAD1-FA3E-4CB5-8427-93E4AB74031D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137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A6426F-6F03-458F-8F16-22B6D445EF31}" type="datetime1">
              <a:rPr lang="zh-CN" altLang="en-US"/>
              <a:pPr/>
              <a:t>2014/5/9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991D5-0D61-4C68-8A3D-2A10CB84DE19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232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A6426F-6F03-458F-8F16-22B6D445EF31}" type="datetime1">
              <a:rPr lang="zh-CN" altLang="en-US"/>
              <a:pPr/>
              <a:t>2014/5/9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CB6F8-6AB0-429F-8C0D-C980D36AAF9F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213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A6426F-6F03-458F-8F16-22B6D445EF31}" type="datetime1">
              <a:rPr lang="zh-CN" altLang="en-US"/>
              <a:pPr/>
              <a:t>2014/5/9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C9B64-F082-40AB-91F5-B17331CD5F24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055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A6426F-6F03-458F-8F16-22B6D445EF31}" type="datetime1">
              <a:rPr lang="zh-CN" altLang="en-US"/>
              <a:pPr/>
              <a:t>2014/5/9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3502E-738F-4E56-9357-94C883CD1FE9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90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A6426F-6F03-458F-8F16-22B6D445EF31}" type="datetime1">
              <a:rPr lang="zh-CN" altLang="en-US"/>
              <a:pPr/>
              <a:t>2014/5/9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F04DA-D036-46AA-B821-0A9C04ED076D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838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A6426F-6F03-458F-8F16-22B6D445EF31}" type="datetime1">
              <a:rPr lang="zh-CN" altLang="en-US"/>
              <a:pPr/>
              <a:t>2014/5/9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11B72-152C-4326-8AFF-6C252BF19992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7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18575" cy="68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4675"/>
            <a:ext cx="7886700" cy="989013"/>
          </a:xfrm>
        </p:spPr>
        <p:txBody>
          <a:bodyPr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lang="en-US" sz="3200" b="1" kern="1200" dirty="0">
                <a:solidFill>
                  <a:srgbClr val="2E6272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507869"/>
            <a:ext cx="7886700" cy="4351338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p"/>
              <a:defRPr sz="32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685800" indent="-228600">
              <a:buFont typeface="Wingdings" panose="05000000000000000000" pitchFamily="2" charset="2"/>
              <a:buChar char="Ø"/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 sz="20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 sz="20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19CB-3C77-45FD-97CC-B0536BD8784E}" type="datetimeFigureOut">
              <a:rPr lang="zh-CN" altLang="en-US" smtClean="0"/>
              <a:pPr/>
              <a:t>2014/5/9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C7BF-42B4-4F32-8623-7FB862246E2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8" name="Group 2"/>
          <p:cNvGrpSpPr>
            <a:grpSpLocks/>
          </p:cNvGrpSpPr>
          <p:nvPr userDrawn="1"/>
        </p:nvGrpSpPr>
        <p:grpSpPr bwMode="auto">
          <a:xfrm>
            <a:off x="114300" y="989013"/>
            <a:ext cx="7812088" cy="77787"/>
            <a:chOff x="0" y="0"/>
            <a:chExt cx="7812360" cy="77362"/>
          </a:xfrm>
        </p:grpSpPr>
        <p:sp>
          <p:nvSpPr>
            <p:cNvPr id="9" name="直接连接符 2"/>
            <p:cNvSpPr>
              <a:spLocks noChangeShapeType="1"/>
            </p:cNvSpPr>
            <p:nvPr/>
          </p:nvSpPr>
          <p:spPr bwMode="auto">
            <a:xfrm>
              <a:off x="0" y="0"/>
              <a:ext cx="7812360" cy="1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矩形 3"/>
            <p:cNvSpPr>
              <a:spLocks noChangeArrowheads="1"/>
            </p:cNvSpPr>
            <p:nvPr/>
          </p:nvSpPr>
          <p:spPr bwMode="auto">
            <a:xfrm>
              <a:off x="0" y="5362"/>
              <a:ext cx="2520000" cy="72000"/>
            </a:xfrm>
            <a:prstGeom prst="rect">
              <a:avLst/>
            </a:prstGeom>
            <a:solidFill>
              <a:schemeClr val="tx2"/>
            </a:solidFill>
            <a:ln w="25400">
              <a:noFill/>
              <a:bevel/>
              <a:headEnd/>
              <a:tailEnd/>
            </a:ln>
          </p:spPr>
          <p:txBody>
            <a:bodyPr anchor="ctr"/>
            <a:lstStyle/>
            <a:p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8309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A6426F-6F03-458F-8F16-22B6D445EF31}" type="datetime1">
              <a:rPr lang="zh-CN" altLang="en-US"/>
              <a:pPr/>
              <a:t>2014/5/9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AECD8-7ED6-48DE-BAA1-510F24350BA2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406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A6426F-6F03-458F-8F16-22B6D445EF31}" type="datetime1">
              <a:rPr lang="zh-CN" altLang="en-US"/>
              <a:pPr/>
              <a:t>2014/5/9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3772E-85CA-4B7C-AA28-87CC1F905551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808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A6426F-6F03-458F-8F16-22B6D445EF31}" type="datetime1">
              <a:rPr lang="zh-CN" altLang="en-US"/>
              <a:pPr/>
              <a:t>2014/5/9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B0460-F15A-4FAB-B0AA-BFB7C34A074F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85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57A6426F-6F03-458F-8F16-22B6D445EF31}" type="datetime1">
              <a:rPr lang="zh-CN" altLang="en-US"/>
              <a:pPr/>
              <a:t>2014/5/9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0D20BF2D-1494-44FB-949D-99B8A89D8F18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10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19CB-3C77-45FD-97CC-B0536BD8784E}" type="datetimeFigureOut">
              <a:rPr lang="zh-CN" altLang="en-US" smtClean="0"/>
              <a:pPr/>
              <a:t>2014/5/9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C7BF-42B4-4F32-8623-7FB862246E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42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19CB-3C77-45FD-97CC-B0536BD8784E}" type="datetimeFigureOut">
              <a:rPr lang="zh-CN" altLang="en-US" smtClean="0"/>
              <a:pPr/>
              <a:t>2014/5/9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C7BF-42B4-4F32-8623-7FB862246E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83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19CB-3C77-45FD-97CC-B0536BD8784E}" type="datetimeFigureOut">
              <a:rPr lang="zh-CN" altLang="en-US" smtClean="0"/>
              <a:pPr/>
              <a:t>2014/5/9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C7BF-42B4-4F32-8623-7FB862246E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81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19CB-3C77-45FD-97CC-B0536BD8784E}" type="datetimeFigureOut">
              <a:rPr lang="zh-CN" altLang="en-US" smtClean="0"/>
              <a:pPr/>
              <a:t>2014/5/9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C7BF-42B4-4F32-8623-7FB862246E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53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19CB-3C77-45FD-97CC-B0536BD8784E}" type="datetimeFigureOut">
              <a:rPr lang="zh-CN" altLang="en-US" smtClean="0"/>
              <a:pPr/>
              <a:t>2014/5/9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C7BF-42B4-4F32-8623-7FB862246E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938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19CB-3C77-45FD-97CC-B0536BD8784E}" type="datetimeFigureOut">
              <a:rPr lang="zh-CN" altLang="en-US" smtClean="0"/>
              <a:pPr/>
              <a:t>2014/5/9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C7BF-42B4-4F32-8623-7FB862246E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7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19CB-3C77-45FD-97CC-B0536BD8784E}" type="datetimeFigureOut">
              <a:rPr lang="zh-CN" altLang="en-US" smtClean="0"/>
              <a:pPr/>
              <a:t>2014/5/9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C7BF-42B4-4F32-8623-7FB862246E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666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819CB-3C77-45FD-97CC-B0536BD8784E}" type="datetimeFigureOut">
              <a:rPr lang="zh-CN" altLang="en-US" smtClean="0"/>
              <a:pPr/>
              <a:t>2014/5/9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3C7BF-42B4-4F32-8623-7FB862246E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38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57A6426F-6F03-458F-8F16-22B6D445EF31}" type="datetime1">
              <a:rPr lang="zh-CN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2014/5/9</a:t>
            </a:fld>
            <a:endParaRPr lang="zh-C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mtClean="0">
              <a:latin typeface="Arial" panose="020B0604020202020204" pitchFamily="34" charset="0"/>
            </a:endParaRPr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7CBDF22F-C949-4CB9-AD5C-131C2650F433}" type="slidenum">
              <a:rPr lang="zh-CN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‹#›</a:t>
            </a:fld>
            <a:endParaRPr lang="zh-C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54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/>
  <p:txStyles>
    <p:titleStyle>
      <a:lvl1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2536" y="1191680"/>
            <a:ext cx="8087932" cy="921309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中国绿色发展中的企业社会责任 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63860" y="2359611"/>
            <a:ext cx="7936608" cy="123397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Corporate Social Responsibility in Green Development in </a:t>
            </a:r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China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1299155" y="3840212"/>
            <a:ext cx="6713469" cy="17546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3600" dirty="0" smtClean="0">
                <a:solidFill>
                  <a:schemeClr val="accent1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Arial" pitchFamily="34" charset="0"/>
              </a:rPr>
              <a:t>郝芳华</a:t>
            </a:r>
            <a:endParaRPr lang="en-US" altLang="zh-CN" sz="3600" dirty="0" smtClean="0">
              <a:solidFill>
                <a:schemeClr val="accent1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zh-CN" altLang="en-US" sz="3600" dirty="0">
                <a:solidFill>
                  <a:schemeClr val="accent1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Arial" pitchFamily="34" charset="0"/>
              </a:rPr>
              <a:t>北京师范大学 副校长 </a:t>
            </a:r>
            <a:endParaRPr lang="en-US" altLang="zh-CN" sz="3600" dirty="0" smtClean="0">
              <a:solidFill>
                <a:schemeClr val="accent1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Prof. Dr. </a:t>
            </a:r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Hao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Fanghua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Vice President  Beijing Normal University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93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mtClean="0"/>
              <a:t>5. </a:t>
            </a:r>
            <a:r>
              <a:rPr lang="zh-CN" altLang="en-US" smtClean="0"/>
              <a:t>政府规制是推动企业社会责任的关键</a:t>
            </a:r>
            <a:r>
              <a:rPr lang="en-US" altLang="zh-CN" smtClean="0"/>
              <a:t/>
            </a:r>
            <a:br>
              <a:rPr lang="en-US" altLang="zh-CN" smtClean="0"/>
            </a:br>
            <a:r>
              <a:rPr lang="en-US" altLang="zh-CN" sz="2400" smtClean="0"/>
              <a:t>Key Roles of Government in CER Promoting</a:t>
            </a:r>
            <a:endParaRPr lang="zh-CN" altLang="en-US" sz="2400" dirty="0"/>
          </a:p>
        </p:txBody>
      </p:sp>
      <p:grpSp>
        <p:nvGrpSpPr>
          <p:cNvPr id="4" name="组合 3"/>
          <p:cNvGrpSpPr/>
          <p:nvPr/>
        </p:nvGrpSpPr>
        <p:grpSpPr>
          <a:xfrm>
            <a:off x="502222" y="1055751"/>
            <a:ext cx="7616825" cy="5165725"/>
            <a:chOff x="630238" y="333375"/>
            <a:chExt cx="7616825" cy="5165725"/>
          </a:xfrm>
        </p:grpSpPr>
        <p:sp>
          <p:nvSpPr>
            <p:cNvPr id="5" name="Oval 2"/>
            <p:cNvSpPr/>
            <p:nvPr/>
          </p:nvSpPr>
          <p:spPr>
            <a:xfrm>
              <a:off x="3319463" y="1897063"/>
              <a:ext cx="2293937" cy="229393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b-NO">
                <a:solidFill>
                  <a:srgbClr val="FFFFFF"/>
                </a:solidFill>
                <a:latin typeface="Arial Narrow" pitchFamily="34" charset="0"/>
                <a:ea typeface="ＭＳ Ｐゴシック" pitchFamily="-109" charset="-128"/>
              </a:endParaRPr>
            </a:p>
          </p:txBody>
        </p:sp>
        <p:sp>
          <p:nvSpPr>
            <p:cNvPr id="6" name="Oval 38"/>
            <p:cNvSpPr/>
            <p:nvPr/>
          </p:nvSpPr>
          <p:spPr>
            <a:xfrm>
              <a:off x="2562225" y="3205163"/>
              <a:ext cx="2293938" cy="229393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b-NO">
                <a:solidFill>
                  <a:srgbClr val="FFFFFF"/>
                </a:solidFill>
                <a:latin typeface="Arial Narrow" pitchFamily="34" charset="0"/>
                <a:ea typeface="ＭＳ Ｐゴシック" pitchFamily="-109" charset="-128"/>
              </a:endParaRPr>
            </a:p>
          </p:txBody>
        </p:sp>
        <p:sp>
          <p:nvSpPr>
            <p:cNvPr id="7" name="Oval 40"/>
            <p:cNvSpPr/>
            <p:nvPr/>
          </p:nvSpPr>
          <p:spPr>
            <a:xfrm>
              <a:off x="4078288" y="3205163"/>
              <a:ext cx="2293937" cy="2293937"/>
            </a:xfrm>
            <a:prstGeom prst="ellipse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b-NO">
                <a:solidFill>
                  <a:srgbClr val="FFFFFF"/>
                </a:solidFill>
                <a:latin typeface="Arial Narrow" pitchFamily="34" charset="0"/>
                <a:ea typeface="ＭＳ Ｐゴシック" pitchFamily="-109" charset="-128"/>
              </a:endParaRPr>
            </a:p>
          </p:txBody>
        </p:sp>
        <p:sp>
          <p:nvSpPr>
            <p:cNvPr id="8" name="TextBox 54"/>
            <p:cNvSpPr txBox="1">
              <a:spLocks noChangeArrowheads="1"/>
            </p:cNvSpPr>
            <p:nvPr/>
          </p:nvSpPr>
          <p:spPr bwMode="auto">
            <a:xfrm>
              <a:off x="3648583" y="2705945"/>
              <a:ext cx="1676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109" charset="0"/>
                  <a:ea typeface="ＭＳ Ｐゴシック" pitchFamily="-109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-109" charset="0"/>
                  <a:ea typeface="ＭＳ Ｐゴシック" pitchFamily="-109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-109" charset="0"/>
                  <a:ea typeface="ＭＳ Ｐゴシック" pitchFamily="-109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-109" charset="0"/>
                  <a:ea typeface="ＭＳ Ｐゴシック" pitchFamily="-109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-109" charset="0"/>
                  <a:ea typeface="ＭＳ Ｐゴシック" pitchFamily="-109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09" charset="0"/>
                  <a:ea typeface="ＭＳ Ｐゴシック" pitchFamily="-109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09" charset="0"/>
                  <a:ea typeface="ＭＳ Ｐゴシック" pitchFamily="-109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09" charset="0"/>
                  <a:ea typeface="ＭＳ Ｐゴシック" pitchFamily="-109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09" charset="0"/>
                  <a:ea typeface="ＭＳ Ｐゴシック" pitchFamily="-109" charset="-128"/>
                </a:defRPr>
              </a:lvl9pPr>
            </a:lstStyle>
            <a:p>
              <a:pPr algn="ctr" eaLnBrk="1" hangingPunct="1"/>
              <a:r>
                <a:rPr lang="zh-CN" altLang="en-US" sz="2000" b="1" dirty="0" smtClean="0">
                  <a:solidFill>
                    <a:srgbClr val="262626"/>
                  </a:solidFill>
                  <a:latin typeface="Arial Narrow" pitchFamily="34" charset="0"/>
                  <a:ea typeface="黑体" panose="02010609060101010101" pitchFamily="49" charset="-122"/>
                  <a:cs typeface="Calibri" pitchFamily="-109" charset="0"/>
                </a:rPr>
                <a:t>社会责任</a:t>
              </a:r>
              <a:endParaRPr lang="en-US" altLang="zh-CN" sz="2000" dirty="0">
                <a:solidFill>
                  <a:srgbClr val="262626"/>
                </a:solidFill>
                <a:latin typeface="Arial Narrow" pitchFamily="34" charset="0"/>
                <a:ea typeface="黑体" panose="02010609060101010101" pitchFamily="49" charset="-122"/>
                <a:cs typeface="Calibri" pitchFamily="-109" charset="0"/>
              </a:endParaRPr>
            </a:p>
          </p:txBody>
        </p:sp>
        <p:sp>
          <p:nvSpPr>
            <p:cNvPr id="9" name="Tåre 105"/>
            <p:cNvSpPr/>
            <p:nvPr/>
          </p:nvSpPr>
          <p:spPr bwMode="auto">
            <a:xfrm rot="8100000">
              <a:off x="3759200" y="333375"/>
              <a:ext cx="1377950" cy="1384300"/>
            </a:xfrm>
            <a:prstGeom prst="teardrop">
              <a:avLst/>
            </a:prstGeom>
            <a:gradFill flip="none" rotWithShape="1">
              <a:gsLst>
                <a:gs pos="0">
                  <a:srgbClr val="74F4FF"/>
                </a:gs>
                <a:gs pos="100000">
                  <a:srgbClr val="208ECD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0081BE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342900" indent="-342900" algn="ctr">
                <a:buFont typeface="Calibri" pitchFamily="-109" charset="0"/>
                <a:buAutoNum type="arabicPeriod"/>
              </a:pPr>
              <a:endParaRPr lang="nb-NO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0" name="Tåre 106"/>
            <p:cNvSpPr/>
            <p:nvPr/>
          </p:nvSpPr>
          <p:spPr bwMode="auto">
            <a:xfrm rot="8100000">
              <a:off x="3846107" y="531263"/>
              <a:ext cx="1202607" cy="1208637"/>
            </a:xfrm>
            <a:prstGeom prst="teardrop">
              <a:avLst/>
            </a:prstGeom>
            <a:gradFill flip="none" rotWithShape="1">
              <a:gsLst>
                <a:gs pos="45000">
                  <a:srgbClr val="FFFFFF">
                    <a:lumMod val="40000"/>
                    <a:lumOff val="60000"/>
                    <a:alpha val="0"/>
                  </a:srgbClr>
                </a:gs>
                <a:gs pos="100000">
                  <a:srgbClr val="FFFCF9">
                    <a:alpha val="75000"/>
                  </a:srgbClr>
                </a:gs>
              </a:gsLst>
              <a:lin ang="1890000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Calibri" pitchFamily="-109" charset="0"/>
                  <a:ea typeface="ＭＳ Ｐゴシック" pitchFamily="-109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-109" charset="0"/>
                  <a:ea typeface="ＭＳ Ｐゴシック" pitchFamily="-109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-109" charset="0"/>
                  <a:ea typeface="ＭＳ Ｐゴシック" pitchFamily="-109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-109" charset="0"/>
                  <a:ea typeface="ＭＳ Ｐゴシック" pitchFamily="-109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-109" charset="0"/>
                  <a:ea typeface="ＭＳ Ｐゴシック" pitchFamily="-109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09" charset="0"/>
                  <a:ea typeface="ＭＳ Ｐゴシック" pitchFamily="-109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09" charset="0"/>
                  <a:ea typeface="ＭＳ Ｐゴシック" pitchFamily="-109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09" charset="0"/>
                  <a:ea typeface="ＭＳ Ｐゴシック" pitchFamily="-109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09" charset="0"/>
                  <a:ea typeface="ＭＳ Ｐゴシック" pitchFamily="-109" charset="-128"/>
                </a:defRPr>
              </a:lvl9pPr>
            </a:lstStyle>
            <a:p>
              <a:pPr algn="ctr" eaLnBrk="1" hangingPunct="1">
                <a:buFont typeface="Calibri" pitchFamily="-109" charset="0"/>
                <a:buAutoNum type="arabicPeriod"/>
              </a:pPr>
              <a:endParaRPr lang="nb-NO" sz="18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1" name="Måne 107"/>
            <p:cNvSpPr/>
            <p:nvPr/>
          </p:nvSpPr>
          <p:spPr bwMode="auto">
            <a:xfrm rot="5245033">
              <a:off x="4208050" y="2369"/>
              <a:ext cx="480250" cy="1191031"/>
            </a:xfrm>
            <a:prstGeom prst="moon">
              <a:avLst>
                <a:gd name="adj" fmla="val 18952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109" charset="0"/>
                  <a:ea typeface="ＭＳ Ｐゴシック" pitchFamily="-109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-109" charset="0"/>
                  <a:ea typeface="ＭＳ Ｐゴシック" pitchFamily="-109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-109" charset="0"/>
                  <a:ea typeface="ＭＳ Ｐゴシック" pitchFamily="-109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-109" charset="0"/>
                  <a:ea typeface="ＭＳ Ｐゴシック" pitchFamily="-109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-109" charset="0"/>
                  <a:ea typeface="ＭＳ Ｐゴシック" pitchFamily="-109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09" charset="0"/>
                  <a:ea typeface="ＭＳ Ｐゴシック" pitchFamily="-109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09" charset="0"/>
                  <a:ea typeface="ＭＳ Ｐゴシック" pitchFamily="-109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09" charset="0"/>
                  <a:ea typeface="ＭＳ Ｐゴシック" pitchFamily="-109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09" charset="0"/>
                  <a:ea typeface="ＭＳ Ｐゴシック" pitchFamily="-109" charset="-128"/>
                </a:defRPr>
              </a:lvl9pPr>
            </a:lstStyle>
            <a:p>
              <a:pPr algn="ctr" eaLnBrk="1" hangingPunct="1"/>
              <a:endParaRPr lang="nb-NO" sz="18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pic>
          <p:nvPicPr>
            <p:cNvPr id="1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144"/>
            <a:stretch/>
          </p:blipFill>
          <p:spPr bwMode="auto">
            <a:xfrm>
              <a:off x="3892579" y="583264"/>
              <a:ext cx="575426" cy="92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ktangel 76"/>
            <p:cNvSpPr>
              <a:spLocks noChangeArrowheads="1"/>
            </p:cNvSpPr>
            <p:nvPr/>
          </p:nvSpPr>
          <p:spPr bwMode="auto">
            <a:xfrm>
              <a:off x="630238" y="2716213"/>
              <a:ext cx="16002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100" b="1" noProof="1">
                  <a:solidFill>
                    <a:prstClr val="white"/>
                  </a:solidFill>
                  <a:latin typeface="Arial Narrow" pitchFamily="34" charset="0"/>
                  <a:cs typeface="Arial" charset="0"/>
                </a:rPr>
                <a:t>Example text</a:t>
              </a:r>
            </a:p>
          </p:txBody>
        </p:sp>
        <p:sp>
          <p:nvSpPr>
            <p:cNvPr id="14" name="Rektangel 76"/>
            <p:cNvSpPr>
              <a:spLocks noChangeArrowheads="1"/>
            </p:cNvSpPr>
            <p:nvPr/>
          </p:nvSpPr>
          <p:spPr bwMode="auto">
            <a:xfrm>
              <a:off x="6646863" y="2716213"/>
              <a:ext cx="16002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100" b="1" noProof="1">
                  <a:solidFill>
                    <a:prstClr val="white"/>
                  </a:solidFill>
                  <a:latin typeface="Arial Narrow" pitchFamily="34" charset="0"/>
                  <a:cs typeface="Arial" charset="0"/>
                </a:rPr>
                <a:t>Example text</a:t>
              </a:r>
            </a:p>
          </p:txBody>
        </p:sp>
      </p:grpSp>
      <p:sp>
        <p:nvSpPr>
          <p:cNvPr id="15" name="TextBox 54"/>
          <p:cNvSpPr txBox="1">
            <a:spLocks noChangeArrowheads="1"/>
          </p:cNvSpPr>
          <p:nvPr/>
        </p:nvSpPr>
        <p:spPr bwMode="auto">
          <a:xfrm>
            <a:off x="2314988" y="4934667"/>
            <a:ext cx="1676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9pPr>
          </a:lstStyle>
          <a:p>
            <a:pPr algn="ctr" eaLnBrk="1" hangingPunct="1"/>
            <a:r>
              <a:rPr lang="zh-CN" altLang="en-US" sz="2000" dirty="0" smtClean="0">
                <a:solidFill>
                  <a:srgbClr val="262626"/>
                </a:solidFill>
                <a:latin typeface="Arial Narrow" pitchFamily="34" charset="0"/>
                <a:ea typeface="黑体" panose="02010609060101010101" pitchFamily="49" charset="-122"/>
                <a:cs typeface="Calibri" pitchFamily="-109" charset="0"/>
              </a:rPr>
              <a:t>环境保护</a:t>
            </a:r>
            <a:endParaRPr lang="en-US" altLang="zh-CN" sz="2000" dirty="0">
              <a:solidFill>
                <a:srgbClr val="262626"/>
              </a:solidFill>
              <a:latin typeface="Arial Narrow" pitchFamily="34" charset="0"/>
              <a:ea typeface="黑体" panose="02010609060101010101" pitchFamily="49" charset="-122"/>
              <a:cs typeface="Calibri" pitchFamily="-109" charset="0"/>
            </a:endParaRPr>
          </a:p>
        </p:txBody>
      </p:sp>
      <p:sp>
        <p:nvSpPr>
          <p:cNvPr id="16" name="TextBox 54"/>
          <p:cNvSpPr txBox="1">
            <a:spLocks noChangeArrowheads="1"/>
          </p:cNvSpPr>
          <p:nvPr/>
        </p:nvSpPr>
        <p:spPr bwMode="auto">
          <a:xfrm>
            <a:off x="4738010" y="4934667"/>
            <a:ext cx="1676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9pPr>
          </a:lstStyle>
          <a:p>
            <a:pPr algn="ctr" eaLnBrk="1" hangingPunct="1"/>
            <a:r>
              <a:rPr lang="zh-CN" altLang="en-US" sz="2000" dirty="0" smtClean="0">
                <a:solidFill>
                  <a:srgbClr val="262626"/>
                </a:solidFill>
                <a:latin typeface="Arial Narrow" pitchFamily="34" charset="0"/>
                <a:ea typeface="黑体" panose="02010609060101010101" pitchFamily="49" charset="-122"/>
                <a:cs typeface="Calibri" pitchFamily="-109" charset="0"/>
              </a:rPr>
              <a:t>经济发展</a:t>
            </a:r>
            <a:endParaRPr lang="en-US" altLang="zh-CN" sz="2000" dirty="0">
              <a:solidFill>
                <a:srgbClr val="262626"/>
              </a:solidFill>
              <a:latin typeface="Arial Narrow" pitchFamily="34" charset="0"/>
              <a:ea typeface="黑体" panose="02010609060101010101" pitchFamily="49" charset="-122"/>
              <a:cs typeface="Calibri" pitchFamily="-109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2102422" y="2404872"/>
            <a:ext cx="4526978" cy="4325112"/>
          </a:xfrm>
          <a:prstGeom prst="ellipse">
            <a:avLst/>
          </a:prstGeom>
          <a:solidFill>
            <a:srgbClr val="FFFFF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7" name="Freeform 6"/>
          <p:cNvSpPr>
            <a:spLocks/>
          </p:cNvSpPr>
          <p:nvPr/>
        </p:nvSpPr>
        <p:spPr bwMode="auto">
          <a:xfrm rot="16200000">
            <a:off x="3617125" y="3701995"/>
            <a:ext cx="1483284" cy="1814632"/>
          </a:xfrm>
          <a:custGeom>
            <a:avLst/>
            <a:gdLst/>
            <a:ahLst/>
            <a:cxnLst>
              <a:cxn ang="0">
                <a:pos x="328" y="262"/>
              </a:cxn>
              <a:cxn ang="0">
                <a:pos x="314" y="231"/>
              </a:cxn>
              <a:cxn ang="0">
                <a:pos x="180" y="113"/>
              </a:cxn>
              <a:cxn ang="0">
                <a:pos x="67" y="13"/>
              </a:cxn>
              <a:cxn ang="0">
                <a:pos x="24" y="7"/>
              </a:cxn>
              <a:cxn ang="0">
                <a:pos x="0" y="43"/>
              </a:cxn>
              <a:cxn ang="0">
                <a:pos x="0" y="480"/>
              </a:cxn>
              <a:cxn ang="0">
                <a:pos x="24" y="517"/>
              </a:cxn>
              <a:cxn ang="0">
                <a:pos x="40" y="520"/>
              </a:cxn>
              <a:cxn ang="0">
                <a:pos x="67" y="510"/>
              </a:cxn>
              <a:cxn ang="0">
                <a:pos x="180" y="410"/>
              </a:cxn>
              <a:cxn ang="0">
                <a:pos x="314" y="292"/>
              </a:cxn>
              <a:cxn ang="0">
                <a:pos x="328" y="262"/>
              </a:cxn>
            </a:cxnLst>
            <a:rect l="0" t="0" r="r" b="b"/>
            <a:pathLst>
              <a:path w="328" h="520">
                <a:moveTo>
                  <a:pt x="328" y="262"/>
                </a:moveTo>
                <a:cubicBezTo>
                  <a:pt x="328" y="250"/>
                  <a:pt x="323" y="239"/>
                  <a:pt x="314" y="231"/>
                </a:cubicBezTo>
                <a:cubicBezTo>
                  <a:pt x="180" y="113"/>
                  <a:pt x="180" y="113"/>
                  <a:pt x="180" y="113"/>
                </a:cubicBezTo>
                <a:cubicBezTo>
                  <a:pt x="67" y="13"/>
                  <a:pt x="67" y="13"/>
                  <a:pt x="67" y="13"/>
                </a:cubicBezTo>
                <a:cubicBezTo>
                  <a:pt x="55" y="3"/>
                  <a:pt x="38" y="0"/>
                  <a:pt x="24" y="7"/>
                </a:cubicBezTo>
                <a:cubicBezTo>
                  <a:pt x="9" y="13"/>
                  <a:pt x="0" y="27"/>
                  <a:pt x="0" y="43"/>
                </a:cubicBezTo>
                <a:cubicBezTo>
                  <a:pt x="0" y="480"/>
                  <a:pt x="0" y="480"/>
                  <a:pt x="0" y="480"/>
                </a:cubicBezTo>
                <a:cubicBezTo>
                  <a:pt x="0" y="496"/>
                  <a:pt x="9" y="510"/>
                  <a:pt x="24" y="517"/>
                </a:cubicBezTo>
                <a:cubicBezTo>
                  <a:pt x="29" y="519"/>
                  <a:pt x="35" y="520"/>
                  <a:pt x="40" y="520"/>
                </a:cubicBezTo>
                <a:cubicBezTo>
                  <a:pt x="50" y="520"/>
                  <a:pt x="59" y="517"/>
                  <a:pt x="67" y="510"/>
                </a:cubicBezTo>
                <a:cubicBezTo>
                  <a:pt x="180" y="410"/>
                  <a:pt x="180" y="410"/>
                  <a:pt x="180" y="410"/>
                </a:cubicBezTo>
                <a:cubicBezTo>
                  <a:pt x="314" y="292"/>
                  <a:pt x="314" y="292"/>
                  <a:pt x="314" y="292"/>
                </a:cubicBezTo>
                <a:cubicBezTo>
                  <a:pt x="323" y="284"/>
                  <a:pt x="328" y="273"/>
                  <a:pt x="328" y="26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>
            <a:solidFill>
              <a:schemeClr val="bg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911600" y="4495011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prstClr val="black"/>
                </a:solidFill>
                <a:latin typeface="Arial Narrow" pitchFamily="34" charset="0"/>
                <a:ea typeface="黑体" panose="02010609060101010101" pitchFamily="49" charset="-122"/>
              </a:rPr>
              <a:t>企业</a:t>
            </a:r>
            <a:endParaRPr lang="en-US" altLang="zh-CN" dirty="0" smtClean="0">
              <a:solidFill>
                <a:prstClr val="black"/>
              </a:solidFill>
              <a:latin typeface="Arial Narrow" pitchFamily="34" charset="0"/>
              <a:ea typeface="黑体" panose="02010609060101010101" pitchFamily="49" charset="-122"/>
            </a:endParaRPr>
          </a:p>
          <a:p>
            <a:pPr algn="ctr"/>
            <a:r>
              <a:rPr lang="en-US" altLang="zh-CN" sz="1400" b="1" dirty="0" smtClean="0">
                <a:solidFill>
                  <a:prstClr val="black"/>
                </a:solidFill>
                <a:latin typeface="Arial Narrow" pitchFamily="34" charset="0"/>
                <a:ea typeface="黑体" panose="02010609060101010101" pitchFamily="49" charset="-122"/>
                <a:cs typeface="Times New Roman" pitchFamily="18" charset="0"/>
              </a:rPr>
              <a:t>Company</a:t>
            </a:r>
            <a:endParaRPr lang="zh-CN" altLang="en-US" sz="1400" b="1" dirty="0">
              <a:solidFill>
                <a:prstClr val="black"/>
              </a:solidFill>
              <a:latin typeface="Arial Narrow" pitchFamily="34" charset="0"/>
              <a:ea typeface="黑体" panose="02010609060101010101" pitchFamily="49" charset="-122"/>
              <a:cs typeface="Times New Roman" pitchFamily="18" charset="0"/>
            </a:endParaRPr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 rotWithShape="1">
          <a:blip r:embed="rId3" cstate="print"/>
          <a:srcRect l="5505" t="4010"/>
          <a:stretch/>
        </p:blipFill>
        <p:spPr>
          <a:xfrm>
            <a:off x="3429842" y="5419928"/>
            <a:ext cx="1872137" cy="127088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52812" y="2505464"/>
            <a:ext cx="2974192" cy="3374507"/>
            <a:chOff x="252812" y="2505464"/>
            <a:chExt cx="2974192" cy="3374507"/>
          </a:xfrm>
        </p:grpSpPr>
        <p:grpSp>
          <p:nvGrpSpPr>
            <p:cNvPr id="59" name="组合 58"/>
            <p:cNvGrpSpPr/>
            <p:nvPr/>
          </p:nvGrpSpPr>
          <p:grpSpPr>
            <a:xfrm>
              <a:off x="252812" y="3931145"/>
              <a:ext cx="1600200" cy="1948826"/>
              <a:chOff x="252812" y="3931145"/>
              <a:chExt cx="1600200" cy="1948826"/>
            </a:xfrm>
          </p:grpSpPr>
          <p:sp>
            <p:nvSpPr>
              <p:cNvPr id="34" name="Round Same Side Corner Rectangle 89"/>
              <p:cNvSpPr/>
              <p:nvPr/>
            </p:nvSpPr>
            <p:spPr>
              <a:xfrm>
                <a:off x="252812" y="3931145"/>
                <a:ext cx="1600200" cy="1100156"/>
              </a:xfrm>
              <a:prstGeom prst="round2SameRect">
                <a:avLst>
                  <a:gd name="adj1" fmla="val 27778"/>
                  <a:gd name="adj2" fmla="val 0"/>
                </a:avLst>
              </a:prstGeom>
              <a:gradFill flip="none" rotWithShape="1">
                <a:gsLst>
                  <a:gs pos="0">
                    <a:srgbClr val="9BBB59">
                      <a:lumMod val="75000"/>
                    </a:srgbClr>
                  </a:gs>
                  <a:gs pos="100000">
                    <a:srgbClr val="9BBB59">
                      <a:lumMod val="75000"/>
                    </a:srgbClr>
                  </a:gs>
                  <a:gs pos="38000">
                    <a:srgbClr val="AFD720"/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>
                <a:solidFill>
                  <a:srgbClr val="AECD7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ea typeface="ＭＳ Ｐゴシック" pitchFamily="-109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ea typeface="ＭＳ Ｐゴシック" pitchFamily="-109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ea typeface="ＭＳ Ｐゴシック" pitchFamily="-109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ea typeface="ＭＳ Ｐゴシック" pitchFamily="-109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ea typeface="ＭＳ Ｐゴシック" pitchFamily="-109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ea typeface="ＭＳ Ｐゴシック" pitchFamily="-109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ea typeface="ＭＳ Ｐゴシック" pitchFamily="-109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ea typeface="ＭＳ Ｐゴシック" pitchFamily="-109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ea typeface="ＭＳ Ｐゴシック" pitchFamily="-109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nb-NO" sz="1800" kern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pic>
            <p:nvPicPr>
              <p:cNvPr id="35" name="Picture 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389" y="4188053"/>
                <a:ext cx="1257300" cy="646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" name="文本框 56"/>
              <p:cNvSpPr txBox="1"/>
              <p:nvPr/>
            </p:nvSpPr>
            <p:spPr>
              <a:xfrm>
                <a:off x="252812" y="5202863"/>
                <a:ext cx="160020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dirty="0" smtClean="0">
                    <a:solidFill>
                      <a:prstClr val="black"/>
                    </a:solidFill>
                    <a:latin typeface="Arial Narrow" pitchFamily="34" charset="0"/>
                    <a:ea typeface="黑体" panose="02010609060101010101" pitchFamily="49" charset="-122"/>
                  </a:rPr>
                  <a:t>政府</a:t>
                </a:r>
                <a:endParaRPr lang="en-US" altLang="zh-CN" sz="2000" dirty="0" smtClean="0">
                  <a:solidFill>
                    <a:prstClr val="black"/>
                  </a:solidFill>
                  <a:latin typeface="Arial Narrow" pitchFamily="34" charset="0"/>
                  <a:ea typeface="黑体" panose="02010609060101010101" pitchFamily="49" charset="-122"/>
                </a:endParaRPr>
              </a:p>
              <a:p>
                <a:pPr algn="ctr"/>
                <a:r>
                  <a:rPr lang="en-US" altLang="zh-CN" b="1" dirty="0" smtClean="0">
                    <a:solidFill>
                      <a:prstClr val="black"/>
                    </a:solidFill>
                    <a:latin typeface="Arial Narrow" pitchFamily="34" charset="0"/>
                    <a:ea typeface="黑体" panose="02010609060101010101" pitchFamily="49" charset="-122"/>
                  </a:rPr>
                  <a:t>Government</a:t>
                </a:r>
                <a:endParaRPr lang="zh-CN" altLang="en-US" sz="2000" b="1" dirty="0">
                  <a:solidFill>
                    <a:prstClr val="black"/>
                  </a:solidFill>
                  <a:latin typeface="Arial Narrow" pitchFamily="34" charset="0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75" name="Group 46"/>
            <p:cNvGrpSpPr/>
            <p:nvPr/>
          </p:nvGrpSpPr>
          <p:grpSpPr>
            <a:xfrm rot="2735959">
              <a:off x="1891829" y="1878685"/>
              <a:ext cx="708395" cy="1961954"/>
              <a:chOff x="3368675" y="1676399"/>
              <a:chExt cx="2152650" cy="4032251"/>
            </a:xfrm>
          </p:grpSpPr>
          <p:sp>
            <p:nvSpPr>
              <p:cNvPr id="76" name="Freeform 7"/>
              <p:cNvSpPr>
                <a:spLocks/>
              </p:cNvSpPr>
              <p:nvPr/>
            </p:nvSpPr>
            <p:spPr bwMode="auto">
              <a:xfrm>
                <a:off x="3657600" y="1676400"/>
                <a:ext cx="1863725" cy="4032250"/>
              </a:xfrm>
              <a:custGeom>
                <a:avLst/>
                <a:gdLst/>
                <a:ahLst/>
                <a:cxnLst>
                  <a:cxn ang="0">
                    <a:pos x="63" y="1075"/>
                  </a:cxn>
                  <a:cxn ang="0">
                    <a:pos x="427" y="1060"/>
                  </a:cxn>
                  <a:cxn ang="0">
                    <a:pos x="392" y="450"/>
                  </a:cxn>
                  <a:cxn ang="0">
                    <a:pos x="497" y="463"/>
                  </a:cxn>
                  <a:cxn ang="0">
                    <a:pos x="273" y="0"/>
                  </a:cxn>
                  <a:cxn ang="0">
                    <a:pos x="0" y="391"/>
                  </a:cxn>
                  <a:cxn ang="0">
                    <a:pos x="132" y="413"/>
                  </a:cxn>
                  <a:cxn ang="0">
                    <a:pos x="63" y="1075"/>
                  </a:cxn>
                </a:cxnLst>
                <a:rect l="0" t="0" r="r" b="b"/>
                <a:pathLst>
                  <a:path w="497" h="1075">
                    <a:moveTo>
                      <a:pt x="63" y="1075"/>
                    </a:moveTo>
                    <a:cubicBezTo>
                      <a:pt x="69" y="1075"/>
                      <a:pt x="427" y="1060"/>
                      <a:pt x="427" y="1060"/>
                    </a:cubicBezTo>
                    <a:cubicBezTo>
                      <a:pt x="392" y="450"/>
                      <a:pt x="392" y="450"/>
                      <a:pt x="392" y="450"/>
                    </a:cubicBezTo>
                    <a:cubicBezTo>
                      <a:pt x="497" y="463"/>
                      <a:pt x="497" y="463"/>
                      <a:pt x="497" y="463"/>
                    </a:cubicBezTo>
                    <a:cubicBezTo>
                      <a:pt x="273" y="0"/>
                      <a:pt x="273" y="0"/>
                      <a:pt x="273" y="0"/>
                    </a:cubicBezTo>
                    <a:cubicBezTo>
                      <a:pt x="0" y="391"/>
                      <a:pt x="0" y="391"/>
                      <a:pt x="0" y="391"/>
                    </a:cubicBezTo>
                    <a:cubicBezTo>
                      <a:pt x="132" y="413"/>
                      <a:pt x="132" y="413"/>
                      <a:pt x="132" y="413"/>
                    </a:cubicBezTo>
                    <a:lnTo>
                      <a:pt x="63" y="10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94B63D">
                      <a:shade val="30000"/>
                      <a:satMod val="115000"/>
                    </a:srgbClr>
                  </a:gs>
                  <a:gs pos="50000">
                    <a:srgbClr val="94B63D">
                      <a:shade val="67500"/>
                      <a:satMod val="115000"/>
                    </a:srgbClr>
                  </a:gs>
                  <a:gs pos="100000">
                    <a:srgbClr val="94B63D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 dirty="0" smtClean="0">
                  <a:solidFill>
                    <a:srgbClr val="383838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77" name="Freeform 8"/>
              <p:cNvSpPr>
                <a:spLocks/>
              </p:cNvSpPr>
              <p:nvPr/>
            </p:nvSpPr>
            <p:spPr bwMode="auto">
              <a:xfrm>
                <a:off x="3589337" y="3225800"/>
                <a:ext cx="563563" cy="2482850"/>
              </a:xfrm>
              <a:custGeom>
                <a:avLst/>
                <a:gdLst/>
                <a:ahLst/>
                <a:cxnLst>
                  <a:cxn ang="0">
                    <a:pos x="156" y="95"/>
                  </a:cxn>
                  <a:cxn ang="0">
                    <a:pos x="0" y="1512"/>
                  </a:cxn>
                  <a:cxn ang="0">
                    <a:pos x="192" y="1564"/>
                  </a:cxn>
                  <a:cxn ang="0">
                    <a:pos x="355" y="0"/>
                  </a:cxn>
                  <a:cxn ang="0">
                    <a:pos x="156" y="95"/>
                  </a:cxn>
                </a:cxnLst>
                <a:rect l="0" t="0" r="r" b="b"/>
                <a:pathLst>
                  <a:path w="355" h="1564">
                    <a:moveTo>
                      <a:pt x="156" y="95"/>
                    </a:moveTo>
                    <a:lnTo>
                      <a:pt x="0" y="1512"/>
                    </a:lnTo>
                    <a:lnTo>
                      <a:pt x="192" y="1564"/>
                    </a:lnTo>
                    <a:lnTo>
                      <a:pt x="355" y="0"/>
                    </a:lnTo>
                    <a:lnTo>
                      <a:pt x="156" y="95"/>
                    </a:lnTo>
                    <a:close/>
                  </a:path>
                </a:pathLst>
              </a:custGeom>
              <a:solidFill>
                <a:srgbClr val="33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 dirty="0" smtClean="0">
                  <a:solidFill>
                    <a:srgbClr val="383838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78" name="Freeform 9"/>
              <p:cNvSpPr>
                <a:spLocks/>
              </p:cNvSpPr>
              <p:nvPr/>
            </p:nvSpPr>
            <p:spPr bwMode="auto">
              <a:xfrm>
                <a:off x="5127625" y="3363913"/>
                <a:ext cx="393700" cy="169863"/>
              </a:xfrm>
              <a:custGeom>
                <a:avLst/>
                <a:gdLst/>
                <a:ahLst/>
                <a:cxnLst>
                  <a:cxn ang="0">
                    <a:pos x="248" y="31"/>
                  </a:cxn>
                  <a:cxn ang="0">
                    <a:pos x="9" y="107"/>
                  </a:cxn>
                  <a:cxn ang="0">
                    <a:pos x="0" y="0"/>
                  </a:cxn>
                  <a:cxn ang="0">
                    <a:pos x="248" y="31"/>
                  </a:cxn>
                </a:cxnLst>
                <a:rect l="0" t="0" r="r" b="b"/>
                <a:pathLst>
                  <a:path w="248" h="107">
                    <a:moveTo>
                      <a:pt x="248" y="31"/>
                    </a:moveTo>
                    <a:lnTo>
                      <a:pt x="9" y="107"/>
                    </a:lnTo>
                    <a:lnTo>
                      <a:pt x="0" y="0"/>
                    </a:lnTo>
                    <a:lnTo>
                      <a:pt x="248" y="31"/>
                    </a:lnTo>
                    <a:close/>
                  </a:path>
                </a:pathLst>
              </a:custGeom>
              <a:solidFill>
                <a:srgbClr val="33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 dirty="0" smtClean="0">
                  <a:solidFill>
                    <a:srgbClr val="383838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79" name="Freeform 10"/>
              <p:cNvSpPr>
                <a:spLocks/>
              </p:cNvSpPr>
              <p:nvPr/>
            </p:nvSpPr>
            <p:spPr bwMode="auto">
              <a:xfrm>
                <a:off x="3368675" y="3143250"/>
                <a:ext cx="784225" cy="233363"/>
              </a:xfrm>
              <a:custGeom>
                <a:avLst/>
                <a:gdLst/>
                <a:ahLst/>
                <a:cxnLst>
                  <a:cxn ang="0">
                    <a:pos x="182" y="0"/>
                  </a:cxn>
                  <a:cxn ang="0">
                    <a:pos x="0" y="104"/>
                  </a:cxn>
                  <a:cxn ang="0">
                    <a:pos x="295" y="147"/>
                  </a:cxn>
                  <a:cxn ang="0">
                    <a:pos x="494" y="52"/>
                  </a:cxn>
                  <a:cxn ang="0">
                    <a:pos x="182" y="0"/>
                  </a:cxn>
                </a:cxnLst>
                <a:rect l="0" t="0" r="r" b="b"/>
                <a:pathLst>
                  <a:path w="494" h="147">
                    <a:moveTo>
                      <a:pt x="182" y="0"/>
                    </a:moveTo>
                    <a:lnTo>
                      <a:pt x="0" y="104"/>
                    </a:lnTo>
                    <a:lnTo>
                      <a:pt x="295" y="147"/>
                    </a:lnTo>
                    <a:lnTo>
                      <a:pt x="494" y="52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33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 dirty="0" smtClean="0">
                  <a:solidFill>
                    <a:srgbClr val="383838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80" name="Freeform 11"/>
              <p:cNvSpPr>
                <a:spLocks/>
              </p:cNvSpPr>
              <p:nvPr/>
            </p:nvSpPr>
            <p:spPr bwMode="auto">
              <a:xfrm>
                <a:off x="3368675" y="1676400"/>
                <a:ext cx="1312863" cy="1631950"/>
              </a:xfrm>
              <a:custGeom>
                <a:avLst/>
                <a:gdLst/>
                <a:ahLst/>
                <a:cxnLst>
                  <a:cxn ang="0">
                    <a:pos x="631" y="135"/>
                  </a:cxn>
                  <a:cxn ang="0">
                    <a:pos x="0" y="1028"/>
                  </a:cxn>
                  <a:cxn ang="0">
                    <a:pos x="182" y="924"/>
                  </a:cxn>
                  <a:cxn ang="0">
                    <a:pos x="827" y="0"/>
                  </a:cxn>
                  <a:cxn ang="0">
                    <a:pos x="631" y="135"/>
                  </a:cxn>
                </a:cxnLst>
                <a:rect l="0" t="0" r="r" b="b"/>
                <a:pathLst>
                  <a:path w="827" h="1028">
                    <a:moveTo>
                      <a:pt x="631" y="135"/>
                    </a:moveTo>
                    <a:lnTo>
                      <a:pt x="0" y="1028"/>
                    </a:lnTo>
                    <a:lnTo>
                      <a:pt x="182" y="924"/>
                    </a:lnTo>
                    <a:lnTo>
                      <a:pt x="827" y="0"/>
                    </a:lnTo>
                    <a:lnTo>
                      <a:pt x="631" y="135"/>
                    </a:lnTo>
                    <a:close/>
                  </a:path>
                </a:pathLst>
              </a:custGeom>
              <a:solidFill>
                <a:srgbClr val="33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 dirty="0" smtClean="0">
                  <a:solidFill>
                    <a:srgbClr val="383838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5581486" y="2518293"/>
            <a:ext cx="3284823" cy="3423923"/>
            <a:chOff x="5581486" y="2518293"/>
            <a:chExt cx="3284823" cy="3423923"/>
          </a:xfrm>
        </p:grpSpPr>
        <p:grpSp>
          <p:nvGrpSpPr>
            <p:cNvPr id="60" name="组合 59"/>
            <p:cNvGrpSpPr/>
            <p:nvPr/>
          </p:nvGrpSpPr>
          <p:grpSpPr>
            <a:xfrm>
              <a:off x="7240282" y="4091371"/>
              <a:ext cx="1626027" cy="1850845"/>
              <a:chOff x="7240282" y="4091371"/>
              <a:chExt cx="1626027" cy="1850845"/>
            </a:xfrm>
          </p:grpSpPr>
          <p:sp>
            <p:nvSpPr>
              <p:cNvPr id="36" name="Round Same Side Corner Rectangle 83"/>
              <p:cNvSpPr/>
              <p:nvPr/>
            </p:nvSpPr>
            <p:spPr>
              <a:xfrm>
                <a:off x="7240282" y="4091371"/>
                <a:ext cx="1600200" cy="1100138"/>
              </a:xfrm>
              <a:prstGeom prst="round2SameRect">
                <a:avLst>
                  <a:gd name="adj1" fmla="val 27778"/>
                  <a:gd name="adj2" fmla="val 0"/>
                </a:avLst>
              </a:prstGeom>
              <a:solidFill>
                <a:srgbClr val="6C508D"/>
              </a:solidFill>
              <a:ln w="9525" cap="flat" cmpd="sng" algn="ctr">
                <a:solidFill>
                  <a:srgbClr val="6C508D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nb-NO" kern="0" smtClean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7" name="Round Same Side Corner Rectangle 84"/>
              <p:cNvSpPr/>
              <p:nvPr/>
            </p:nvSpPr>
            <p:spPr>
              <a:xfrm>
                <a:off x="7316073" y="4132646"/>
                <a:ext cx="1446053" cy="845997"/>
              </a:xfrm>
              <a:prstGeom prst="round2SameRect">
                <a:avLst>
                  <a:gd name="adj1" fmla="val 27778"/>
                  <a:gd name="adj2" fmla="val 0"/>
                </a:avLst>
              </a:prstGeom>
              <a:gradFill flip="none" rotWithShape="1">
                <a:gsLst>
                  <a:gs pos="100000">
                    <a:sysClr val="window" lastClr="FFFFFF">
                      <a:alpha val="0"/>
                    </a:sysClr>
                  </a:gs>
                  <a:gs pos="0">
                    <a:sysClr val="window" lastClr="FFFFFF">
                      <a:alpha val="85000"/>
                    </a:sysClr>
                  </a:gs>
                </a:gsLst>
                <a:lin ang="6000000" scaled="0"/>
                <a:tileRect/>
              </a:gradFill>
              <a:ln>
                <a:noFill/>
              </a:ln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ea typeface="ＭＳ Ｐゴシック" pitchFamily="-109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ea typeface="ＭＳ Ｐゴシック" pitchFamily="-109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ea typeface="ＭＳ Ｐゴシック" pitchFamily="-109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ea typeface="ＭＳ Ｐゴシック" pitchFamily="-109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ea typeface="ＭＳ Ｐゴシック" pitchFamily="-109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ea typeface="ＭＳ Ｐゴシック" pitchFamily="-109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ea typeface="ＭＳ Ｐゴシック" pitchFamily="-109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ea typeface="ＭＳ Ｐゴシック" pitchFamily="-109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ea typeface="ＭＳ Ｐゴシック" pitchFamily="-109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nb-NO" sz="1800" kern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grpSp>
            <p:nvGrpSpPr>
              <p:cNvPr id="42" name="Group 4"/>
              <p:cNvGrpSpPr>
                <a:grpSpLocks noChangeAspect="1"/>
              </p:cNvGrpSpPr>
              <p:nvPr/>
            </p:nvGrpSpPr>
            <p:grpSpPr bwMode="auto">
              <a:xfrm>
                <a:off x="7718425" y="4390552"/>
                <a:ext cx="684784" cy="640749"/>
                <a:chOff x="2316" y="1233"/>
                <a:chExt cx="762" cy="713"/>
              </a:xfrm>
            </p:grpSpPr>
            <p:sp>
              <p:nvSpPr>
                <p:cNvPr id="43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316" y="1233"/>
                  <a:ext cx="762" cy="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44" name="Freeform 5"/>
                <p:cNvSpPr>
                  <a:spLocks/>
                </p:cNvSpPr>
                <p:nvPr/>
              </p:nvSpPr>
              <p:spPr bwMode="auto">
                <a:xfrm>
                  <a:off x="2580" y="1267"/>
                  <a:ext cx="246" cy="246"/>
                </a:xfrm>
                <a:custGeom>
                  <a:avLst/>
                  <a:gdLst>
                    <a:gd name="T0" fmla="*/ 2335 w 2335"/>
                    <a:gd name="T1" fmla="*/ 1168 h 2335"/>
                    <a:gd name="T2" fmla="*/ 2335 w 2335"/>
                    <a:gd name="T3" fmla="*/ 1168 h 2335"/>
                    <a:gd name="T4" fmla="*/ 1167 w 2335"/>
                    <a:gd name="T5" fmla="*/ 0 h 2335"/>
                    <a:gd name="T6" fmla="*/ 0 w 2335"/>
                    <a:gd name="T7" fmla="*/ 1168 h 2335"/>
                    <a:gd name="T8" fmla="*/ 1167 w 2335"/>
                    <a:gd name="T9" fmla="*/ 2335 h 2335"/>
                    <a:gd name="T10" fmla="*/ 2335 w 2335"/>
                    <a:gd name="T11" fmla="*/ 1168 h 2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35" h="2335">
                      <a:moveTo>
                        <a:pt x="2335" y="1168"/>
                      </a:moveTo>
                      <a:lnTo>
                        <a:pt x="2335" y="1168"/>
                      </a:lnTo>
                      <a:cubicBezTo>
                        <a:pt x="2335" y="523"/>
                        <a:pt x="1812" y="0"/>
                        <a:pt x="1167" y="0"/>
                      </a:cubicBezTo>
                      <a:cubicBezTo>
                        <a:pt x="522" y="0"/>
                        <a:pt x="0" y="523"/>
                        <a:pt x="0" y="1168"/>
                      </a:cubicBezTo>
                      <a:cubicBezTo>
                        <a:pt x="0" y="1812"/>
                        <a:pt x="522" y="2335"/>
                        <a:pt x="1167" y="2335"/>
                      </a:cubicBezTo>
                      <a:cubicBezTo>
                        <a:pt x="1812" y="2335"/>
                        <a:pt x="2335" y="1812"/>
                        <a:pt x="2335" y="116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45" name="Freeform 6"/>
                <p:cNvSpPr>
                  <a:spLocks/>
                </p:cNvSpPr>
                <p:nvPr/>
              </p:nvSpPr>
              <p:spPr bwMode="auto">
                <a:xfrm>
                  <a:off x="2580" y="1267"/>
                  <a:ext cx="246" cy="246"/>
                </a:xfrm>
                <a:custGeom>
                  <a:avLst/>
                  <a:gdLst>
                    <a:gd name="T0" fmla="*/ 2335 w 2335"/>
                    <a:gd name="T1" fmla="*/ 1168 h 2335"/>
                    <a:gd name="T2" fmla="*/ 2335 w 2335"/>
                    <a:gd name="T3" fmla="*/ 1168 h 2335"/>
                    <a:gd name="T4" fmla="*/ 1167 w 2335"/>
                    <a:gd name="T5" fmla="*/ 0 h 2335"/>
                    <a:gd name="T6" fmla="*/ 0 w 2335"/>
                    <a:gd name="T7" fmla="*/ 1168 h 2335"/>
                    <a:gd name="T8" fmla="*/ 1167 w 2335"/>
                    <a:gd name="T9" fmla="*/ 2335 h 2335"/>
                    <a:gd name="T10" fmla="*/ 2335 w 2335"/>
                    <a:gd name="T11" fmla="*/ 1168 h 2335"/>
                    <a:gd name="T12" fmla="*/ 2335 w 2335"/>
                    <a:gd name="T13" fmla="*/ 1168 h 2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35" h="2335">
                      <a:moveTo>
                        <a:pt x="2335" y="1168"/>
                      </a:moveTo>
                      <a:lnTo>
                        <a:pt x="2335" y="1168"/>
                      </a:lnTo>
                      <a:cubicBezTo>
                        <a:pt x="2335" y="523"/>
                        <a:pt x="1812" y="0"/>
                        <a:pt x="1167" y="0"/>
                      </a:cubicBezTo>
                      <a:cubicBezTo>
                        <a:pt x="522" y="0"/>
                        <a:pt x="0" y="523"/>
                        <a:pt x="0" y="1168"/>
                      </a:cubicBezTo>
                      <a:cubicBezTo>
                        <a:pt x="0" y="1812"/>
                        <a:pt x="522" y="2335"/>
                        <a:pt x="1167" y="2335"/>
                      </a:cubicBezTo>
                      <a:cubicBezTo>
                        <a:pt x="1812" y="2335"/>
                        <a:pt x="2335" y="1812"/>
                        <a:pt x="2335" y="1168"/>
                      </a:cubicBezTo>
                      <a:lnTo>
                        <a:pt x="2335" y="1168"/>
                      </a:lnTo>
                      <a:close/>
                    </a:path>
                  </a:pathLst>
                </a:custGeom>
                <a:noFill/>
                <a:ln w="1588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46" name="Freeform 7"/>
                <p:cNvSpPr>
                  <a:spLocks/>
                </p:cNvSpPr>
                <p:nvPr/>
              </p:nvSpPr>
              <p:spPr bwMode="auto">
                <a:xfrm>
                  <a:off x="2543" y="1531"/>
                  <a:ext cx="304" cy="415"/>
                </a:xfrm>
                <a:custGeom>
                  <a:avLst/>
                  <a:gdLst>
                    <a:gd name="T0" fmla="*/ 2854 w 2883"/>
                    <a:gd name="T1" fmla="*/ 2852 h 3940"/>
                    <a:gd name="T2" fmla="*/ 2854 w 2883"/>
                    <a:gd name="T3" fmla="*/ 2852 h 3940"/>
                    <a:gd name="T4" fmla="*/ 1441 w 2883"/>
                    <a:gd name="T5" fmla="*/ 0 h 3940"/>
                    <a:gd name="T6" fmla="*/ 29 w 2883"/>
                    <a:gd name="T7" fmla="*/ 2852 h 3940"/>
                    <a:gd name="T8" fmla="*/ 1441 w 2883"/>
                    <a:gd name="T9" fmla="*/ 3940 h 3940"/>
                    <a:gd name="T10" fmla="*/ 2854 w 2883"/>
                    <a:gd name="T11" fmla="*/ 2852 h 39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83" h="3940">
                      <a:moveTo>
                        <a:pt x="2854" y="2852"/>
                      </a:moveTo>
                      <a:lnTo>
                        <a:pt x="2854" y="2852"/>
                      </a:lnTo>
                      <a:cubicBezTo>
                        <a:pt x="2854" y="2251"/>
                        <a:pt x="2883" y="0"/>
                        <a:pt x="1441" y="0"/>
                      </a:cubicBezTo>
                      <a:cubicBezTo>
                        <a:pt x="0" y="0"/>
                        <a:pt x="29" y="2251"/>
                        <a:pt x="29" y="2852"/>
                      </a:cubicBezTo>
                      <a:cubicBezTo>
                        <a:pt x="29" y="3453"/>
                        <a:pt x="141" y="3940"/>
                        <a:pt x="1441" y="3940"/>
                      </a:cubicBezTo>
                      <a:cubicBezTo>
                        <a:pt x="2808" y="3940"/>
                        <a:pt x="2854" y="3453"/>
                        <a:pt x="2854" y="285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47" name="Freeform 8"/>
                <p:cNvSpPr>
                  <a:spLocks/>
                </p:cNvSpPr>
                <p:nvPr/>
              </p:nvSpPr>
              <p:spPr bwMode="auto">
                <a:xfrm>
                  <a:off x="2543" y="1531"/>
                  <a:ext cx="304" cy="415"/>
                </a:xfrm>
                <a:custGeom>
                  <a:avLst/>
                  <a:gdLst>
                    <a:gd name="T0" fmla="*/ 2854 w 2883"/>
                    <a:gd name="T1" fmla="*/ 2852 h 3940"/>
                    <a:gd name="T2" fmla="*/ 2854 w 2883"/>
                    <a:gd name="T3" fmla="*/ 2852 h 3940"/>
                    <a:gd name="T4" fmla="*/ 1441 w 2883"/>
                    <a:gd name="T5" fmla="*/ 0 h 3940"/>
                    <a:gd name="T6" fmla="*/ 29 w 2883"/>
                    <a:gd name="T7" fmla="*/ 2852 h 3940"/>
                    <a:gd name="T8" fmla="*/ 1441 w 2883"/>
                    <a:gd name="T9" fmla="*/ 3940 h 3940"/>
                    <a:gd name="T10" fmla="*/ 2854 w 2883"/>
                    <a:gd name="T11" fmla="*/ 2852 h 3940"/>
                    <a:gd name="T12" fmla="*/ 2854 w 2883"/>
                    <a:gd name="T13" fmla="*/ 2852 h 39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83" h="3940">
                      <a:moveTo>
                        <a:pt x="2854" y="2852"/>
                      </a:moveTo>
                      <a:lnTo>
                        <a:pt x="2854" y="2852"/>
                      </a:lnTo>
                      <a:cubicBezTo>
                        <a:pt x="2854" y="2251"/>
                        <a:pt x="2883" y="0"/>
                        <a:pt x="1441" y="0"/>
                      </a:cubicBezTo>
                      <a:cubicBezTo>
                        <a:pt x="0" y="0"/>
                        <a:pt x="29" y="2251"/>
                        <a:pt x="29" y="2852"/>
                      </a:cubicBezTo>
                      <a:cubicBezTo>
                        <a:pt x="29" y="3453"/>
                        <a:pt x="141" y="3940"/>
                        <a:pt x="1441" y="3940"/>
                      </a:cubicBezTo>
                      <a:cubicBezTo>
                        <a:pt x="2808" y="3940"/>
                        <a:pt x="2854" y="3453"/>
                        <a:pt x="2854" y="2852"/>
                      </a:cubicBezTo>
                      <a:lnTo>
                        <a:pt x="2854" y="2852"/>
                      </a:lnTo>
                      <a:close/>
                    </a:path>
                  </a:pathLst>
                </a:custGeom>
                <a:noFill/>
                <a:ln w="1588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48" name="Freeform 9"/>
                <p:cNvSpPr>
                  <a:spLocks/>
                </p:cNvSpPr>
                <p:nvPr/>
              </p:nvSpPr>
              <p:spPr bwMode="auto">
                <a:xfrm>
                  <a:off x="2340" y="1233"/>
                  <a:ext cx="169" cy="170"/>
                </a:xfrm>
                <a:custGeom>
                  <a:avLst/>
                  <a:gdLst>
                    <a:gd name="T0" fmla="*/ 1607 w 1607"/>
                    <a:gd name="T1" fmla="*/ 804 h 1607"/>
                    <a:gd name="T2" fmla="*/ 1607 w 1607"/>
                    <a:gd name="T3" fmla="*/ 804 h 1607"/>
                    <a:gd name="T4" fmla="*/ 804 w 1607"/>
                    <a:gd name="T5" fmla="*/ 0 h 1607"/>
                    <a:gd name="T6" fmla="*/ 0 w 1607"/>
                    <a:gd name="T7" fmla="*/ 804 h 1607"/>
                    <a:gd name="T8" fmla="*/ 804 w 1607"/>
                    <a:gd name="T9" fmla="*/ 1607 h 1607"/>
                    <a:gd name="T10" fmla="*/ 1607 w 1607"/>
                    <a:gd name="T11" fmla="*/ 804 h 16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07" h="1607">
                      <a:moveTo>
                        <a:pt x="1607" y="804"/>
                      </a:moveTo>
                      <a:lnTo>
                        <a:pt x="1607" y="804"/>
                      </a:lnTo>
                      <a:cubicBezTo>
                        <a:pt x="1607" y="360"/>
                        <a:pt x="1247" y="0"/>
                        <a:pt x="804" y="0"/>
                      </a:cubicBezTo>
                      <a:cubicBezTo>
                        <a:pt x="360" y="0"/>
                        <a:pt x="0" y="360"/>
                        <a:pt x="0" y="804"/>
                      </a:cubicBezTo>
                      <a:cubicBezTo>
                        <a:pt x="0" y="1247"/>
                        <a:pt x="360" y="1607"/>
                        <a:pt x="804" y="1607"/>
                      </a:cubicBezTo>
                      <a:cubicBezTo>
                        <a:pt x="1247" y="1607"/>
                        <a:pt x="1607" y="1247"/>
                        <a:pt x="1607" y="80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49" name="Freeform 10"/>
                <p:cNvSpPr>
                  <a:spLocks/>
                </p:cNvSpPr>
                <p:nvPr/>
              </p:nvSpPr>
              <p:spPr bwMode="auto">
                <a:xfrm>
                  <a:off x="2340" y="1233"/>
                  <a:ext cx="169" cy="170"/>
                </a:xfrm>
                <a:custGeom>
                  <a:avLst/>
                  <a:gdLst>
                    <a:gd name="T0" fmla="*/ 1607 w 1607"/>
                    <a:gd name="T1" fmla="*/ 804 h 1607"/>
                    <a:gd name="T2" fmla="*/ 1607 w 1607"/>
                    <a:gd name="T3" fmla="*/ 804 h 1607"/>
                    <a:gd name="T4" fmla="*/ 804 w 1607"/>
                    <a:gd name="T5" fmla="*/ 0 h 1607"/>
                    <a:gd name="T6" fmla="*/ 0 w 1607"/>
                    <a:gd name="T7" fmla="*/ 804 h 1607"/>
                    <a:gd name="T8" fmla="*/ 804 w 1607"/>
                    <a:gd name="T9" fmla="*/ 1607 h 1607"/>
                    <a:gd name="T10" fmla="*/ 1607 w 1607"/>
                    <a:gd name="T11" fmla="*/ 804 h 1607"/>
                    <a:gd name="T12" fmla="*/ 1607 w 1607"/>
                    <a:gd name="T13" fmla="*/ 804 h 16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07" h="1607">
                      <a:moveTo>
                        <a:pt x="1607" y="804"/>
                      </a:moveTo>
                      <a:lnTo>
                        <a:pt x="1607" y="804"/>
                      </a:lnTo>
                      <a:cubicBezTo>
                        <a:pt x="1607" y="360"/>
                        <a:pt x="1247" y="0"/>
                        <a:pt x="804" y="0"/>
                      </a:cubicBezTo>
                      <a:cubicBezTo>
                        <a:pt x="360" y="0"/>
                        <a:pt x="0" y="360"/>
                        <a:pt x="0" y="804"/>
                      </a:cubicBezTo>
                      <a:cubicBezTo>
                        <a:pt x="0" y="1247"/>
                        <a:pt x="360" y="1607"/>
                        <a:pt x="804" y="1607"/>
                      </a:cubicBezTo>
                      <a:cubicBezTo>
                        <a:pt x="1247" y="1607"/>
                        <a:pt x="1607" y="1247"/>
                        <a:pt x="1607" y="804"/>
                      </a:cubicBezTo>
                      <a:lnTo>
                        <a:pt x="1607" y="804"/>
                      </a:lnTo>
                      <a:close/>
                    </a:path>
                  </a:pathLst>
                </a:custGeom>
                <a:noFill/>
                <a:ln w="1588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0" name="Freeform 11"/>
                <p:cNvSpPr>
                  <a:spLocks/>
                </p:cNvSpPr>
                <p:nvPr/>
              </p:nvSpPr>
              <p:spPr bwMode="auto">
                <a:xfrm>
                  <a:off x="2315" y="1415"/>
                  <a:ext cx="209" cy="286"/>
                </a:xfrm>
                <a:custGeom>
                  <a:avLst/>
                  <a:gdLst>
                    <a:gd name="T0" fmla="*/ 1963 w 1983"/>
                    <a:gd name="T1" fmla="*/ 1962 h 2711"/>
                    <a:gd name="T2" fmla="*/ 1963 w 1983"/>
                    <a:gd name="T3" fmla="*/ 1962 h 2711"/>
                    <a:gd name="T4" fmla="*/ 991 w 1983"/>
                    <a:gd name="T5" fmla="*/ 0 h 2711"/>
                    <a:gd name="T6" fmla="*/ 19 w 1983"/>
                    <a:gd name="T7" fmla="*/ 1962 h 2711"/>
                    <a:gd name="T8" fmla="*/ 991 w 1983"/>
                    <a:gd name="T9" fmla="*/ 2711 h 2711"/>
                    <a:gd name="T10" fmla="*/ 1963 w 1983"/>
                    <a:gd name="T11" fmla="*/ 1962 h 27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83" h="2711">
                      <a:moveTo>
                        <a:pt x="1963" y="1962"/>
                      </a:moveTo>
                      <a:lnTo>
                        <a:pt x="1963" y="1962"/>
                      </a:lnTo>
                      <a:cubicBezTo>
                        <a:pt x="1963" y="1549"/>
                        <a:pt x="1983" y="0"/>
                        <a:pt x="991" y="0"/>
                      </a:cubicBezTo>
                      <a:cubicBezTo>
                        <a:pt x="0" y="0"/>
                        <a:pt x="19" y="1549"/>
                        <a:pt x="19" y="1962"/>
                      </a:cubicBezTo>
                      <a:cubicBezTo>
                        <a:pt x="19" y="2375"/>
                        <a:pt x="96" y="2711"/>
                        <a:pt x="991" y="2711"/>
                      </a:cubicBezTo>
                      <a:cubicBezTo>
                        <a:pt x="1931" y="2711"/>
                        <a:pt x="1963" y="2375"/>
                        <a:pt x="1963" y="196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1" name="Freeform 12"/>
                <p:cNvSpPr>
                  <a:spLocks/>
                </p:cNvSpPr>
                <p:nvPr/>
              </p:nvSpPr>
              <p:spPr bwMode="auto">
                <a:xfrm>
                  <a:off x="2315" y="1415"/>
                  <a:ext cx="209" cy="286"/>
                </a:xfrm>
                <a:custGeom>
                  <a:avLst/>
                  <a:gdLst>
                    <a:gd name="T0" fmla="*/ 1963 w 1983"/>
                    <a:gd name="T1" fmla="*/ 1962 h 2711"/>
                    <a:gd name="T2" fmla="*/ 1963 w 1983"/>
                    <a:gd name="T3" fmla="*/ 1962 h 2711"/>
                    <a:gd name="T4" fmla="*/ 991 w 1983"/>
                    <a:gd name="T5" fmla="*/ 0 h 2711"/>
                    <a:gd name="T6" fmla="*/ 19 w 1983"/>
                    <a:gd name="T7" fmla="*/ 1962 h 2711"/>
                    <a:gd name="T8" fmla="*/ 991 w 1983"/>
                    <a:gd name="T9" fmla="*/ 2711 h 2711"/>
                    <a:gd name="T10" fmla="*/ 1963 w 1983"/>
                    <a:gd name="T11" fmla="*/ 1962 h 2711"/>
                    <a:gd name="T12" fmla="*/ 1963 w 1983"/>
                    <a:gd name="T13" fmla="*/ 1962 h 27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83" h="2711">
                      <a:moveTo>
                        <a:pt x="1963" y="1962"/>
                      </a:moveTo>
                      <a:lnTo>
                        <a:pt x="1963" y="1962"/>
                      </a:lnTo>
                      <a:cubicBezTo>
                        <a:pt x="1963" y="1549"/>
                        <a:pt x="1983" y="0"/>
                        <a:pt x="991" y="0"/>
                      </a:cubicBezTo>
                      <a:cubicBezTo>
                        <a:pt x="0" y="0"/>
                        <a:pt x="19" y="1549"/>
                        <a:pt x="19" y="1962"/>
                      </a:cubicBezTo>
                      <a:cubicBezTo>
                        <a:pt x="19" y="2375"/>
                        <a:pt x="96" y="2711"/>
                        <a:pt x="991" y="2711"/>
                      </a:cubicBezTo>
                      <a:cubicBezTo>
                        <a:pt x="1931" y="2711"/>
                        <a:pt x="1963" y="2375"/>
                        <a:pt x="1963" y="1962"/>
                      </a:cubicBezTo>
                      <a:lnTo>
                        <a:pt x="1963" y="1962"/>
                      </a:lnTo>
                      <a:close/>
                    </a:path>
                  </a:pathLst>
                </a:custGeom>
                <a:noFill/>
                <a:ln w="1588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2" name="Freeform 13"/>
                <p:cNvSpPr>
                  <a:spLocks/>
                </p:cNvSpPr>
                <p:nvPr/>
              </p:nvSpPr>
              <p:spPr bwMode="auto">
                <a:xfrm>
                  <a:off x="2897" y="1233"/>
                  <a:ext cx="169" cy="170"/>
                </a:xfrm>
                <a:custGeom>
                  <a:avLst/>
                  <a:gdLst>
                    <a:gd name="T0" fmla="*/ 1607 w 1607"/>
                    <a:gd name="T1" fmla="*/ 804 h 1607"/>
                    <a:gd name="T2" fmla="*/ 1607 w 1607"/>
                    <a:gd name="T3" fmla="*/ 804 h 1607"/>
                    <a:gd name="T4" fmla="*/ 804 w 1607"/>
                    <a:gd name="T5" fmla="*/ 0 h 1607"/>
                    <a:gd name="T6" fmla="*/ 0 w 1607"/>
                    <a:gd name="T7" fmla="*/ 804 h 1607"/>
                    <a:gd name="T8" fmla="*/ 804 w 1607"/>
                    <a:gd name="T9" fmla="*/ 1607 h 1607"/>
                    <a:gd name="T10" fmla="*/ 1607 w 1607"/>
                    <a:gd name="T11" fmla="*/ 804 h 16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07" h="1607">
                      <a:moveTo>
                        <a:pt x="1607" y="804"/>
                      </a:moveTo>
                      <a:lnTo>
                        <a:pt x="1607" y="804"/>
                      </a:lnTo>
                      <a:cubicBezTo>
                        <a:pt x="1607" y="360"/>
                        <a:pt x="1247" y="0"/>
                        <a:pt x="804" y="0"/>
                      </a:cubicBezTo>
                      <a:cubicBezTo>
                        <a:pt x="360" y="0"/>
                        <a:pt x="0" y="360"/>
                        <a:pt x="0" y="804"/>
                      </a:cubicBezTo>
                      <a:cubicBezTo>
                        <a:pt x="0" y="1247"/>
                        <a:pt x="360" y="1607"/>
                        <a:pt x="804" y="1607"/>
                      </a:cubicBezTo>
                      <a:cubicBezTo>
                        <a:pt x="1247" y="1607"/>
                        <a:pt x="1607" y="1247"/>
                        <a:pt x="1607" y="80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3" name="Freeform 14"/>
                <p:cNvSpPr>
                  <a:spLocks/>
                </p:cNvSpPr>
                <p:nvPr/>
              </p:nvSpPr>
              <p:spPr bwMode="auto">
                <a:xfrm>
                  <a:off x="2897" y="1233"/>
                  <a:ext cx="169" cy="170"/>
                </a:xfrm>
                <a:custGeom>
                  <a:avLst/>
                  <a:gdLst>
                    <a:gd name="T0" fmla="*/ 1607 w 1607"/>
                    <a:gd name="T1" fmla="*/ 804 h 1607"/>
                    <a:gd name="T2" fmla="*/ 1607 w 1607"/>
                    <a:gd name="T3" fmla="*/ 804 h 1607"/>
                    <a:gd name="T4" fmla="*/ 804 w 1607"/>
                    <a:gd name="T5" fmla="*/ 0 h 1607"/>
                    <a:gd name="T6" fmla="*/ 0 w 1607"/>
                    <a:gd name="T7" fmla="*/ 804 h 1607"/>
                    <a:gd name="T8" fmla="*/ 804 w 1607"/>
                    <a:gd name="T9" fmla="*/ 1607 h 1607"/>
                    <a:gd name="T10" fmla="*/ 1607 w 1607"/>
                    <a:gd name="T11" fmla="*/ 804 h 1607"/>
                    <a:gd name="T12" fmla="*/ 1607 w 1607"/>
                    <a:gd name="T13" fmla="*/ 804 h 16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07" h="1607">
                      <a:moveTo>
                        <a:pt x="1607" y="804"/>
                      </a:moveTo>
                      <a:lnTo>
                        <a:pt x="1607" y="804"/>
                      </a:lnTo>
                      <a:cubicBezTo>
                        <a:pt x="1607" y="360"/>
                        <a:pt x="1247" y="0"/>
                        <a:pt x="804" y="0"/>
                      </a:cubicBezTo>
                      <a:cubicBezTo>
                        <a:pt x="360" y="0"/>
                        <a:pt x="0" y="360"/>
                        <a:pt x="0" y="804"/>
                      </a:cubicBezTo>
                      <a:cubicBezTo>
                        <a:pt x="0" y="1247"/>
                        <a:pt x="360" y="1607"/>
                        <a:pt x="804" y="1607"/>
                      </a:cubicBezTo>
                      <a:cubicBezTo>
                        <a:pt x="1247" y="1607"/>
                        <a:pt x="1607" y="1247"/>
                        <a:pt x="1607" y="804"/>
                      </a:cubicBezTo>
                      <a:lnTo>
                        <a:pt x="1607" y="804"/>
                      </a:lnTo>
                      <a:close/>
                    </a:path>
                  </a:pathLst>
                </a:custGeom>
                <a:noFill/>
                <a:ln w="1588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4" name="Freeform 15"/>
                <p:cNvSpPr>
                  <a:spLocks/>
                </p:cNvSpPr>
                <p:nvPr/>
              </p:nvSpPr>
              <p:spPr bwMode="auto">
                <a:xfrm>
                  <a:off x="2872" y="1415"/>
                  <a:ext cx="209" cy="286"/>
                </a:xfrm>
                <a:custGeom>
                  <a:avLst/>
                  <a:gdLst>
                    <a:gd name="T0" fmla="*/ 1964 w 1984"/>
                    <a:gd name="T1" fmla="*/ 1962 h 2711"/>
                    <a:gd name="T2" fmla="*/ 1964 w 1984"/>
                    <a:gd name="T3" fmla="*/ 1962 h 2711"/>
                    <a:gd name="T4" fmla="*/ 992 w 1984"/>
                    <a:gd name="T5" fmla="*/ 0 h 2711"/>
                    <a:gd name="T6" fmla="*/ 20 w 1984"/>
                    <a:gd name="T7" fmla="*/ 1962 h 2711"/>
                    <a:gd name="T8" fmla="*/ 992 w 1984"/>
                    <a:gd name="T9" fmla="*/ 2711 h 2711"/>
                    <a:gd name="T10" fmla="*/ 1964 w 1984"/>
                    <a:gd name="T11" fmla="*/ 1962 h 27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84" h="2711">
                      <a:moveTo>
                        <a:pt x="1964" y="1962"/>
                      </a:moveTo>
                      <a:lnTo>
                        <a:pt x="1964" y="1962"/>
                      </a:lnTo>
                      <a:cubicBezTo>
                        <a:pt x="1964" y="1549"/>
                        <a:pt x="1984" y="0"/>
                        <a:pt x="992" y="0"/>
                      </a:cubicBezTo>
                      <a:cubicBezTo>
                        <a:pt x="0" y="0"/>
                        <a:pt x="20" y="1549"/>
                        <a:pt x="20" y="1962"/>
                      </a:cubicBezTo>
                      <a:cubicBezTo>
                        <a:pt x="20" y="2375"/>
                        <a:pt x="97" y="2711"/>
                        <a:pt x="992" y="2711"/>
                      </a:cubicBezTo>
                      <a:cubicBezTo>
                        <a:pt x="1932" y="2711"/>
                        <a:pt x="1964" y="2375"/>
                        <a:pt x="1964" y="196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5" name="Freeform 16"/>
                <p:cNvSpPr>
                  <a:spLocks/>
                </p:cNvSpPr>
                <p:nvPr/>
              </p:nvSpPr>
              <p:spPr bwMode="auto">
                <a:xfrm>
                  <a:off x="2872" y="1415"/>
                  <a:ext cx="209" cy="286"/>
                </a:xfrm>
                <a:custGeom>
                  <a:avLst/>
                  <a:gdLst>
                    <a:gd name="T0" fmla="*/ 1964 w 1984"/>
                    <a:gd name="T1" fmla="*/ 1962 h 2711"/>
                    <a:gd name="T2" fmla="*/ 1964 w 1984"/>
                    <a:gd name="T3" fmla="*/ 1962 h 2711"/>
                    <a:gd name="T4" fmla="*/ 992 w 1984"/>
                    <a:gd name="T5" fmla="*/ 0 h 2711"/>
                    <a:gd name="T6" fmla="*/ 20 w 1984"/>
                    <a:gd name="T7" fmla="*/ 1962 h 2711"/>
                    <a:gd name="T8" fmla="*/ 992 w 1984"/>
                    <a:gd name="T9" fmla="*/ 2711 h 2711"/>
                    <a:gd name="T10" fmla="*/ 1964 w 1984"/>
                    <a:gd name="T11" fmla="*/ 1962 h 2711"/>
                    <a:gd name="T12" fmla="*/ 1964 w 1984"/>
                    <a:gd name="T13" fmla="*/ 1962 h 27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84" h="2711">
                      <a:moveTo>
                        <a:pt x="1964" y="1962"/>
                      </a:moveTo>
                      <a:lnTo>
                        <a:pt x="1964" y="1962"/>
                      </a:lnTo>
                      <a:cubicBezTo>
                        <a:pt x="1964" y="1549"/>
                        <a:pt x="1984" y="0"/>
                        <a:pt x="992" y="0"/>
                      </a:cubicBezTo>
                      <a:cubicBezTo>
                        <a:pt x="0" y="0"/>
                        <a:pt x="20" y="1549"/>
                        <a:pt x="20" y="1962"/>
                      </a:cubicBezTo>
                      <a:cubicBezTo>
                        <a:pt x="20" y="2375"/>
                        <a:pt x="97" y="2711"/>
                        <a:pt x="992" y="2711"/>
                      </a:cubicBezTo>
                      <a:cubicBezTo>
                        <a:pt x="1932" y="2711"/>
                        <a:pt x="1964" y="2375"/>
                        <a:pt x="1964" y="1962"/>
                      </a:cubicBezTo>
                      <a:lnTo>
                        <a:pt x="1964" y="1962"/>
                      </a:lnTo>
                      <a:close/>
                    </a:path>
                  </a:pathLst>
                </a:custGeom>
                <a:noFill/>
                <a:ln w="1588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Arial Narrow" pitchFamily="34" charset="0"/>
                  </a:endParaRPr>
                </a:p>
              </p:txBody>
            </p:sp>
          </p:grpSp>
          <p:sp>
            <p:nvSpPr>
              <p:cNvPr id="58" name="文本框 57"/>
              <p:cNvSpPr txBox="1"/>
              <p:nvPr/>
            </p:nvSpPr>
            <p:spPr>
              <a:xfrm>
                <a:off x="7266109" y="5265108"/>
                <a:ext cx="160020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dirty="0" smtClean="0">
                    <a:solidFill>
                      <a:prstClr val="black"/>
                    </a:solidFill>
                    <a:latin typeface="Arial Narrow" pitchFamily="34" charset="0"/>
                    <a:ea typeface="黑体" panose="02010609060101010101" pitchFamily="49" charset="-122"/>
                  </a:rPr>
                  <a:t>公众</a:t>
                </a:r>
                <a:endParaRPr lang="en-US" altLang="zh-CN" sz="2000" dirty="0" smtClean="0">
                  <a:solidFill>
                    <a:prstClr val="black"/>
                  </a:solidFill>
                  <a:latin typeface="Arial Narrow" pitchFamily="34" charset="0"/>
                  <a:ea typeface="黑体" panose="02010609060101010101" pitchFamily="49" charset="-122"/>
                </a:endParaRPr>
              </a:p>
              <a:p>
                <a:pPr algn="ctr"/>
                <a:r>
                  <a:rPr lang="en-US" altLang="zh-CN" b="1" dirty="0" smtClean="0">
                    <a:solidFill>
                      <a:prstClr val="black"/>
                    </a:solidFill>
                    <a:latin typeface="Arial Narrow" pitchFamily="34" charset="0"/>
                    <a:ea typeface="黑体" panose="02010609060101010101" pitchFamily="49" charset="-122"/>
                  </a:rPr>
                  <a:t>Public</a:t>
                </a:r>
                <a:endParaRPr lang="zh-CN" altLang="en-US" sz="2000" b="1" dirty="0">
                  <a:solidFill>
                    <a:prstClr val="black"/>
                  </a:solidFill>
                  <a:latin typeface="Arial Narrow" pitchFamily="34" charset="0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93" name="Group 46"/>
            <p:cNvGrpSpPr/>
            <p:nvPr/>
          </p:nvGrpSpPr>
          <p:grpSpPr>
            <a:xfrm rot="18530046">
              <a:off x="6208265" y="1891514"/>
              <a:ext cx="708395" cy="1961954"/>
              <a:chOff x="3368675" y="1676399"/>
              <a:chExt cx="2152650" cy="4032251"/>
            </a:xfrm>
          </p:grpSpPr>
          <p:sp>
            <p:nvSpPr>
              <p:cNvPr id="94" name="Freeform 7"/>
              <p:cNvSpPr>
                <a:spLocks/>
              </p:cNvSpPr>
              <p:nvPr/>
            </p:nvSpPr>
            <p:spPr bwMode="auto">
              <a:xfrm>
                <a:off x="3657600" y="1676400"/>
                <a:ext cx="1863725" cy="4032250"/>
              </a:xfrm>
              <a:custGeom>
                <a:avLst/>
                <a:gdLst/>
                <a:ahLst/>
                <a:cxnLst>
                  <a:cxn ang="0">
                    <a:pos x="63" y="1075"/>
                  </a:cxn>
                  <a:cxn ang="0">
                    <a:pos x="427" y="1060"/>
                  </a:cxn>
                  <a:cxn ang="0">
                    <a:pos x="392" y="450"/>
                  </a:cxn>
                  <a:cxn ang="0">
                    <a:pos x="497" y="463"/>
                  </a:cxn>
                  <a:cxn ang="0">
                    <a:pos x="273" y="0"/>
                  </a:cxn>
                  <a:cxn ang="0">
                    <a:pos x="0" y="391"/>
                  </a:cxn>
                  <a:cxn ang="0">
                    <a:pos x="132" y="413"/>
                  </a:cxn>
                  <a:cxn ang="0">
                    <a:pos x="63" y="1075"/>
                  </a:cxn>
                </a:cxnLst>
                <a:rect l="0" t="0" r="r" b="b"/>
                <a:pathLst>
                  <a:path w="497" h="1075">
                    <a:moveTo>
                      <a:pt x="63" y="1075"/>
                    </a:moveTo>
                    <a:cubicBezTo>
                      <a:pt x="69" y="1075"/>
                      <a:pt x="427" y="1060"/>
                      <a:pt x="427" y="1060"/>
                    </a:cubicBezTo>
                    <a:cubicBezTo>
                      <a:pt x="392" y="450"/>
                      <a:pt x="392" y="450"/>
                      <a:pt x="392" y="450"/>
                    </a:cubicBezTo>
                    <a:cubicBezTo>
                      <a:pt x="497" y="463"/>
                      <a:pt x="497" y="463"/>
                      <a:pt x="497" y="463"/>
                    </a:cubicBezTo>
                    <a:cubicBezTo>
                      <a:pt x="273" y="0"/>
                      <a:pt x="273" y="0"/>
                      <a:pt x="273" y="0"/>
                    </a:cubicBezTo>
                    <a:cubicBezTo>
                      <a:pt x="0" y="391"/>
                      <a:pt x="0" y="391"/>
                      <a:pt x="0" y="391"/>
                    </a:cubicBezTo>
                    <a:cubicBezTo>
                      <a:pt x="132" y="413"/>
                      <a:pt x="132" y="413"/>
                      <a:pt x="132" y="413"/>
                    </a:cubicBezTo>
                    <a:lnTo>
                      <a:pt x="63" y="1075"/>
                    </a:lnTo>
                    <a:close/>
                  </a:path>
                </a:pathLst>
              </a:custGeom>
              <a:solidFill>
                <a:srgbClr val="6C508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 dirty="0" smtClean="0">
                  <a:solidFill>
                    <a:srgbClr val="383838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95" name="Freeform 8"/>
              <p:cNvSpPr>
                <a:spLocks/>
              </p:cNvSpPr>
              <p:nvPr/>
            </p:nvSpPr>
            <p:spPr bwMode="auto">
              <a:xfrm>
                <a:off x="3589337" y="3225800"/>
                <a:ext cx="563563" cy="2482850"/>
              </a:xfrm>
              <a:custGeom>
                <a:avLst/>
                <a:gdLst/>
                <a:ahLst/>
                <a:cxnLst>
                  <a:cxn ang="0">
                    <a:pos x="156" y="95"/>
                  </a:cxn>
                  <a:cxn ang="0">
                    <a:pos x="0" y="1512"/>
                  </a:cxn>
                  <a:cxn ang="0">
                    <a:pos x="192" y="1564"/>
                  </a:cxn>
                  <a:cxn ang="0">
                    <a:pos x="355" y="0"/>
                  </a:cxn>
                  <a:cxn ang="0">
                    <a:pos x="156" y="95"/>
                  </a:cxn>
                </a:cxnLst>
                <a:rect l="0" t="0" r="r" b="b"/>
                <a:pathLst>
                  <a:path w="355" h="1564">
                    <a:moveTo>
                      <a:pt x="156" y="95"/>
                    </a:moveTo>
                    <a:lnTo>
                      <a:pt x="0" y="1512"/>
                    </a:lnTo>
                    <a:lnTo>
                      <a:pt x="192" y="1564"/>
                    </a:lnTo>
                    <a:lnTo>
                      <a:pt x="355" y="0"/>
                    </a:lnTo>
                    <a:lnTo>
                      <a:pt x="156" y="95"/>
                    </a:lnTo>
                    <a:close/>
                  </a:path>
                </a:pathLst>
              </a:custGeom>
              <a:solidFill>
                <a:srgbClr val="564070"/>
              </a:solidFill>
              <a:ln w="9525">
                <a:solidFill>
                  <a:srgbClr val="6C508D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 dirty="0" smtClean="0">
                  <a:solidFill>
                    <a:srgbClr val="383838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96" name="Freeform 9"/>
              <p:cNvSpPr>
                <a:spLocks/>
              </p:cNvSpPr>
              <p:nvPr/>
            </p:nvSpPr>
            <p:spPr bwMode="auto">
              <a:xfrm>
                <a:off x="5127625" y="3363913"/>
                <a:ext cx="393700" cy="169863"/>
              </a:xfrm>
              <a:custGeom>
                <a:avLst/>
                <a:gdLst/>
                <a:ahLst/>
                <a:cxnLst>
                  <a:cxn ang="0">
                    <a:pos x="248" y="31"/>
                  </a:cxn>
                  <a:cxn ang="0">
                    <a:pos x="9" y="107"/>
                  </a:cxn>
                  <a:cxn ang="0">
                    <a:pos x="0" y="0"/>
                  </a:cxn>
                  <a:cxn ang="0">
                    <a:pos x="248" y="31"/>
                  </a:cxn>
                </a:cxnLst>
                <a:rect l="0" t="0" r="r" b="b"/>
                <a:pathLst>
                  <a:path w="248" h="107">
                    <a:moveTo>
                      <a:pt x="248" y="31"/>
                    </a:moveTo>
                    <a:lnTo>
                      <a:pt x="9" y="107"/>
                    </a:lnTo>
                    <a:lnTo>
                      <a:pt x="0" y="0"/>
                    </a:lnTo>
                    <a:lnTo>
                      <a:pt x="248" y="31"/>
                    </a:lnTo>
                    <a:close/>
                  </a:path>
                </a:pathLst>
              </a:custGeom>
              <a:solidFill>
                <a:srgbClr val="564070"/>
              </a:solidFill>
              <a:ln w="9525">
                <a:solidFill>
                  <a:srgbClr val="6C508D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 dirty="0" smtClean="0">
                  <a:solidFill>
                    <a:srgbClr val="383838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97" name="Freeform 10"/>
              <p:cNvSpPr>
                <a:spLocks/>
              </p:cNvSpPr>
              <p:nvPr/>
            </p:nvSpPr>
            <p:spPr bwMode="auto">
              <a:xfrm>
                <a:off x="3368675" y="3143250"/>
                <a:ext cx="784225" cy="233363"/>
              </a:xfrm>
              <a:custGeom>
                <a:avLst/>
                <a:gdLst/>
                <a:ahLst/>
                <a:cxnLst>
                  <a:cxn ang="0">
                    <a:pos x="182" y="0"/>
                  </a:cxn>
                  <a:cxn ang="0">
                    <a:pos x="0" y="104"/>
                  </a:cxn>
                  <a:cxn ang="0">
                    <a:pos x="295" y="147"/>
                  </a:cxn>
                  <a:cxn ang="0">
                    <a:pos x="494" y="52"/>
                  </a:cxn>
                  <a:cxn ang="0">
                    <a:pos x="182" y="0"/>
                  </a:cxn>
                </a:cxnLst>
                <a:rect l="0" t="0" r="r" b="b"/>
                <a:pathLst>
                  <a:path w="494" h="147">
                    <a:moveTo>
                      <a:pt x="182" y="0"/>
                    </a:moveTo>
                    <a:lnTo>
                      <a:pt x="0" y="104"/>
                    </a:lnTo>
                    <a:lnTo>
                      <a:pt x="295" y="147"/>
                    </a:lnTo>
                    <a:lnTo>
                      <a:pt x="494" y="52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56407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 dirty="0" smtClean="0">
                  <a:solidFill>
                    <a:srgbClr val="383838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98" name="Freeform 11"/>
              <p:cNvSpPr>
                <a:spLocks/>
              </p:cNvSpPr>
              <p:nvPr/>
            </p:nvSpPr>
            <p:spPr bwMode="auto">
              <a:xfrm>
                <a:off x="3368675" y="1676400"/>
                <a:ext cx="1312863" cy="1631950"/>
              </a:xfrm>
              <a:custGeom>
                <a:avLst/>
                <a:gdLst/>
                <a:ahLst/>
                <a:cxnLst>
                  <a:cxn ang="0">
                    <a:pos x="631" y="135"/>
                  </a:cxn>
                  <a:cxn ang="0">
                    <a:pos x="0" y="1028"/>
                  </a:cxn>
                  <a:cxn ang="0">
                    <a:pos x="182" y="924"/>
                  </a:cxn>
                  <a:cxn ang="0">
                    <a:pos x="827" y="0"/>
                  </a:cxn>
                  <a:cxn ang="0">
                    <a:pos x="631" y="135"/>
                  </a:cxn>
                </a:cxnLst>
                <a:rect l="0" t="0" r="r" b="b"/>
                <a:pathLst>
                  <a:path w="827" h="1028">
                    <a:moveTo>
                      <a:pt x="631" y="135"/>
                    </a:moveTo>
                    <a:lnTo>
                      <a:pt x="0" y="1028"/>
                    </a:lnTo>
                    <a:lnTo>
                      <a:pt x="182" y="924"/>
                    </a:lnTo>
                    <a:lnTo>
                      <a:pt x="827" y="0"/>
                    </a:lnTo>
                    <a:lnTo>
                      <a:pt x="631" y="135"/>
                    </a:lnTo>
                    <a:close/>
                  </a:path>
                </a:pathLst>
              </a:custGeom>
              <a:solidFill>
                <a:srgbClr val="564070"/>
              </a:solidFill>
              <a:ln w="9525">
                <a:solidFill>
                  <a:srgbClr val="6C508D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 dirty="0" smtClean="0">
                  <a:solidFill>
                    <a:srgbClr val="383838"/>
                  </a:solidFill>
                  <a:latin typeface="Arial Narrow" pitchFamily="34" charset="0"/>
                </a:endParaRPr>
              </a:p>
            </p:txBody>
          </p:sp>
        </p:grpSp>
      </p:grpSp>
      <p:pic>
        <p:nvPicPr>
          <p:cNvPr id="56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55"/>
          <a:stretch/>
        </p:blipFill>
        <p:spPr bwMode="auto">
          <a:xfrm flipH="1">
            <a:off x="4285992" y="1303201"/>
            <a:ext cx="585289" cy="92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" name="Group 3"/>
          <p:cNvGrpSpPr>
            <a:grpSpLocks/>
          </p:cNvGrpSpPr>
          <p:nvPr/>
        </p:nvGrpSpPr>
        <p:grpSpPr bwMode="auto">
          <a:xfrm>
            <a:off x="114300" y="989013"/>
            <a:ext cx="7812088" cy="77787"/>
            <a:chOff x="0" y="0"/>
            <a:chExt cx="7812360" cy="77362"/>
          </a:xfrm>
        </p:grpSpPr>
        <p:sp>
          <p:nvSpPr>
            <p:cNvPr id="63" name="直接连接符 2"/>
            <p:cNvSpPr>
              <a:spLocks noChangeShapeType="1"/>
            </p:cNvSpPr>
            <p:nvPr/>
          </p:nvSpPr>
          <p:spPr bwMode="auto">
            <a:xfrm>
              <a:off x="0" y="0"/>
              <a:ext cx="7812360" cy="1"/>
            </a:xfrm>
            <a:prstGeom prst="line">
              <a:avLst/>
            </a:prstGeom>
            <a:noFill/>
            <a:ln w="1905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mtClean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64" name="矩形 3"/>
            <p:cNvSpPr>
              <a:spLocks noChangeArrowheads="1"/>
            </p:cNvSpPr>
            <p:nvPr/>
          </p:nvSpPr>
          <p:spPr bwMode="auto">
            <a:xfrm>
              <a:off x="0" y="5362"/>
              <a:ext cx="2520000" cy="7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mtClean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386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399" y="84675"/>
            <a:ext cx="8433661" cy="98901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5.1 </a:t>
            </a:r>
            <a:r>
              <a:rPr lang="zh-CN" altLang="en-US" dirty="0" smtClean="0"/>
              <a:t>中国地方政府在推动企业环境责任的经验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400" dirty="0" smtClean="0"/>
              <a:t>Local Governments Promote CER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1949" y="1411705"/>
            <a:ext cx="8631926" cy="484471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30000"/>
              </a:lnSpc>
            </a:pPr>
            <a:r>
              <a:rPr lang="en-US" altLang="zh-CN" sz="3000" dirty="0">
                <a:solidFill>
                  <a:srgbClr val="2E6272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000" dirty="0">
                <a:solidFill>
                  <a:srgbClr val="2E6272"/>
                </a:solidFill>
                <a:latin typeface="Times New Roman" panose="02020603050405020304" pitchFamily="18" charset="0"/>
              </a:rPr>
              <a:t>企业社会责任呈现东部沿海省份向内陆城市、一线城市向二三线城市深入的趋势</a:t>
            </a:r>
            <a:endParaRPr lang="en-US" altLang="zh-CN" sz="3000" dirty="0">
              <a:solidFill>
                <a:srgbClr val="2E6272"/>
              </a:solidFill>
              <a:latin typeface="Times New Roman" panose="02020603050405020304" pitchFamily="18" charset="0"/>
            </a:endParaRPr>
          </a:p>
          <a:p>
            <a:pPr marL="0" indent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000" dirty="0" smtClean="0">
                <a:solidFill>
                  <a:srgbClr val="2E6272"/>
                </a:solidFill>
                <a:latin typeface="Arial Narrow" panose="020B0606020202030204" pitchFamily="34" charset="0"/>
              </a:rPr>
              <a:t>    CSR: from major cities and coastal areas to less developed regions</a:t>
            </a:r>
            <a:endParaRPr lang="en-US" altLang="zh-CN" sz="3000" dirty="0">
              <a:solidFill>
                <a:srgbClr val="2E6272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000" dirty="0">
                <a:solidFill>
                  <a:srgbClr val="2E6272"/>
                </a:solidFill>
                <a:latin typeface="Times New Roman" panose="02020603050405020304" pitchFamily="18" charset="0"/>
              </a:rPr>
              <a:t> 2013</a:t>
            </a:r>
            <a:r>
              <a:rPr lang="zh-CN" altLang="en-US" sz="3000" dirty="0">
                <a:solidFill>
                  <a:srgbClr val="2E6272"/>
                </a:solidFill>
                <a:latin typeface="Times New Roman" panose="02020603050405020304" pitchFamily="18" charset="0"/>
              </a:rPr>
              <a:t>年以来多地政府推行</a:t>
            </a:r>
            <a:r>
              <a:rPr lang="zh-CN" altLang="en-US" sz="3000" dirty="0" smtClean="0">
                <a:solidFill>
                  <a:srgbClr val="2E6272"/>
                </a:solidFill>
                <a:latin typeface="Times New Roman" panose="02020603050405020304" pitchFamily="18" charset="0"/>
              </a:rPr>
              <a:t>“环境污染责任保险”</a:t>
            </a:r>
            <a:endParaRPr lang="en-US" altLang="zh-CN" sz="3000" dirty="0" smtClean="0">
              <a:solidFill>
                <a:srgbClr val="2E6272"/>
              </a:solidFill>
              <a:latin typeface="Times New Roman" panose="02020603050405020304" pitchFamily="18" charset="0"/>
            </a:endParaRPr>
          </a:p>
          <a:p>
            <a:pPr marL="0" indent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000" dirty="0">
                <a:solidFill>
                  <a:srgbClr val="2E6272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000" dirty="0" smtClean="0">
                <a:solidFill>
                  <a:srgbClr val="2E6272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3000" dirty="0">
                <a:solidFill>
                  <a:srgbClr val="2E6272"/>
                </a:solidFill>
                <a:latin typeface="Arial Narrow" panose="020B0606020202030204" pitchFamily="34" charset="0"/>
              </a:rPr>
              <a:t>L</a:t>
            </a:r>
            <a:r>
              <a:rPr lang="en-US" altLang="zh-CN" sz="3000" dirty="0" smtClean="0">
                <a:solidFill>
                  <a:srgbClr val="2E6272"/>
                </a:solidFill>
                <a:latin typeface="Arial Narrow" panose="020B0606020202030204" pitchFamily="34" charset="0"/>
              </a:rPr>
              <a:t>ocal </a:t>
            </a:r>
            <a:r>
              <a:rPr lang="en-US" altLang="zh-CN" sz="3000" dirty="0">
                <a:solidFill>
                  <a:srgbClr val="2E6272"/>
                </a:solidFill>
                <a:latin typeface="Arial Narrow" panose="020B0606020202030204" pitchFamily="34" charset="0"/>
              </a:rPr>
              <a:t>governments promote “</a:t>
            </a:r>
            <a:r>
              <a:rPr lang="en-US" altLang="zh-CN" sz="3000" dirty="0" smtClean="0">
                <a:solidFill>
                  <a:srgbClr val="2E6272"/>
                </a:solidFill>
                <a:latin typeface="Arial Narrow" panose="020B0606020202030204" pitchFamily="34" charset="0"/>
              </a:rPr>
              <a:t>pollution responsibility </a:t>
            </a:r>
            <a:r>
              <a:rPr lang="en-US" altLang="zh-CN" sz="3000" dirty="0">
                <a:solidFill>
                  <a:srgbClr val="2E6272"/>
                </a:solidFill>
                <a:latin typeface="Arial Narrow" panose="020B0606020202030204" pitchFamily="34" charset="0"/>
              </a:rPr>
              <a:t>insurance</a:t>
            </a:r>
            <a:r>
              <a:rPr lang="en-US" altLang="zh-CN" sz="3000" dirty="0" smtClean="0">
                <a:solidFill>
                  <a:srgbClr val="2E6272"/>
                </a:solidFill>
                <a:latin typeface="Arial Narrow" panose="020B0606020202030204" pitchFamily="34" charset="0"/>
              </a:rPr>
              <a:t>”</a:t>
            </a:r>
          </a:p>
          <a:p>
            <a:pPr lvl="1">
              <a:lnSpc>
                <a:spcPct val="100000"/>
              </a:lnSpc>
            </a:pPr>
            <a:r>
              <a:rPr lang="en-US" altLang="zh-CN" dirty="0" smtClean="0"/>
              <a:t> </a:t>
            </a:r>
            <a:r>
              <a:rPr lang="zh-CN" altLang="en-US" dirty="0" smtClean="0"/>
              <a:t>山东 </a:t>
            </a:r>
            <a:r>
              <a:rPr lang="en-US" altLang="zh-CN" dirty="0" smtClean="0">
                <a:latin typeface="Arial Narrow" panose="020B0606020202030204" pitchFamily="34" charset="0"/>
              </a:rPr>
              <a:t>Shandong</a:t>
            </a:r>
          </a:p>
          <a:p>
            <a:pPr lvl="1">
              <a:lnSpc>
                <a:spcPct val="100000"/>
              </a:lnSpc>
            </a:pPr>
            <a:r>
              <a:rPr lang="zh-CN" altLang="en-US" dirty="0" smtClean="0"/>
              <a:t> 辽宁 </a:t>
            </a:r>
            <a:r>
              <a:rPr lang="en-US" altLang="zh-CN" dirty="0">
                <a:latin typeface="Arial Narrow" panose="020B0606020202030204" pitchFamily="34" charset="0"/>
              </a:rPr>
              <a:t>Liaoning</a:t>
            </a:r>
          </a:p>
          <a:p>
            <a:pPr lvl="1">
              <a:lnSpc>
                <a:spcPct val="100000"/>
              </a:lnSpc>
            </a:pPr>
            <a:r>
              <a:rPr lang="zh-CN" altLang="en-US" dirty="0" smtClean="0"/>
              <a:t> 江苏 </a:t>
            </a:r>
            <a:r>
              <a:rPr lang="en-US" altLang="zh-CN" dirty="0">
                <a:latin typeface="Arial Narrow" panose="020B0606020202030204" pitchFamily="34" charset="0"/>
              </a:rPr>
              <a:t>Jiangsu</a:t>
            </a:r>
          </a:p>
          <a:p>
            <a:pPr lvl="1">
              <a:lnSpc>
                <a:spcPct val="100000"/>
              </a:lnSpc>
            </a:pPr>
            <a:r>
              <a:rPr lang="en-US" altLang="zh-CN" dirty="0"/>
              <a:t> </a:t>
            </a:r>
            <a:r>
              <a:rPr lang="zh-CN" altLang="en-US" dirty="0" smtClean="0"/>
              <a:t>安徽 </a:t>
            </a:r>
            <a:r>
              <a:rPr lang="en-US" altLang="zh-CN" dirty="0" smtClean="0">
                <a:latin typeface="Arial Narrow" panose="020B0606020202030204" pitchFamily="34" charset="0"/>
              </a:rPr>
              <a:t>Anhui</a:t>
            </a:r>
            <a:endParaRPr lang="en-US" altLang="zh-CN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88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31F0-2AAC-456B-9DE3-A79FAB6332B1}" type="slidenum">
              <a:rPr lang="zh-CN" altLang="en-US"/>
              <a:pPr/>
              <a:t>12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pic>
        <p:nvPicPr>
          <p:cNvPr id="30722" name="图片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86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114300" y="989013"/>
            <a:ext cx="7812088" cy="77787"/>
            <a:chOff x="0" y="0"/>
            <a:chExt cx="7812360" cy="77362"/>
          </a:xfrm>
        </p:grpSpPr>
        <p:sp>
          <p:nvSpPr>
            <p:cNvPr id="30724" name="直接连接符 2"/>
            <p:cNvSpPr>
              <a:spLocks noChangeShapeType="1"/>
            </p:cNvSpPr>
            <p:nvPr/>
          </p:nvSpPr>
          <p:spPr bwMode="auto">
            <a:xfrm>
              <a:off x="0" y="0"/>
              <a:ext cx="7812360" cy="1"/>
            </a:xfrm>
            <a:prstGeom prst="line">
              <a:avLst/>
            </a:prstGeom>
            <a:noFill/>
            <a:ln w="19050" cmpd="sng">
              <a:solidFill>
                <a:schemeClr val="tx2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mtClean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0725" name="矩形 3"/>
            <p:cNvSpPr>
              <a:spLocks noChangeArrowheads="1"/>
            </p:cNvSpPr>
            <p:nvPr/>
          </p:nvSpPr>
          <p:spPr bwMode="auto">
            <a:xfrm>
              <a:off x="0" y="5362"/>
              <a:ext cx="2520000" cy="7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mtClean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51528" y="1439384"/>
            <a:ext cx="8793344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设立绿色发展基金 </a:t>
            </a:r>
            <a:r>
              <a:rPr lang="en-US" altLang="zh-CN" sz="2800" dirty="0">
                <a:solidFill>
                  <a:srgbClr val="2E6272"/>
                </a:solidFill>
                <a:latin typeface="Arial Narrow" panose="020B0606020202030204" pitchFamily="34" charset="0"/>
                <a:ea typeface="黑体" panose="02010609060101010101" pitchFamily="49" charset="-122"/>
                <a:sym typeface="Times New Roman" panose="02020603050405020304" pitchFamily="18" charset="0"/>
              </a:rPr>
              <a:t>Green Development Foundation</a:t>
            </a:r>
          </a:p>
          <a:p>
            <a:pPr marL="800100" lvl="1" indent="-3429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p"/>
            </a:pP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以县环保协会为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设立主体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，排污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企业自觉自愿向协会交纳生态补偿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金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marL="799200" lvl="1" indent="-3420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黑体" panose="02010609060101010101" pitchFamily="49" charset="-122"/>
                <a:sym typeface="Times New Roman" panose="02020603050405020304" pitchFamily="18" charset="0"/>
              </a:rPr>
              <a:t>Ecological Compensation Fees Paid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黑体" panose="02010609060101010101" pitchFamily="49" charset="-122"/>
                <a:sym typeface="Times New Roman" panose="02020603050405020304" pitchFamily="18" charset="0"/>
              </a:rPr>
              <a:t>to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黑体" panose="02010609060101010101" pitchFamily="49" charset="-122"/>
                <a:sym typeface="Times New Roman" panose="02020603050405020304" pitchFamily="18" charset="0"/>
              </a:rPr>
              <a:t>Local Environmental Protection Association </a:t>
            </a:r>
          </a:p>
          <a:p>
            <a:pPr marL="800100" lvl="1" indent="-3429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p"/>
            </a:pP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县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财政根据企业交纳资金额度的一定比例予以配套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，用于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企业环保设施、设备技改升级的以奖代补以及环境突发事件的应急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处置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marL="799200" lvl="1" indent="-3420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黑体" panose="02010609060101010101" pitchFamily="49" charset="-122"/>
                <a:sym typeface="Times New Roman" panose="02020603050405020304" pitchFamily="18" charset="0"/>
              </a:rPr>
              <a:t>Local Fiscal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黑体" panose="02010609060101010101" pitchFamily="49" charset="-122"/>
                <a:sym typeface="Times New Roman" panose="02020603050405020304" pitchFamily="18" charset="0"/>
              </a:rPr>
              <a:t>Support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黑体" panose="02010609060101010101" pitchFamily="49" charset="-122"/>
                <a:sym typeface="Times New Roman" panose="02020603050405020304" pitchFamily="18" charset="0"/>
              </a:rPr>
              <a:t> Company on Environmental Protection Facilities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黑体" panose="02010609060101010101" pitchFamily="49" charset="-122"/>
                <a:sym typeface="Times New Roman" panose="02020603050405020304" pitchFamily="18" charset="0"/>
              </a:rPr>
              <a:t>and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黑体" panose="02010609060101010101" pitchFamily="49" charset="-122"/>
                <a:sym typeface="Times New Roman" panose="02020603050405020304" pitchFamily="18" charset="0"/>
              </a:rPr>
              <a:t>Emergencies as Rewarded</a:t>
            </a:r>
          </a:p>
        </p:txBody>
      </p:sp>
      <p:sp>
        <p:nvSpPr>
          <p:cNvPr id="11" name="标题 1"/>
          <p:cNvSpPr txBox="1">
            <a:spLocks noChangeArrowheads="1"/>
          </p:cNvSpPr>
          <p:nvPr/>
        </p:nvSpPr>
        <p:spPr>
          <a:xfrm>
            <a:off x="152400" y="84138"/>
            <a:ext cx="8991600" cy="989012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32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5.2 </a:t>
            </a:r>
            <a:r>
              <a:rPr lang="zh-CN" altLang="en-US" sz="32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地方案例</a:t>
            </a:r>
            <a:r>
              <a:rPr lang="en-US" altLang="zh-CN" sz="32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——</a:t>
            </a:r>
            <a:r>
              <a:rPr lang="zh-CN" altLang="en-US" sz="32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安徽芜湖繁昌县</a:t>
            </a:r>
            <a:r>
              <a:rPr lang="en-US" altLang="zh-CN" sz="32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/>
            </a:r>
            <a:br>
              <a:rPr lang="en-US" altLang="zh-CN" sz="32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</a:br>
            <a:r>
              <a:rPr lang="en-US" altLang="zh-CN" sz="24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Case Study of </a:t>
            </a:r>
            <a:r>
              <a:rPr lang="en-US" altLang="zh-CN" sz="2400" b="1" dirty="0" err="1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Fanchang</a:t>
            </a:r>
            <a:r>
              <a:rPr lang="en-US" altLang="zh-CN" sz="24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County in Anhui Province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41817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31F0-2AAC-456B-9DE3-A79FAB6332B1}" type="slidenum">
              <a:rPr lang="zh-CN" altLang="en-US"/>
              <a:pPr/>
              <a:t>13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pic>
        <p:nvPicPr>
          <p:cNvPr id="30722" name="图片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86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114300" y="989013"/>
            <a:ext cx="7812088" cy="77787"/>
            <a:chOff x="0" y="0"/>
            <a:chExt cx="7812360" cy="77362"/>
          </a:xfrm>
        </p:grpSpPr>
        <p:sp>
          <p:nvSpPr>
            <p:cNvPr id="30724" name="直接连接符 2"/>
            <p:cNvSpPr>
              <a:spLocks noChangeShapeType="1"/>
            </p:cNvSpPr>
            <p:nvPr/>
          </p:nvSpPr>
          <p:spPr bwMode="auto">
            <a:xfrm>
              <a:off x="0" y="0"/>
              <a:ext cx="7812360" cy="1"/>
            </a:xfrm>
            <a:prstGeom prst="line">
              <a:avLst/>
            </a:prstGeom>
            <a:noFill/>
            <a:ln w="19050" cmpd="sng">
              <a:solidFill>
                <a:schemeClr val="tx2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mtClean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0725" name="矩形 3"/>
            <p:cNvSpPr>
              <a:spLocks noChangeArrowheads="1"/>
            </p:cNvSpPr>
            <p:nvPr/>
          </p:nvSpPr>
          <p:spPr bwMode="auto">
            <a:xfrm>
              <a:off x="0" y="5362"/>
              <a:ext cx="2520000" cy="7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mtClean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36356" y="1469015"/>
            <a:ext cx="8645887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实行企业环境责任报告制度 </a:t>
            </a:r>
            <a:r>
              <a:rPr lang="en-US" altLang="zh-CN" sz="2800" dirty="0" smtClean="0">
                <a:solidFill>
                  <a:srgbClr val="2E6272"/>
                </a:solidFill>
                <a:latin typeface="Arial Narrow" panose="020B0606020202030204" pitchFamily="34" charset="0"/>
                <a:ea typeface="黑体" panose="02010609060101010101" pitchFamily="49" charset="-122"/>
                <a:sym typeface="Times New Roman" panose="02020603050405020304" pitchFamily="18" charset="0"/>
              </a:rPr>
              <a:t>CER </a:t>
            </a:r>
            <a:r>
              <a:rPr lang="en-US" altLang="zh-CN" sz="2800" dirty="0">
                <a:solidFill>
                  <a:srgbClr val="2E6272"/>
                </a:solidFill>
                <a:latin typeface="Arial Narrow" panose="020B0606020202030204" pitchFamily="34" charset="0"/>
                <a:ea typeface="黑体" panose="02010609060101010101" pitchFamily="49" charset="-122"/>
                <a:sym typeface="Times New Roman" panose="02020603050405020304" pitchFamily="18" charset="0"/>
              </a:rPr>
              <a:t>Reporting</a:t>
            </a:r>
          </a:p>
          <a:p>
            <a:pPr marL="800100" lvl="1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p"/>
            </a:pP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明确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排污企业报告事项内容和环保要求红线，规范报告程序和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方式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黑体" panose="02010609060101010101" pitchFamily="49" charset="-122"/>
                <a:sym typeface="Times New Roman" panose="02020603050405020304" pitchFamily="18" charset="0"/>
              </a:rPr>
              <a:t>Standardize Reporting Procedures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marL="800100" lvl="1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p"/>
            </a:pP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设立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“绿、黄、红”三个信用等级，每季度实施信息报告并公开披露，严格核查监管，评定信用等级，并与绿色发展资金使用及企业扶持政策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挂钩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黑体" panose="02010609060101010101" pitchFamily="49" charset="-122"/>
                <a:sym typeface="Times New Roman" panose="02020603050405020304" pitchFamily="18" charset="0"/>
              </a:rPr>
              <a:t>Green C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黑体" panose="02010609060101010101" pitchFamily="49" charset="-122"/>
                <a:sym typeface="Times New Roman" panose="02020603050405020304" pitchFamily="18" charset="0"/>
              </a:rPr>
              <a:t>redit Rating</a:t>
            </a:r>
          </a:p>
          <a:p>
            <a:pPr marL="800100" lvl="1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p"/>
            </a:pP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以环境信息主动公开倒逼企业落实环保责任，自觉接受社会监督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黑体" panose="02010609060101010101" pitchFamily="49" charset="-122"/>
                <a:sym typeface="Times New Roman" panose="02020603050405020304" pitchFamily="18" charset="0"/>
              </a:rPr>
              <a:t>Disclosure of Environmental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黑体" panose="02010609060101010101" pitchFamily="49" charset="-122"/>
                <a:sym typeface="Times New Roman" panose="02020603050405020304" pitchFamily="18" charset="0"/>
              </a:rPr>
              <a:t>Information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11" name="标题 1"/>
          <p:cNvSpPr txBox="1">
            <a:spLocks noChangeArrowheads="1"/>
          </p:cNvSpPr>
          <p:nvPr/>
        </p:nvSpPr>
        <p:spPr bwMode="auto">
          <a:xfrm>
            <a:off x="152400" y="84138"/>
            <a:ext cx="899160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panose="020F0302020204030204" pitchFamily="34" charset="0"/>
              </a:defRPr>
            </a:lvl1pPr>
            <a:lvl2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2pPr>
            <a:lvl3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3pPr>
            <a:lvl4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4pPr>
            <a:lvl5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5pPr>
            <a:lvl6pPr marL="13716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6pPr>
            <a:lvl7pPr marL="18288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7pPr>
            <a:lvl8pPr marL="22860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8pPr>
            <a:lvl9pPr marL="27432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32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5.2 </a:t>
            </a:r>
            <a:r>
              <a:rPr lang="zh-CN" altLang="en-US" sz="32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地方案例</a:t>
            </a:r>
            <a:r>
              <a:rPr lang="en-US" altLang="zh-CN" sz="32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——</a:t>
            </a:r>
            <a:r>
              <a:rPr lang="zh-CN" altLang="en-US" sz="32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安徽芜湖繁昌县</a:t>
            </a:r>
            <a:r>
              <a:rPr lang="en-US" altLang="zh-CN" sz="32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/>
            </a:r>
            <a:br>
              <a:rPr lang="en-US" altLang="zh-CN" sz="32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</a:br>
            <a:r>
              <a:rPr lang="en-US" altLang="zh-CN" sz="24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Case Study of </a:t>
            </a:r>
            <a:r>
              <a:rPr lang="en-US" altLang="zh-CN" sz="2400" b="1" dirty="0" err="1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Fanchang</a:t>
            </a:r>
            <a:r>
              <a:rPr lang="en-US" altLang="zh-CN" sz="24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County in Anhui Province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279663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31F0-2AAC-456B-9DE3-A79FAB6332B1}" type="slidenum">
              <a:rPr lang="zh-CN" altLang="en-US"/>
              <a:pPr/>
              <a:t>14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pic>
        <p:nvPicPr>
          <p:cNvPr id="30722" name="图片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86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114300" y="989013"/>
            <a:ext cx="7812088" cy="77787"/>
            <a:chOff x="0" y="0"/>
            <a:chExt cx="7812360" cy="77362"/>
          </a:xfrm>
        </p:grpSpPr>
        <p:sp>
          <p:nvSpPr>
            <p:cNvPr id="30724" name="直接连接符 2"/>
            <p:cNvSpPr>
              <a:spLocks noChangeShapeType="1"/>
            </p:cNvSpPr>
            <p:nvPr/>
          </p:nvSpPr>
          <p:spPr bwMode="auto">
            <a:xfrm>
              <a:off x="0" y="0"/>
              <a:ext cx="7812360" cy="1"/>
            </a:xfrm>
            <a:prstGeom prst="line">
              <a:avLst/>
            </a:prstGeom>
            <a:noFill/>
            <a:ln w="19050" cmpd="sng">
              <a:solidFill>
                <a:schemeClr val="tx2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mtClean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0725" name="矩形 3"/>
            <p:cNvSpPr>
              <a:spLocks noChangeArrowheads="1"/>
            </p:cNvSpPr>
            <p:nvPr/>
          </p:nvSpPr>
          <p:spPr bwMode="auto">
            <a:xfrm>
              <a:off x="0" y="5362"/>
              <a:ext cx="2520000" cy="7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mtClean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57169" y="1451236"/>
            <a:ext cx="8404261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环保联动执法</a:t>
            </a:r>
            <a:r>
              <a:rPr lang="zh-CN" altLang="en-US" sz="2800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机制 </a:t>
            </a:r>
            <a:r>
              <a:rPr lang="en-US" altLang="zh-CN" sz="2400" dirty="0" smtClean="0">
                <a:solidFill>
                  <a:srgbClr val="2E6272"/>
                </a:solidFill>
                <a:latin typeface="Arial Narrow" panose="020B0606020202030204" pitchFamily="34" charset="0"/>
                <a:ea typeface="黑体" panose="02010609060101010101" pitchFamily="49" charset="-122"/>
                <a:sym typeface="Times New Roman" panose="02020603050405020304" pitchFamily="18" charset="0"/>
              </a:rPr>
              <a:t>Environmental </a:t>
            </a:r>
            <a:r>
              <a:rPr lang="en-US" altLang="zh-CN" sz="2400" dirty="0">
                <a:solidFill>
                  <a:srgbClr val="2E6272"/>
                </a:solidFill>
                <a:latin typeface="Arial Narrow" panose="020B0606020202030204" pitchFamily="34" charset="0"/>
                <a:ea typeface="黑体" panose="02010609060101010101" pitchFamily="49" charset="-122"/>
                <a:sym typeface="Times New Roman" panose="02020603050405020304" pitchFamily="18" charset="0"/>
              </a:rPr>
              <a:t>P</a:t>
            </a:r>
            <a:r>
              <a:rPr lang="en-US" altLang="zh-CN" sz="2400" dirty="0" smtClean="0">
                <a:solidFill>
                  <a:srgbClr val="2E6272"/>
                </a:solidFill>
                <a:latin typeface="Arial Narrow" panose="020B0606020202030204" pitchFamily="34" charset="0"/>
                <a:ea typeface="黑体" panose="02010609060101010101" pitchFamily="49" charset="-122"/>
                <a:sym typeface="Times New Roman" panose="02020603050405020304" pitchFamily="18" charset="0"/>
              </a:rPr>
              <a:t>rotection </a:t>
            </a:r>
            <a:r>
              <a:rPr lang="en-US" altLang="zh-CN" sz="2400" dirty="0">
                <a:solidFill>
                  <a:srgbClr val="2E6272"/>
                </a:solidFill>
                <a:latin typeface="Arial Narrow" panose="020B0606020202030204" pitchFamily="34" charset="0"/>
                <a:ea typeface="黑体" panose="02010609060101010101" pitchFamily="49" charset="-122"/>
                <a:sym typeface="Times New Roman" panose="02020603050405020304" pitchFamily="18" charset="0"/>
              </a:rPr>
              <a:t>L</a:t>
            </a:r>
            <a:r>
              <a:rPr lang="en-US" altLang="zh-CN" sz="2400" dirty="0" smtClean="0">
                <a:solidFill>
                  <a:srgbClr val="2E6272"/>
                </a:solidFill>
                <a:latin typeface="Arial Narrow" panose="020B0606020202030204" pitchFamily="34" charset="0"/>
                <a:ea typeface="黑体" panose="02010609060101010101" pitchFamily="49" charset="-122"/>
                <a:sym typeface="Times New Roman" panose="02020603050405020304" pitchFamily="18" charset="0"/>
              </a:rPr>
              <a:t>aw </a:t>
            </a:r>
            <a:r>
              <a:rPr lang="en-US" altLang="zh-CN" sz="2400" dirty="0">
                <a:solidFill>
                  <a:srgbClr val="2E6272"/>
                </a:solidFill>
                <a:latin typeface="Arial Narrow" panose="020B0606020202030204" pitchFamily="34" charset="0"/>
                <a:ea typeface="黑体" panose="02010609060101010101" pitchFamily="49" charset="-122"/>
                <a:sym typeface="Times New Roman" panose="02020603050405020304" pitchFamily="18" charset="0"/>
              </a:rPr>
              <a:t>E</a:t>
            </a:r>
            <a:r>
              <a:rPr lang="en-US" altLang="zh-CN" sz="2400" dirty="0" smtClean="0">
                <a:solidFill>
                  <a:srgbClr val="2E6272"/>
                </a:solidFill>
                <a:latin typeface="Arial Narrow" panose="020B0606020202030204" pitchFamily="34" charset="0"/>
                <a:ea typeface="黑体" panose="02010609060101010101" pitchFamily="49" charset="-122"/>
                <a:sym typeface="Times New Roman" panose="02020603050405020304" pitchFamily="18" charset="0"/>
              </a:rPr>
              <a:t>nforcement</a:t>
            </a:r>
          </a:p>
          <a:p>
            <a:pPr marL="342900" indent="-3429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p"/>
            </a:pP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整合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优化执法力量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，组建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环境监察侦查分局（大队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），负责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环保执法及侦办环保领域刑事案件，严厉打击环境犯罪，有效解决当前环境执法力度过软、威慑不足的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问题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marL="342000" indent="-7200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黑体" panose="02010609060101010101" pitchFamily="49" charset="-122"/>
                <a:sym typeface="Times New Roman" panose="02020603050405020304" pitchFamily="18" charset="0"/>
              </a:rPr>
              <a:t>      Establish Environmental Supervision 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黑体" panose="02010609060101010101" pitchFamily="49" charset="-122"/>
                <a:sym typeface="Times New Roman" panose="02020603050405020304" pitchFamily="18" charset="0"/>
              </a:rPr>
              <a:t>Investigation Bureau to 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黑体" panose="02010609060101010101" pitchFamily="49" charset="-122"/>
                <a:sym typeface="Times New Roman" panose="02020603050405020304" pitchFamily="18" charset="0"/>
              </a:rPr>
              <a:t>Implement Enforcement 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黑体" panose="02010609060101010101" pitchFamily="49" charset="-122"/>
                <a:sym typeface="Times New Roman" panose="02020603050405020304" pitchFamily="18" charset="0"/>
              </a:rPr>
              <a:t>and Investigate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黑体" panose="02010609060101010101" pitchFamily="49" charset="-122"/>
                <a:sym typeface="Times New Roman" panose="02020603050405020304" pitchFamily="18" charset="0"/>
              </a:rPr>
              <a:t> Criminal Cases</a:t>
            </a:r>
          </a:p>
        </p:txBody>
      </p:sp>
      <p:sp>
        <p:nvSpPr>
          <p:cNvPr id="11" name="标题 1"/>
          <p:cNvSpPr txBox="1">
            <a:spLocks noChangeArrowheads="1"/>
          </p:cNvSpPr>
          <p:nvPr/>
        </p:nvSpPr>
        <p:spPr bwMode="auto">
          <a:xfrm>
            <a:off x="152400" y="84138"/>
            <a:ext cx="899160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panose="020F0302020204030204" pitchFamily="34" charset="0"/>
              </a:defRPr>
            </a:lvl1pPr>
            <a:lvl2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2pPr>
            <a:lvl3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3pPr>
            <a:lvl4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4pPr>
            <a:lvl5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5pPr>
            <a:lvl6pPr marL="13716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6pPr>
            <a:lvl7pPr marL="18288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7pPr>
            <a:lvl8pPr marL="22860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8pPr>
            <a:lvl9pPr marL="27432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32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5.2 </a:t>
            </a:r>
            <a:r>
              <a:rPr lang="zh-CN" altLang="en-US" sz="32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地方案例</a:t>
            </a:r>
            <a:r>
              <a:rPr lang="en-US" altLang="zh-CN" sz="32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——</a:t>
            </a:r>
            <a:r>
              <a:rPr lang="zh-CN" altLang="en-US" sz="32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安徽芜湖繁昌县</a:t>
            </a:r>
            <a:r>
              <a:rPr lang="en-US" altLang="zh-CN" sz="32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/>
            </a:r>
            <a:br>
              <a:rPr lang="en-US" altLang="zh-CN" sz="32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</a:br>
            <a:r>
              <a:rPr lang="en-US" altLang="zh-CN" sz="24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Case Study of </a:t>
            </a:r>
            <a:r>
              <a:rPr lang="en-US" altLang="zh-CN" sz="2400" b="1" dirty="0" err="1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Fanchang</a:t>
            </a:r>
            <a:r>
              <a:rPr lang="en-US" altLang="zh-CN" sz="24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County in Anhui Province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01785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ym typeface="Times New Roman" panose="02020603050405020304" pitchFamily="18" charset="0"/>
              </a:rPr>
              <a:t>6.</a:t>
            </a:r>
            <a:r>
              <a:rPr lang="en-US" altLang="zh-CN" dirty="0" smtClean="0">
                <a:sym typeface="Times New Roman" panose="02020603050405020304" pitchFamily="18" charset="0"/>
              </a:rPr>
              <a:t> </a:t>
            </a:r>
            <a:r>
              <a:rPr lang="zh-CN" altLang="en-US" dirty="0" smtClean="0"/>
              <a:t>企业环境责任发展趋势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400" dirty="0" smtClean="0"/>
              <a:t>Trends of CER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1949" y="1283368"/>
            <a:ext cx="8541419" cy="494096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30000"/>
              </a:lnSpc>
            </a:pPr>
            <a:r>
              <a:rPr lang="zh-CN" altLang="en-US" sz="4000" dirty="0">
                <a:solidFill>
                  <a:srgbClr val="2E6272"/>
                </a:solidFill>
                <a:latin typeface="Times New Roman" panose="02020603050405020304" pitchFamily="18" charset="0"/>
              </a:rPr>
              <a:t> 顶层设计：中央政府积极倡导</a:t>
            </a:r>
            <a:endParaRPr lang="en-US" altLang="zh-CN" sz="4000" dirty="0">
              <a:solidFill>
                <a:srgbClr val="2E6272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3400" dirty="0" smtClean="0">
                <a:solidFill>
                  <a:srgbClr val="2E6272"/>
                </a:solidFill>
                <a:latin typeface="Arial Narrow" panose="020B0606020202030204" pitchFamily="34" charset="0"/>
              </a:rPr>
              <a:t>      Promoted </a:t>
            </a:r>
            <a:r>
              <a:rPr lang="en-US" altLang="zh-CN" sz="3400" dirty="0">
                <a:solidFill>
                  <a:srgbClr val="2E6272"/>
                </a:solidFill>
                <a:latin typeface="Arial Narrow" panose="020B0606020202030204" pitchFamily="34" charset="0"/>
              </a:rPr>
              <a:t>by central government </a:t>
            </a:r>
          </a:p>
          <a:p>
            <a:pPr>
              <a:lnSpc>
                <a:spcPct val="130000"/>
              </a:lnSpc>
            </a:pPr>
            <a:r>
              <a:rPr lang="en-US" altLang="zh-CN" sz="4000" dirty="0">
                <a:solidFill>
                  <a:srgbClr val="2E6272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4000" dirty="0">
                <a:solidFill>
                  <a:srgbClr val="2E6272"/>
                </a:solidFill>
                <a:latin typeface="Times New Roman" panose="02020603050405020304" pitchFamily="18" charset="0"/>
              </a:rPr>
              <a:t>责任落地：地方政府配合推进</a:t>
            </a:r>
            <a:endParaRPr lang="en-US" altLang="zh-CN" sz="4000" dirty="0">
              <a:solidFill>
                <a:srgbClr val="2E6272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3400" dirty="0" smtClean="0">
                <a:solidFill>
                  <a:srgbClr val="2E6272"/>
                </a:solidFill>
                <a:latin typeface="Arial Narrow" panose="020B0606020202030204" pitchFamily="34" charset="0"/>
              </a:rPr>
              <a:t>      Implemented </a:t>
            </a:r>
            <a:r>
              <a:rPr lang="en-US" altLang="zh-CN" sz="3400" dirty="0">
                <a:solidFill>
                  <a:srgbClr val="2E6272"/>
                </a:solidFill>
                <a:latin typeface="Arial Narrow" panose="020B0606020202030204" pitchFamily="34" charset="0"/>
              </a:rPr>
              <a:t>and contextualized by local governments</a:t>
            </a:r>
          </a:p>
          <a:p>
            <a:pPr>
              <a:lnSpc>
                <a:spcPct val="130000"/>
              </a:lnSpc>
            </a:pPr>
            <a:r>
              <a:rPr lang="en-US" altLang="zh-CN" sz="4000" dirty="0">
                <a:solidFill>
                  <a:srgbClr val="2E6272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4000" dirty="0">
                <a:solidFill>
                  <a:srgbClr val="2E6272"/>
                </a:solidFill>
                <a:latin typeface="Times New Roman" panose="02020603050405020304" pitchFamily="18" charset="0"/>
              </a:rPr>
              <a:t>守住底线：企业重视合规管理</a:t>
            </a:r>
            <a:endParaRPr lang="en-US" altLang="zh-CN" sz="4000" dirty="0">
              <a:solidFill>
                <a:srgbClr val="2E6272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3400" dirty="0" smtClean="0">
                <a:solidFill>
                  <a:srgbClr val="2E6272"/>
                </a:solidFill>
                <a:latin typeface="Arial Narrow" panose="020B0606020202030204" pitchFamily="34" charset="0"/>
              </a:rPr>
              <a:t>      Business </a:t>
            </a:r>
            <a:r>
              <a:rPr lang="en-US" altLang="zh-CN" sz="3400" dirty="0">
                <a:solidFill>
                  <a:srgbClr val="2E6272"/>
                </a:solidFill>
                <a:latin typeface="Arial Narrow" panose="020B0606020202030204" pitchFamily="34" charset="0"/>
              </a:rPr>
              <a:t>operation keeps within regulatory frameworks</a:t>
            </a:r>
          </a:p>
          <a:p>
            <a:pPr>
              <a:lnSpc>
                <a:spcPct val="130000"/>
              </a:lnSpc>
            </a:pPr>
            <a:r>
              <a:rPr lang="zh-CN" altLang="en-US" sz="4000" dirty="0">
                <a:solidFill>
                  <a:srgbClr val="2E6272"/>
                </a:solidFill>
                <a:latin typeface="Times New Roman" panose="02020603050405020304" pitchFamily="18" charset="0"/>
              </a:rPr>
              <a:t> 政企联动：共同探索创新模式</a:t>
            </a:r>
            <a:endParaRPr lang="en-US" altLang="zh-CN" sz="4000" dirty="0">
              <a:solidFill>
                <a:srgbClr val="2E6272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3400" dirty="0" smtClean="0">
                <a:solidFill>
                  <a:srgbClr val="2E6272"/>
                </a:solidFill>
                <a:latin typeface="Arial Narrow" panose="020B0606020202030204" pitchFamily="34" charset="0"/>
              </a:rPr>
              <a:t>      Collaboration </a:t>
            </a:r>
            <a:r>
              <a:rPr lang="en-US" altLang="zh-CN" sz="3400" dirty="0">
                <a:solidFill>
                  <a:srgbClr val="2E6272"/>
                </a:solidFill>
                <a:latin typeface="Arial Narrow" panose="020B0606020202030204" pitchFamily="34" charset="0"/>
              </a:rPr>
              <a:t>between government and business to create innovation</a:t>
            </a:r>
          </a:p>
        </p:txBody>
      </p:sp>
    </p:spTree>
    <p:extLst>
      <p:ext uri="{BB962C8B-B14F-4D97-AF65-F5344CB8AC3E}">
        <p14:creationId xmlns:p14="http://schemas.microsoft.com/office/powerpoint/2010/main" val="176119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47472" y="1030922"/>
            <a:ext cx="8302752" cy="370300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zh-CN" altLang="en-US" sz="5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谢 谢！</a:t>
            </a:r>
            <a:r>
              <a:rPr lang="en-US" altLang="zh-CN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/>
            </a:r>
            <a:br>
              <a:rPr lang="en-US" altLang="zh-CN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b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Thank You</a:t>
            </a:r>
            <a:r>
              <a:rPr lang="zh-CN" altLang="en-US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！</a:t>
            </a:r>
            <a:endParaRPr lang="zh-CN" altLang="en-US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446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422" y="84675"/>
            <a:ext cx="7878678" cy="989013"/>
          </a:xfrm>
        </p:spPr>
        <p:txBody>
          <a:bodyPr/>
          <a:lstStyle/>
          <a:p>
            <a:r>
              <a:rPr lang="en-US" altLang="zh-CN" dirty="0" smtClean="0"/>
              <a:t>1. </a:t>
            </a:r>
            <a:r>
              <a:rPr lang="zh-CN" altLang="en-US" dirty="0" smtClean="0"/>
              <a:t>企业社会责任的重要性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400" dirty="0" smtClean="0"/>
              <a:t>Significance of CSR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0077" y="1636206"/>
            <a:ext cx="78867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2E6272"/>
                </a:solidFill>
                <a:latin typeface="Times New Roman" panose="02020603050405020304" pitchFamily="18" charset="0"/>
              </a:rPr>
              <a:t>企业履行社会责任是参与社会治理的重要途径</a:t>
            </a:r>
            <a:endParaRPr lang="en-US" altLang="zh-CN" sz="2800" dirty="0">
              <a:solidFill>
                <a:srgbClr val="2E6272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600" dirty="0" smtClean="0">
                <a:solidFill>
                  <a:srgbClr val="2E6272"/>
                </a:solidFill>
                <a:latin typeface="Arial Narrow" panose="020B0606020202030204" pitchFamily="34" charset="0"/>
              </a:rPr>
              <a:t>     CSR </a:t>
            </a:r>
            <a:r>
              <a:rPr lang="en-US" altLang="zh-CN" sz="2600" dirty="0">
                <a:solidFill>
                  <a:srgbClr val="2E6272"/>
                </a:solidFill>
                <a:latin typeface="Arial Narrow" panose="020B0606020202030204" pitchFamily="34" charset="0"/>
              </a:rPr>
              <a:t>L</a:t>
            </a:r>
            <a:r>
              <a:rPr lang="en-US" altLang="zh-CN" sz="2600" dirty="0" smtClean="0">
                <a:solidFill>
                  <a:srgbClr val="2E6272"/>
                </a:solidFill>
                <a:latin typeface="Arial Narrow" panose="020B0606020202030204" pitchFamily="34" charset="0"/>
              </a:rPr>
              <a:t>eads </a:t>
            </a:r>
            <a:r>
              <a:rPr lang="en-US" altLang="zh-CN" sz="2600" dirty="0">
                <a:solidFill>
                  <a:srgbClr val="2E6272"/>
                </a:solidFill>
                <a:latin typeface="Arial Narrow" panose="020B0606020202030204" pitchFamily="34" charset="0"/>
              </a:rPr>
              <a:t>to B</a:t>
            </a:r>
            <a:r>
              <a:rPr lang="en-US" altLang="zh-CN" sz="2600" dirty="0" smtClean="0">
                <a:solidFill>
                  <a:srgbClr val="2E6272"/>
                </a:solidFill>
                <a:latin typeface="Arial Narrow" panose="020B0606020202030204" pitchFamily="34" charset="0"/>
              </a:rPr>
              <a:t>etter Social </a:t>
            </a:r>
            <a:r>
              <a:rPr lang="en-US" altLang="zh-CN" sz="2600" dirty="0">
                <a:solidFill>
                  <a:srgbClr val="2E6272"/>
                </a:solidFill>
                <a:latin typeface="Arial Narrow" panose="020B0606020202030204" pitchFamily="34" charset="0"/>
              </a:rPr>
              <a:t>G</a:t>
            </a:r>
            <a:r>
              <a:rPr lang="en-US" altLang="zh-CN" sz="2600" dirty="0" smtClean="0">
                <a:solidFill>
                  <a:srgbClr val="2E6272"/>
                </a:solidFill>
                <a:latin typeface="Arial Narrow" panose="020B0606020202030204" pitchFamily="34" charset="0"/>
              </a:rPr>
              <a:t>overnance</a:t>
            </a:r>
            <a:endParaRPr lang="en-US" altLang="zh-CN" sz="2600" dirty="0">
              <a:solidFill>
                <a:srgbClr val="2E6272"/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2E6272"/>
                </a:solidFill>
                <a:latin typeface="Times New Roman" panose="02020603050405020304" pitchFamily="18" charset="0"/>
              </a:rPr>
              <a:t>生态文明对企业环境责任实施提出更高要求</a:t>
            </a:r>
            <a:endParaRPr lang="en-US" altLang="zh-CN" sz="2800" dirty="0">
              <a:solidFill>
                <a:srgbClr val="2E6272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600" dirty="0" smtClean="0">
                <a:solidFill>
                  <a:srgbClr val="2E6272"/>
                </a:solidFill>
                <a:latin typeface="Arial Narrow" panose="020B0606020202030204" pitchFamily="34" charset="0"/>
              </a:rPr>
              <a:t>    Eco </a:t>
            </a:r>
            <a:r>
              <a:rPr lang="en-US" altLang="zh-CN" sz="2600" dirty="0">
                <a:solidFill>
                  <a:srgbClr val="2E6272"/>
                </a:solidFill>
                <a:latin typeface="Arial Narrow" panose="020B0606020202030204" pitchFamily="34" charset="0"/>
              </a:rPr>
              <a:t>Civilization </a:t>
            </a:r>
            <a:r>
              <a:rPr lang="en-US" altLang="zh-CN" sz="2600" dirty="0" smtClean="0">
                <a:solidFill>
                  <a:srgbClr val="2E6272"/>
                </a:solidFill>
                <a:latin typeface="Arial Narrow" panose="020B0606020202030204" pitchFamily="34" charset="0"/>
              </a:rPr>
              <a:t>Requests Better </a:t>
            </a:r>
            <a:r>
              <a:rPr lang="en-US" altLang="zh-CN" sz="2600" dirty="0">
                <a:solidFill>
                  <a:srgbClr val="2E6272"/>
                </a:solidFill>
                <a:latin typeface="Arial Narrow" panose="020B0606020202030204" pitchFamily="34" charset="0"/>
              </a:rPr>
              <a:t>CER </a:t>
            </a:r>
            <a:r>
              <a:rPr lang="en-US" altLang="zh-CN" sz="2600" dirty="0" smtClean="0">
                <a:solidFill>
                  <a:srgbClr val="2E6272"/>
                </a:solidFill>
                <a:latin typeface="Arial Narrow" panose="020B0606020202030204" pitchFamily="34" charset="0"/>
              </a:rPr>
              <a:t>Implementation</a:t>
            </a:r>
            <a:endParaRPr lang="zh-CN" altLang="en-US" sz="2600" dirty="0">
              <a:solidFill>
                <a:srgbClr val="2E627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35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 </a:t>
            </a:r>
            <a:r>
              <a:rPr lang="zh-CN" altLang="en-US" dirty="0" smtClean="0"/>
              <a:t>企业</a:t>
            </a:r>
            <a:r>
              <a:rPr lang="zh-CN" altLang="en-US" dirty="0"/>
              <a:t>环境社会责任履行</a:t>
            </a:r>
            <a:r>
              <a:rPr lang="zh-CN" altLang="en-US" dirty="0" smtClean="0"/>
              <a:t>现状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400" dirty="0" smtClean="0"/>
              <a:t>CER Performance in China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3043" y="3279929"/>
            <a:ext cx="7886700" cy="293391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Arial Narrow" pitchFamily="34" charset="0"/>
              </a:rPr>
              <a:t>丧失底线和在法律遵从基线上的企业是环境治理的薄弱环节，需要对其</a:t>
            </a:r>
            <a:r>
              <a:rPr lang="zh-CN" altLang="en-US" sz="2000" dirty="0">
                <a:solidFill>
                  <a:srgbClr val="C00000"/>
                </a:solidFill>
                <a:latin typeface="Arial Narrow" pitchFamily="34" charset="0"/>
              </a:rPr>
              <a:t>约束、限制、惩罚、淘汰</a:t>
            </a:r>
            <a:r>
              <a:rPr lang="zh-CN" altLang="en-US" sz="2000" dirty="0">
                <a:latin typeface="Arial Narrow" pitchFamily="34" charset="0"/>
              </a:rPr>
              <a:t>；</a:t>
            </a:r>
          </a:p>
          <a:p>
            <a:pPr>
              <a:lnSpc>
                <a:spcPct val="100000"/>
              </a:lnSpc>
              <a:buNone/>
            </a:pPr>
            <a:r>
              <a:rPr lang="en-US" altLang="zh-CN" sz="2400" dirty="0" smtClean="0">
                <a:latin typeface="Arial Narrow" pitchFamily="34" charset="0"/>
              </a:rPr>
              <a:t>	</a:t>
            </a:r>
            <a:r>
              <a:rPr lang="en-US" altLang="zh-CN" sz="2000" dirty="0" smtClean="0">
                <a:latin typeface="Arial Narrow" pitchFamily="34" charset="0"/>
                <a:cs typeface="Times New Roman" pitchFamily="18" charset="0"/>
              </a:rPr>
              <a:t>Companies below the bottom line should face constraints, restrictions, punishment and elimination. </a:t>
            </a:r>
            <a:endParaRPr lang="en-US" altLang="zh-CN" sz="2400" dirty="0">
              <a:latin typeface="Arial Narrow" pitchFamily="34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Arial Narrow" pitchFamily="34" charset="0"/>
              </a:rPr>
              <a:t>对超越合规和处于引领层次的企业，应当</a:t>
            </a:r>
            <a:r>
              <a:rPr lang="zh-CN" altLang="en-US" sz="2000" dirty="0">
                <a:solidFill>
                  <a:srgbClr val="C00000"/>
                </a:solidFill>
                <a:latin typeface="Arial Narrow" pitchFamily="34" charset="0"/>
              </a:rPr>
              <a:t>予以激励</a:t>
            </a:r>
            <a:r>
              <a:rPr lang="zh-CN" altLang="en-US" sz="2000" dirty="0">
                <a:latin typeface="Arial Narrow" pitchFamily="34" charset="0"/>
              </a:rPr>
              <a:t>，从而推动社会整体向绿色转型。</a:t>
            </a:r>
          </a:p>
          <a:p>
            <a:pPr>
              <a:lnSpc>
                <a:spcPct val="100000"/>
              </a:lnSpc>
              <a:buNone/>
            </a:pPr>
            <a:r>
              <a:rPr lang="en-US" altLang="zh-CN" sz="2000" dirty="0" smtClean="0">
                <a:latin typeface="Arial Narrow" pitchFamily="34" charset="0"/>
                <a:cs typeface="Times New Roman" pitchFamily="18" charset="0"/>
              </a:rPr>
              <a:t>	Green pioneers and leaders should be encouraged in order to promote the green transition of whole society</a:t>
            </a:r>
            <a:endParaRPr lang="en-US" altLang="zh-CN" sz="2000" dirty="0"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1073688"/>
            <a:ext cx="7010400" cy="219075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pic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114300" y="989013"/>
            <a:ext cx="7812088" cy="77787"/>
            <a:chOff x="0" y="0"/>
            <a:chExt cx="7812360" cy="77362"/>
          </a:xfrm>
        </p:grpSpPr>
        <p:sp>
          <p:nvSpPr>
            <p:cNvPr id="7" name="直接连接符 2"/>
            <p:cNvSpPr>
              <a:spLocks noChangeShapeType="1"/>
            </p:cNvSpPr>
            <p:nvPr/>
          </p:nvSpPr>
          <p:spPr bwMode="auto">
            <a:xfrm>
              <a:off x="0" y="0"/>
              <a:ext cx="7812360" cy="1"/>
            </a:xfrm>
            <a:prstGeom prst="line">
              <a:avLst/>
            </a:prstGeom>
            <a:noFill/>
            <a:ln w="1905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mtClean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" name="矩形 3"/>
            <p:cNvSpPr>
              <a:spLocks noChangeArrowheads="1"/>
            </p:cNvSpPr>
            <p:nvPr/>
          </p:nvSpPr>
          <p:spPr bwMode="auto">
            <a:xfrm>
              <a:off x="0" y="5362"/>
              <a:ext cx="2520000" cy="7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mtClean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986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02222" y="1195233"/>
            <a:ext cx="7616825" cy="5165725"/>
            <a:chOff x="630238" y="333375"/>
            <a:chExt cx="7616825" cy="5165725"/>
          </a:xfrm>
        </p:grpSpPr>
        <p:sp>
          <p:nvSpPr>
            <p:cNvPr id="5" name="Oval 2"/>
            <p:cNvSpPr/>
            <p:nvPr/>
          </p:nvSpPr>
          <p:spPr>
            <a:xfrm>
              <a:off x="3319463" y="1897063"/>
              <a:ext cx="2293937" cy="229393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b-NO" sz="1800">
                <a:solidFill>
                  <a:srgbClr val="FFFFFF"/>
                </a:solidFill>
                <a:latin typeface="Arial Narrow" pitchFamily="34" charset="0"/>
                <a:ea typeface="ＭＳ Ｐゴシック" pitchFamily="-109" charset="-128"/>
              </a:endParaRPr>
            </a:p>
          </p:txBody>
        </p:sp>
        <p:sp>
          <p:nvSpPr>
            <p:cNvPr id="6" name="Oval 38"/>
            <p:cNvSpPr/>
            <p:nvPr/>
          </p:nvSpPr>
          <p:spPr>
            <a:xfrm>
              <a:off x="2562225" y="3205163"/>
              <a:ext cx="2293938" cy="229393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b-NO" sz="1800">
                <a:solidFill>
                  <a:srgbClr val="FFFFFF"/>
                </a:solidFill>
                <a:latin typeface="Arial Narrow" pitchFamily="34" charset="0"/>
                <a:ea typeface="ＭＳ Ｐゴシック" pitchFamily="-109" charset="-128"/>
              </a:endParaRPr>
            </a:p>
          </p:txBody>
        </p:sp>
        <p:sp>
          <p:nvSpPr>
            <p:cNvPr id="7" name="Oval 40"/>
            <p:cNvSpPr/>
            <p:nvPr/>
          </p:nvSpPr>
          <p:spPr>
            <a:xfrm>
              <a:off x="4078288" y="3205163"/>
              <a:ext cx="2293937" cy="2293937"/>
            </a:xfrm>
            <a:prstGeom prst="ellipse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b-NO" sz="1800">
                <a:solidFill>
                  <a:srgbClr val="FFFFFF"/>
                </a:solidFill>
                <a:latin typeface="Arial Narrow" pitchFamily="34" charset="0"/>
                <a:ea typeface="ＭＳ Ｐゴシック" pitchFamily="-109" charset="-128"/>
              </a:endParaRPr>
            </a:p>
          </p:txBody>
        </p:sp>
        <p:sp>
          <p:nvSpPr>
            <p:cNvPr id="14" name="TextBox 54"/>
            <p:cNvSpPr txBox="1">
              <a:spLocks noChangeArrowheads="1"/>
            </p:cNvSpPr>
            <p:nvPr/>
          </p:nvSpPr>
          <p:spPr bwMode="auto">
            <a:xfrm>
              <a:off x="3648583" y="2515445"/>
              <a:ext cx="1676400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109" charset="0"/>
                  <a:ea typeface="ＭＳ Ｐゴシック" pitchFamily="-109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-109" charset="0"/>
                  <a:ea typeface="ＭＳ Ｐゴシック" pitchFamily="-109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-109" charset="0"/>
                  <a:ea typeface="ＭＳ Ｐゴシック" pitchFamily="-109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-109" charset="0"/>
                  <a:ea typeface="ＭＳ Ｐゴシック" pitchFamily="-109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-109" charset="0"/>
                  <a:ea typeface="ＭＳ Ｐゴシック" pitchFamily="-109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09" charset="0"/>
                  <a:ea typeface="ＭＳ Ｐゴシック" pitchFamily="-109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09" charset="0"/>
                  <a:ea typeface="ＭＳ Ｐゴシック" pitchFamily="-109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09" charset="0"/>
                  <a:ea typeface="ＭＳ Ｐゴシック" pitchFamily="-109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09" charset="0"/>
                  <a:ea typeface="ＭＳ Ｐゴシック" pitchFamily="-109" charset="-128"/>
                </a:defRPr>
              </a:lvl9pPr>
            </a:lstStyle>
            <a:p>
              <a:pPr algn="ctr" eaLnBrk="1" hangingPunct="1"/>
              <a:r>
                <a:rPr lang="zh-CN" altLang="en-US" sz="2000" b="1" dirty="0" smtClean="0">
                  <a:solidFill>
                    <a:srgbClr val="262626"/>
                  </a:solidFill>
                  <a:latin typeface="Arial Narrow" pitchFamily="34" charset="0"/>
                  <a:ea typeface="黑体" panose="02010609060101010101" pitchFamily="49" charset="-122"/>
                  <a:cs typeface="Calibri" pitchFamily="-109" charset="0"/>
                </a:rPr>
                <a:t>社会责任</a:t>
              </a:r>
              <a:endParaRPr lang="en-US" altLang="zh-CN" sz="2000" b="1" dirty="0" smtClean="0">
                <a:solidFill>
                  <a:srgbClr val="262626"/>
                </a:solidFill>
                <a:latin typeface="Arial Narrow" pitchFamily="34" charset="0"/>
                <a:ea typeface="黑体" panose="02010609060101010101" pitchFamily="49" charset="-122"/>
                <a:cs typeface="Calibri" pitchFamily="-109" charset="0"/>
              </a:endParaRPr>
            </a:p>
            <a:p>
              <a:pPr algn="ctr" eaLnBrk="1" hangingPunct="1"/>
              <a:r>
                <a:rPr lang="en-US" altLang="zh-CN" sz="1600" b="1" dirty="0" smtClean="0">
                  <a:solidFill>
                    <a:srgbClr val="262626"/>
                  </a:solidFill>
                  <a:latin typeface="Arial Narrow" pitchFamily="34" charset="0"/>
                  <a:ea typeface="黑体" panose="02010609060101010101" pitchFamily="49" charset="-122"/>
                  <a:cs typeface="Times New Roman" pitchFamily="18" charset="0"/>
                </a:rPr>
                <a:t>Social Responsibility</a:t>
              </a:r>
              <a:endParaRPr lang="en-US" altLang="zh-CN" sz="1600" dirty="0">
                <a:solidFill>
                  <a:srgbClr val="262626"/>
                </a:solidFill>
                <a:latin typeface="Arial Narrow" pitchFamily="34" charset="0"/>
                <a:ea typeface="黑体" panose="02010609060101010101" pitchFamily="49" charset="-122"/>
                <a:cs typeface="Times New Roman" pitchFamily="18" charset="0"/>
              </a:endParaRPr>
            </a:p>
          </p:txBody>
        </p:sp>
        <p:sp>
          <p:nvSpPr>
            <p:cNvPr id="18" name="Tåre 105"/>
            <p:cNvSpPr/>
            <p:nvPr/>
          </p:nvSpPr>
          <p:spPr bwMode="auto">
            <a:xfrm rot="8100000">
              <a:off x="3759200" y="333375"/>
              <a:ext cx="1377950" cy="1384300"/>
            </a:xfrm>
            <a:prstGeom prst="teardrop">
              <a:avLst/>
            </a:prstGeom>
            <a:gradFill flip="none" rotWithShape="1">
              <a:gsLst>
                <a:gs pos="0">
                  <a:srgbClr val="74F4FF"/>
                </a:gs>
                <a:gs pos="100000">
                  <a:srgbClr val="208ECD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0081BE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342900" indent="-342900" algn="ctr">
                <a:buFont typeface="Calibri" pitchFamily="-109" charset="0"/>
                <a:buAutoNum type="arabicPeriod"/>
              </a:pPr>
              <a:endParaRPr lang="nb-NO" sz="18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9" name="Tåre 106"/>
            <p:cNvSpPr/>
            <p:nvPr/>
          </p:nvSpPr>
          <p:spPr bwMode="auto">
            <a:xfrm rot="8100000">
              <a:off x="3846107" y="531263"/>
              <a:ext cx="1202607" cy="1208637"/>
            </a:xfrm>
            <a:prstGeom prst="teardrop">
              <a:avLst/>
            </a:prstGeom>
            <a:gradFill flip="none" rotWithShape="1">
              <a:gsLst>
                <a:gs pos="45000">
                  <a:srgbClr val="FFFFFF">
                    <a:lumMod val="40000"/>
                    <a:lumOff val="60000"/>
                    <a:alpha val="0"/>
                  </a:srgbClr>
                </a:gs>
                <a:gs pos="100000">
                  <a:srgbClr val="FFFCF9">
                    <a:alpha val="75000"/>
                  </a:srgbClr>
                </a:gs>
              </a:gsLst>
              <a:lin ang="1890000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Calibri" pitchFamily="-109" charset="0"/>
                  <a:ea typeface="ＭＳ Ｐゴシック" pitchFamily="-109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-109" charset="0"/>
                  <a:ea typeface="ＭＳ Ｐゴシック" pitchFamily="-109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-109" charset="0"/>
                  <a:ea typeface="ＭＳ Ｐゴシック" pitchFamily="-109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-109" charset="0"/>
                  <a:ea typeface="ＭＳ Ｐゴシック" pitchFamily="-109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-109" charset="0"/>
                  <a:ea typeface="ＭＳ Ｐゴシック" pitchFamily="-109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09" charset="0"/>
                  <a:ea typeface="ＭＳ Ｐゴシック" pitchFamily="-109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09" charset="0"/>
                  <a:ea typeface="ＭＳ Ｐゴシック" pitchFamily="-109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09" charset="0"/>
                  <a:ea typeface="ＭＳ Ｐゴシック" pitchFamily="-109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09" charset="0"/>
                  <a:ea typeface="ＭＳ Ｐゴシック" pitchFamily="-109" charset="-128"/>
                </a:defRPr>
              </a:lvl9pPr>
            </a:lstStyle>
            <a:p>
              <a:pPr algn="ctr" eaLnBrk="1" hangingPunct="1">
                <a:buFont typeface="Calibri" pitchFamily="-109" charset="0"/>
                <a:buAutoNum type="arabicPeriod"/>
              </a:pPr>
              <a:endParaRPr lang="nb-NO" sz="18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20" name="Måne 107"/>
            <p:cNvSpPr/>
            <p:nvPr/>
          </p:nvSpPr>
          <p:spPr bwMode="auto">
            <a:xfrm rot="5245033">
              <a:off x="4208050" y="2369"/>
              <a:ext cx="480250" cy="1191031"/>
            </a:xfrm>
            <a:prstGeom prst="moon">
              <a:avLst>
                <a:gd name="adj" fmla="val 18952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109" charset="0"/>
                  <a:ea typeface="ＭＳ Ｐゴシック" pitchFamily="-109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-109" charset="0"/>
                  <a:ea typeface="ＭＳ Ｐゴシック" pitchFamily="-109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-109" charset="0"/>
                  <a:ea typeface="ＭＳ Ｐゴシック" pitchFamily="-109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-109" charset="0"/>
                  <a:ea typeface="ＭＳ Ｐゴシック" pitchFamily="-109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-109" charset="0"/>
                  <a:ea typeface="ＭＳ Ｐゴシック" pitchFamily="-109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09" charset="0"/>
                  <a:ea typeface="ＭＳ Ｐゴシック" pitchFamily="-109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09" charset="0"/>
                  <a:ea typeface="ＭＳ Ｐゴシック" pitchFamily="-109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09" charset="0"/>
                  <a:ea typeface="ＭＳ Ｐゴシック" pitchFamily="-109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09" charset="0"/>
                  <a:ea typeface="ＭＳ Ｐゴシック" pitchFamily="-109" charset="-128"/>
                </a:defRPr>
              </a:lvl9pPr>
            </a:lstStyle>
            <a:p>
              <a:pPr algn="ctr" eaLnBrk="1" hangingPunct="1"/>
              <a:endParaRPr lang="nb-NO" sz="18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pic>
          <p:nvPicPr>
            <p:cNvPr id="21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921"/>
            <a:stretch/>
          </p:blipFill>
          <p:spPr bwMode="auto">
            <a:xfrm>
              <a:off x="3892579" y="583264"/>
              <a:ext cx="566806" cy="92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ktangel 76"/>
            <p:cNvSpPr>
              <a:spLocks noChangeArrowheads="1"/>
            </p:cNvSpPr>
            <p:nvPr/>
          </p:nvSpPr>
          <p:spPr bwMode="auto">
            <a:xfrm>
              <a:off x="630238" y="2716213"/>
              <a:ext cx="16002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100" b="1" noProof="1">
                  <a:solidFill>
                    <a:schemeClr val="bg1"/>
                  </a:solidFill>
                  <a:latin typeface="Arial Narrow" pitchFamily="34" charset="0"/>
                  <a:cs typeface="Arial" charset="0"/>
                </a:rPr>
                <a:t>Example text</a:t>
              </a:r>
            </a:p>
          </p:txBody>
        </p:sp>
        <p:sp>
          <p:nvSpPr>
            <p:cNvPr id="31" name="Rektangel 76"/>
            <p:cNvSpPr>
              <a:spLocks noChangeArrowheads="1"/>
            </p:cNvSpPr>
            <p:nvPr/>
          </p:nvSpPr>
          <p:spPr bwMode="auto">
            <a:xfrm>
              <a:off x="6646863" y="2716213"/>
              <a:ext cx="16002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100" b="1" noProof="1">
                  <a:solidFill>
                    <a:schemeClr val="bg1"/>
                  </a:solidFill>
                  <a:latin typeface="Arial Narrow" pitchFamily="34" charset="0"/>
                  <a:cs typeface="Arial" charset="0"/>
                </a:rPr>
                <a:t>Example text</a:t>
              </a:r>
            </a:p>
          </p:txBody>
        </p:sp>
      </p:grpSp>
      <p:sp>
        <p:nvSpPr>
          <p:cNvPr id="36" name="TextBox 54"/>
          <p:cNvSpPr txBox="1">
            <a:spLocks noChangeArrowheads="1"/>
          </p:cNvSpPr>
          <p:nvPr/>
        </p:nvSpPr>
        <p:spPr bwMode="auto">
          <a:xfrm>
            <a:off x="2314988" y="4985249"/>
            <a:ext cx="16764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9pPr>
          </a:lstStyle>
          <a:p>
            <a:pPr algn="ctr" eaLnBrk="1" hangingPunct="1"/>
            <a:r>
              <a:rPr lang="zh-CN" altLang="en-US" sz="2000" dirty="0" smtClean="0">
                <a:solidFill>
                  <a:srgbClr val="262626"/>
                </a:solidFill>
                <a:latin typeface="Arial Narrow" pitchFamily="34" charset="0"/>
                <a:ea typeface="黑体" panose="02010609060101010101" pitchFamily="49" charset="-122"/>
                <a:cs typeface="Calibri" pitchFamily="-109" charset="0"/>
              </a:rPr>
              <a:t>环境保护</a:t>
            </a:r>
            <a:endParaRPr lang="en-US" altLang="zh-CN" sz="2000" dirty="0" smtClean="0">
              <a:solidFill>
                <a:srgbClr val="262626"/>
              </a:solidFill>
              <a:latin typeface="Arial Narrow" pitchFamily="34" charset="0"/>
              <a:ea typeface="黑体" panose="02010609060101010101" pitchFamily="49" charset="-122"/>
              <a:cs typeface="Calibri" pitchFamily="-109" charset="0"/>
            </a:endParaRPr>
          </a:p>
          <a:p>
            <a:pPr algn="ctr" eaLnBrk="1" hangingPunct="1"/>
            <a:r>
              <a:rPr lang="en-US" altLang="zh-CN" sz="1600" b="1" dirty="0" smtClean="0">
                <a:solidFill>
                  <a:srgbClr val="262626"/>
                </a:solidFill>
                <a:latin typeface="Arial Narrow" pitchFamily="34" charset="0"/>
                <a:ea typeface="黑体" panose="02010609060101010101" pitchFamily="49" charset="-122"/>
                <a:cs typeface="Times New Roman" pitchFamily="18" charset="0"/>
              </a:rPr>
              <a:t>Environmental Protection</a:t>
            </a:r>
            <a:endParaRPr lang="en-US" altLang="zh-CN" sz="1600" b="1" dirty="0">
              <a:solidFill>
                <a:srgbClr val="262626"/>
              </a:solidFill>
              <a:latin typeface="Arial Narrow" pitchFamily="34" charset="0"/>
              <a:ea typeface="黑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37" name="TextBox 54"/>
          <p:cNvSpPr txBox="1">
            <a:spLocks noChangeArrowheads="1"/>
          </p:cNvSpPr>
          <p:nvPr/>
        </p:nvSpPr>
        <p:spPr bwMode="auto">
          <a:xfrm>
            <a:off x="4738010" y="4947149"/>
            <a:ext cx="16764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9pPr>
          </a:lstStyle>
          <a:p>
            <a:pPr algn="ctr" eaLnBrk="1" hangingPunct="1"/>
            <a:r>
              <a:rPr lang="zh-CN" altLang="en-US" sz="2000" dirty="0" smtClean="0">
                <a:solidFill>
                  <a:srgbClr val="262626"/>
                </a:solidFill>
                <a:latin typeface="Arial Narrow" pitchFamily="34" charset="0"/>
                <a:ea typeface="黑体" panose="02010609060101010101" pitchFamily="49" charset="-122"/>
                <a:cs typeface="Calibri" pitchFamily="-109" charset="0"/>
              </a:rPr>
              <a:t>经济发展</a:t>
            </a:r>
            <a:endParaRPr lang="en-US" altLang="zh-CN" sz="2000" dirty="0" smtClean="0">
              <a:solidFill>
                <a:srgbClr val="262626"/>
              </a:solidFill>
              <a:latin typeface="Arial Narrow" pitchFamily="34" charset="0"/>
              <a:ea typeface="黑体" panose="02010609060101010101" pitchFamily="49" charset="-122"/>
              <a:cs typeface="Calibri" pitchFamily="-109" charset="0"/>
            </a:endParaRPr>
          </a:p>
          <a:p>
            <a:pPr algn="ctr" eaLnBrk="1" hangingPunct="1"/>
            <a:r>
              <a:rPr lang="en-US" altLang="zh-CN" sz="1600" b="1" dirty="0" smtClean="0">
                <a:solidFill>
                  <a:srgbClr val="262626"/>
                </a:solidFill>
                <a:latin typeface="Arial Narrow" pitchFamily="34" charset="0"/>
                <a:ea typeface="黑体" panose="02010609060101010101" pitchFamily="49" charset="-122"/>
                <a:cs typeface="Times New Roman" pitchFamily="18" charset="0"/>
              </a:rPr>
              <a:t>Economic Development</a:t>
            </a:r>
            <a:endParaRPr lang="en-US" altLang="zh-CN" sz="1600" b="1" dirty="0">
              <a:solidFill>
                <a:srgbClr val="262626"/>
              </a:solidFill>
              <a:latin typeface="Arial Narrow" pitchFamily="34" charset="0"/>
              <a:ea typeface="黑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38" name="Freeform 6"/>
          <p:cNvSpPr>
            <a:spLocks/>
          </p:cNvSpPr>
          <p:nvPr/>
        </p:nvSpPr>
        <p:spPr bwMode="auto">
          <a:xfrm rot="16200000">
            <a:off x="3832354" y="4201424"/>
            <a:ext cx="1055800" cy="1291653"/>
          </a:xfrm>
          <a:custGeom>
            <a:avLst/>
            <a:gdLst/>
            <a:ahLst/>
            <a:cxnLst>
              <a:cxn ang="0">
                <a:pos x="328" y="262"/>
              </a:cxn>
              <a:cxn ang="0">
                <a:pos x="314" y="231"/>
              </a:cxn>
              <a:cxn ang="0">
                <a:pos x="180" y="113"/>
              </a:cxn>
              <a:cxn ang="0">
                <a:pos x="67" y="13"/>
              </a:cxn>
              <a:cxn ang="0">
                <a:pos x="24" y="7"/>
              </a:cxn>
              <a:cxn ang="0">
                <a:pos x="0" y="43"/>
              </a:cxn>
              <a:cxn ang="0">
                <a:pos x="0" y="480"/>
              </a:cxn>
              <a:cxn ang="0">
                <a:pos x="24" y="517"/>
              </a:cxn>
              <a:cxn ang="0">
                <a:pos x="40" y="520"/>
              </a:cxn>
              <a:cxn ang="0">
                <a:pos x="67" y="510"/>
              </a:cxn>
              <a:cxn ang="0">
                <a:pos x="180" y="410"/>
              </a:cxn>
              <a:cxn ang="0">
                <a:pos x="314" y="292"/>
              </a:cxn>
              <a:cxn ang="0">
                <a:pos x="328" y="262"/>
              </a:cxn>
            </a:cxnLst>
            <a:rect l="0" t="0" r="r" b="b"/>
            <a:pathLst>
              <a:path w="328" h="520">
                <a:moveTo>
                  <a:pt x="328" y="262"/>
                </a:moveTo>
                <a:cubicBezTo>
                  <a:pt x="328" y="250"/>
                  <a:pt x="323" y="239"/>
                  <a:pt x="314" y="231"/>
                </a:cubicBezTo>
                <a:cubicBezTo>
                  <a:pt x="180" y="113"/>
                  <a:pt x="180" y="113"/>
                  <a:pt x="180" y="113"/>
                </a:cubicBezTo>
                <a:cubicBezTo>
                  <a:pt x="67" y="13"/>
                  <a:pt x="67" y="13"/>
                  <a:pt x="67" y="13"/>
                </a:cubicBezTo>
                <a:cubicBezTo>
                  <a:pt x="55" y="3"/>
                  <a:pt x="38" y="0"/>
                  <a:pt x="24" y="7"/>
                </a:cubicBezTo>
                <a:cubicBezTo>
                  <a:pt x="9" y="13"/>
                  <a:pt x="0" y="27"/>
                  <a:pt x="0" y="43"/>
                </a:cubicBezTo>
                <a:cubicBezTo>
                  <a:pt x="0" y="480"/>
                  <a:pt x="0" y="480"/>
                  <a:pt x="0" y="480"/>
                </a:cubicBezTo>
                <a:cubicBezTo>
                  <a:pt x="0" y="496"/>
                  <a:pt x="9" y="510"/>
                  <a:pt x="24" y="517"/>
                </a:cubicBezTo>
                <a:cubicBezTo>
                  <a:pt x="29" y="519"/>
                  <a:pt x="35" y="520"/>
                  <a:pt x="40" y="520"/>
                </a:cubicBezTo>
                <a:cubicBezTo>
                  <a:pt x="50" y="520"/>
                  <a:pt x="59" y="517"/>
                  <a:pt x="67" y="510"/>
                </a:cubicBezTo>
                <a:cubicBezTo>
                  <a:pt x="180" y="410"/>
                  <a:pt x="180" y="410"/>
                  <a:pt x="180" y="410"/>
                </a:cubicBezTo>
                <a:cubicBezTo>
                  <a:pt x="314" y="292"/>
                  <a:pt x="314" y="292"/>
                  <a:pt x="314" y="292"/>
                </a:cubicBezTo>
                <a:cubicBezTo>
                  <a:pt x="323" y="284"/>
                  <a:pt x="328" y="273"/>
                  <a:pt x="328" y="26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>
            <a:solidFill>
              <a:schemeClr val="bg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Arial Narrow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73500" y="4659893"/>
            <a:ext cx="95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Arial Narrow" pitchFamily="34" charset="0"/>
                <a:ea typeface="黑体" panose="02010609060101010101" pitchFamily="49" charset="-122"/>
              </a:rPr>
              <a:t>企业</a:t>
            </a:r>
            <a:endParaRPr lang="en-US" altLang="zh-CN" dirty="0" smtClean="0">
              <a:latin typeface="Arial Narrow" pitchFamily="34" charset="0"/>
              <a:ea typeface="黑体" panose="02010609060101010101" pitchFamily="49" charset="-122"/>
            </a:endParaRPr>
          </a:p>
          <a:p>
            <a:pPr algn="ctr"/>
            <a:r>
              <a:rPr lang="en-US" altLang="zh-CN" sz="1400" b="1" dirty="0" smtClean="0">
                <a:latin typeface="Arial Narrow" pitchFamily="34" charset="0"/>
                <a:ea typeface="黑体" panose="02010609060101010101" pitchFamily="49" charset="-122"/>
                <a:cs typeface="Times New Roman" pitchFamily="18" charset="0"/>
              </a:rPr>
              <a:t>Company</a:t>
            </a:r>
            <a:endParaRPr lang="zh-CN" altLang="en-US" sz="1400" b="1" dirty="0">
              <a:latin typeface="Arial Narrow" pitchFamily="34" charset="0"/>
              <a:ea typeface="黑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41" name="标题 1"/>
          <p:cNvSpPr>
            <a:spLocks noGrp="1"/>
          </p:cNvSpPr>
          <p:nvPr>
            <p:ph type="title"/>
          </p:nvPr>
        </p:nvSpPr>
        <p:spPr>
          <a:xfrm>
            <a:off x="152400" y="84675"/>
            <a:ext cx="8991600" cy="98901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3. </a:t>
            </a:r>
            <a:r>
              <a:rPr lang="zh-CN" altLang="en-US" dirty="0" smtClean="0"/>
              <a:t>企业</a:t>
            </a:r>
            <a:r>
              <a:rPr lang="zh-CN" altLang="en-US" dirty="0"/>
              <a:t>是绿色发展的核心</a:t>
            </a:r>
            <a:r>
              <a:rPr lang="zh-CN" altLang="en-US" dirty="0" smtClean="0"/>
              <a:t>主体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400" dirty="0" smtClean="0"/>
              <a:t>Companies: The Core Player of Green Development</a:t>
            </a:r>
            <a:endParaRPr lang="zh-CN" altLang="en-US" dirty="0"/>
          </a:p>
        </p:txBody>
      </p:sp>
      <p:sp>
        <p:nvSpPr>
          <p:cNvPr id="42" name="圆角矩形 41"/>
          <p:cNvSpPr/>
          <p:nvPr/>
        </p:nvSpPr>
        <p:spPr>
          <a:xfrm>
            <a:off x="5346897" y="1582614"/>
            <a:ext cx="2341180" cy="60953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dirty="0" smtClean="0">
                <a:latin typeface="Arial Narrow" pitchFamily="34" charset="0"/>
                <a:ea typeface="黑体" panose="02010609060101010101" pitchFamily="49" charset="-122"/>
              </a:rPr>
              <a:t>健全的制度环境</a:t>
            </a:r>
            <a:endParaRPr lang="en-US" altLang="zh-CN" dirty="0" smtClean="0">
              <a:latin typeface="Arial Narrow" pitchFamily="34" charset="0"/>
              <a:ea typeface="黑体" panose="02010609060101010101" pitchFamily="49" charset="-122"/>
            </a:endParaRPr>
          </a:p>
          <a:p>
            <a:pPr algn="ctr"/>
            <a:r>
              <a:rPr lang="en-US" altLang="zh-CN" sz="1600" b="1" dirty="0" smtClean="0">
                <a:latin typeface="Arial Narrow" pitchFamily="34" charset="0"/>
                <a:ea typeface="黑体" panose="02010609060101010101" pitchFamily="49" charset="-122"/>
                <a:cs typeface="Times New Roman" pitchFamily="18" charset="0"/>
              </a:rPr>
              <a:t>Perfect Institutional </a:t>
            </a:r>
            <a:r>
              <a:rPr lang="en-US" altLang="zh-CN" sz="1600" b="1" dirty="0" err="1" smtClean="0">
                <a:latin typeface="Arial Narrow" pitchFamily="34" charset="0"/>
                <a:ea typeface="黑体" panose="02010609060101010101" pitchFamily="49" charset="-122"/>
                <a:cs typeface="Times New Roman" pitchFamily="18" charset="0"/>
              </a:rPr>
              <a:t>Env</a:t>
            </a:r>
            <a:r>
              <a:rPr lang="en-US" altLang="zh-CN" sz="1600" b="1" dirty="0" smtClean="0">
                <a:latin typeface="Arial Narrow" pitchFamily="34" charset="0"/>
                <a:ea typeface="黑体" panose="02010609060101010101" pitchFamily="49" charset="-122"/>
                <a:cs typeface="Times New Roman" pitchFamily="18" charset="0"/>
              </a:rPr>
              <a:t>.</a:t>
            </a:r>
            <a:endParaRPr lang="zh-CN" altLang="en-US" sz="1600" b="1" dirty="0">
              <a:latin typeface="Arial Narrow" pitchFamily="34" charset="0"/>
              <a:ea typeface="黑体" panose="02010609060101010101" pitchFamily="49" charset="-122"/>
              <a:cs typeface="Times New Roman" pitchFamily="18" charset="0"/>
            </a:endParaRPr>
          </a:p>
        </p:txBody>
      </p:sp>
      <p:pic>
        <p:nvPicPr>
          <p:cNvPr id="2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55"/>
          <a:stretch/>
        </p:blipFill>
        <p:spPr bwMode="auto">
          <a:xfrm flipH="1">
            <a:off x="4285992" y="1442683"/>
            <a:ext cx="585289" cy="92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3"/>
          <p:cNvGrpSpPr>
            <a:grpSpLocks/>
          </p:cNvGrpSpPr>
          <p:nvPr/>
        </p:nvGrpSpPr>
        <p:grpSpPr bwMode="auto">
          <a:xfrm>
            <a:off x="114300" y="1035506"/>
            <a:ext cx="7812088" cy="77787"/>
            <a:chOff x="0" y="0"/>
            <a:chExt cx="7812360" cy="77362"/>
          </a:xfrm>
        </p:grpSpPr>
        <p:sp>
          <p:nvSpPr>
            <p:cNvPr id="24" name="直接连接符 2"/>
            <p:cNvSpPr>
              <a:spLocks noChangeShapeType="1"/>
            </p:cNvSpPr>
            <p:nvPr/>
          </p:nvSpPr>
          <p:spPr bwMode="auto">
            <a:xfrm>
              <a:off x="0" y="0"/>
              <a:ext cx="7812360" cy="1"/>
            </a:xfrm>
            <a:prstGeom prst="line">
              <a:avLst/>
            </a:prstGeom>
            <a:noFill/>
            <a:ln w="1905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mtClean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5" name="矩形 3"/>
            <p:cNvSpPr>
              <a:spLocks noChangeArrowheads="1"/>
            </p:cNvSpPr>
            <p:nvPr/>
          </p:nvSpPr>
          <p:spPr bwMode="auto">
            <a:xfrm>
              <a:off x="0" y="5362"/>
              <a:ext cx="2520000" cy="7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mtClean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010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pc="-300" dirty="0" smtClean="0"/>
              <a:t>4. 1 CER</a:t>
            </a:r>
            <a:r>
              <a:rPr lang="zh-CN" altLang="en-US" dirty="0" smtClean="0"/>
              <a:t>企业案例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400" dirty="0" smtClean="0"/>
              <a:t>Case Study: Good Practice of Business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600" dirty="0">
                <a:solidFill>
                  <a:srgbClr val="2E6272"/>
                </a:solidFill>
                <a:latin typeface="Times New Roman" panose="02020603050405020304" pitchFamily="18" charset="0"/>
              </a:rPr>
              <a:t> 宜家</a:t>
            </a:r>
            <a:r>
              <a:rPr lang="en-US" altLang="zh-CN" sz="2600" dirty="0">
                <a:solidFill>
                  <a:srgbClr val="2E6272"/>
                </a:solidFill>
                <a:latin typeface="Times New Roman" panose="02020603050405020304" pitchFamily="18" charset="0"/>
              </a:rPr>
              <a:t>—</a:t>
            </a:r>
            <a:r>
              <a:rPr lang="zh-CN" altLang="en-US" sz="2600" dirty="0">
                <a:solidFill>
                  <a:srgbClr val="2E6272"/>
                </a:solidFill>
                <a:latin typeface="Times New Roman" panose="02020603050405020304" pitchFamily="18" charset="0"/>
              </a:rPr>
              <a:t>全球绿色供应链</a:t>
            </a:r>
            <a:r>
              <a:rPr lang="zh-CN" altLang="en-US" sz="2600" dirty="0" smtClean="0">
                <a:solidFill>
                  <a:srgbClr val="2E6272"/>
                </a:solidFill>
                <a:latin typeface="Times New Roman" panose="02020603050405020304" pitchFamily="18" charset="0"/>
              </a:rPr>
              <a:t>管理</a:t>
            </a:r>
            <a:endParaRPr lang="en-US" altLang="zh-CN" sz="2600" dirty="0" smtClean="0">
              <a:solidFill>
                <a:srgbClr val="2E6272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600" dirty="0">
                <a:solidFill>
                  <a:srgbClr val="2E6272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dirty="0" smtClean="0">
                <a:solidFill>
                  <a:srgbClr val="2E6272"/>
                </a:solidFill>
                <a:latin typeface="Times New Roman" panose="02020603050405020304" pitchFamily="18" charset="0"/>
              </a:rPr>
              <a:t>   </a:t>
            </a:r>
            <a:r>
              <a:rPr lang="zh-CN" altLang="en-US" sz="2600" dirty="0" smtClean="0">
                <a:solidFill>
                  <a:srgbClr val="2E6272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2E6272"/>
                </a:solidFill>
                <a:latin typeface="Arial Narrow" panose="020B0606020202030204" pitchFamily="34" charset="0"/>
              </a:rPr>
              <a:t>IKEA – </a:t>
            </a:r>
            <a:r>
              <a:rPr lang="en-US" altLang="zh-CN" sz="2800" dirty="0" smtClean="0">
                <a:solidFill>
                  <a:srgbClr val="2E6272"/>
                </a:solidFill>
                <a:latin typeface="Arial Narrow" panose="020B0606020202030204" pitchFamily="34" charset="0"/>
              </a:rPr>
              <a:t>Green Supply Chain</a:t>
            </a:r>
            <a:endParaRPr lang="en-US" altLang="zh-CN" sz="2800" dirty="0">
              <a:solidFill>
                <a:srgbClr val="2E6272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</a:pPr>
            <a:r>
              <a:rPr lang="zh-CN" altLang="en-US" sz="2600" dirty="0">
                <a:solidFill>
                  <a:srgbClr val="2E6272"/>
                </a:solidFill>
                <a:latin typeface="Times New Roman" panose="02020603050405020304" pitchFamily="18" charset="0"/>
              </a:rPr>
              <a:t> 福特汽车</a:t>
            </a:r>
            <a:r>
              <a:rPr lang="en-US" altLang="zh-CN" sz="2600" dirty="0">
                <a:solidFill>
                  <a:srgbClr val="2E6272"/>
                </a:solidFill>
                <a:latin typeface="Times New Roman" panose="02020603050405020304" pitchFamily="18" charset="0"/>
              </a:rPr>
              <a:t>—</a:t>
            </a:r>
            <a:r>
              <a:rPr lang="zh-CN" altLang="en-US" sz="2600" dirty="0">
                <a:solidFill>
                  <a:srgbClr val="2E6272"/>
                </a:solidFill>
                <a:latin typeface="Times New Roman" panose="02020603050405020304" pitchFamily="18" charset="0"/>
              </a:rPr>
              <a:t>绿色环保奖，倡导和推动节能减排 </a:t>
            </a:r>
            <a:endParaRPr lang="en-US" altLang="zh-CN" sz="2600" dirty="0" smtClean="0">
              <a:solidFill>
                <a:srgbClr val="2E6272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600" dirty="0" smtClean="0">
                <a:solidFill>
                  <a:srgbClr val="2E6272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800" dirty="0" smtClean="0">
                <a:solidFill>
                  <a:srgbClr val="2E6272"/>
                </a:solidFill>
                <a:latin typeface="Arial Narrow" panose="020B0606020202030204" pitchFamily="34" charset="0"/>
              </a:rPr>
              <a:t>Ford </a:t>
            </a:r>
            <a:r>
              <a:rPr lang="en-US" altLang="zh-CN" sz="2800" dirty="0">
                <a:solidFill>
                  <a:srgbClr val="2E6272"/>
                </a:solidFill>
                <a:latin typeface="Arial Narrow" panose="020B0606020202030204" pitchFamily="34" charset="0"/>
              </a:rPr>
              <a:t>Mobile – </a:t>
            </a:r>
            <a:r>
              <a:rPr lang="en-US" altLang="zh-CN" sz="2800" dirty="0" smtClean="0">
                <a:solidFill>
                  <a:srgbClr val="2E6272"/>
                </a:solidFill>
                <a:latin typeface="Arial Narrow" panose="020B0606020202030204" pitchFamily="34" charset="0"/>
              </a:rPr>
              <a:t>Promote Energy Efficiency</a:t>
            </a:r>
            <a:endParaRPr lang="en-US" altLang="zh-CN" sz="2800" dirty="0">
              <a:solidFill>
                <a:srgbClr val="2E6272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600" dirty="0">
                <a:solidFill>
                  <a:srgbClr val="2E6272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600" dirty="0">
                <a:solidFill>
                  <a:srgbClr val="2E6272"/>
                </a:solidFill>
                <a:latin typeface="Times New Roman" panose="02020603050405020304" pitchFamily="18" charset="0"/>
              </a:rPr>
              <a:t>中国建筑股份有限公司 </a:t>
            </a:r>
            <a:endParaRPr lang="en-US" altLang="zh-CN" sz="2600" dirty="0" smtClean="0">
              <a:solidFill>
                <a:srgbClr val="2E6272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600" dirty="0">
                <a:solidFill>
                  <a:srgbClr val="2E6272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dirty="0" smtClean="0">
                <a:solidFill>
                  <a:srgbClr val="2E6272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2800" dirty="0" smtClean="0">
                <a:solidFill>
                  <a:srgbClr val="2E6272"/>
                </a:solidFill>
                <a:latin typeface="Arial Narrow" panose="020B0606020202030204" pitchFamily="34" charset="0"/>
              </a:rPr>
              <a:t>China </a:t>
            </a:r>
            <a:r>
              <a:rPr lang="en-US" altLang="zh-CN" sz="2800" dirty="0">
                <a:solidFill>
                  <a:srgbClr val="2E6272"/>
                </a:solidFill>
                <a:latin typeface="Arial Narrow" panose="020B0606020202030204" pitchFamily="34" charset="0"/>
              </a:rPr>
              <a:t>State Construction Engineering Corporation</a:t>
            </a:r>
          </a:p>
          <a:p>
            <a:pPr>
              <a:lnSpc>
                <a:spcPct val="100000"/>
              </a:lnSpc>
            </a:pPr>
            <a:r>
              <a:rPr lang="en-US" altLang="zh-CN" sz="2600" dirty="0">
                <a:solidFill>
                  <a:srgbClr val="2E6272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600" dirty="0">
                <a:solidFill>
                  <a:srgbClr val="2E6272"/>
                </a:solidFill>
                <a:latin typeface="Times New Roman" panose="02020603050405020304" pitchFamily="18" charset="0"/>
              </a:rPr>
              <a:t>中国神华 </a:t>
            </a:r>
            <a:endParaRPr lang="en-US" altLang="zh-CN" sz="2600" dirty="0" smtClean="0">
              <a:solidFill>
                <a:srgbClr val="2E6272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600" dirty="0">
                <a:solidFill>
                  <a:srgbClr val="2E6272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dirty="0" smtClean="0">
                <a:solidFill>
                  <a:srgbClr val="2E6272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2800" dirty="0" err="1" smtClean="0">
                <a:solidFill>
                  <a:srgbClr val="2E6272"/>
                </a:solidFill>
                <a:latin typeface="Arial Narrow" panose="020B0606020202030204" pitchFamily="34" charset="0"/>
              </a:rPr>
              <a:t>Shenhua</a:t>
            </a:r>
            <a:r>
              <a:rPr lang="en-US" altLang="zh-CN" sz="2800" dirty="0" smtClean="0">
                <a:solidFill>
                  <a:srgbClr val="2E6272"/>
                </a:solidFill>
                <a:latin typeface="Arial Narrow" panose="020B0606020202030204" pitchFamily="34" charset="0"/>
              </a:rPr>
              <a:t> </a:t>
            </a:r>
            <a:r>
              <a:rPr lang="en-US" altLang="zh-CN" sz="2800" dirty="0">
                <a:solidFill>
                  <a:srgbClr val="2E6272"/>
                </a:solidFill>
                <a:latin typeface="Arial Narrow" panose="020B0606020202030204" pitchFamily="34" charset="0"/>
              </a:rPr>
              <a:t>Group</a:t>
            </a:r>
          </a:p>
          <a:p>
            <a:pPr>
              <a:lnSpc>
                <a:spcPct val="100000"/>
              </a:lnSpc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47575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114300" y="989013"/>
            <a:ext cx="7812088" cy="77787"/>
            <a:chOff x="0" y="0"/>
            <a:chExt cx="7812360" cy="77362"/>
          </a:xfrm>
        </p:grpSpPr>
        <p:sp>
          <p:nvSpPr>
            <p:cNvPr id="22532" name="直接连接符 2"/>
            <p:cNvSpPr>
              <a:spLocks noChangeShapeType="1"/>
            </p:cNvSpPr>
            <p:nvPr/>
          </p:nvSpPr>
          <p:spPr bwMode="auto">
            <a:xfrm>
              <a:off x="0" y="0"/>
              <a:ext cx="7812360" cy="1"/>
            </a:xfrm>
            <a:prstGeom prst="line">
              <a:avLst/>
            </a:prstGeom>
            <a:noFill/>
            <a:ln w="19050" cmpd="sng">
              <a:solidFill>
                <a:schemeClr val="tx2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mtClean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2533" name="矩形 3"/>
            <p:cNvSpPr>
              <a:spLocks noChangeArrowheads="1"/>
            </p:cNvSpPr>
            <p:nvPr/>
          </p:nvSpPr>
          <p:spPr bwMode="auto">
            <a:xfrm>
              <a:off x="0" y="5362"/>
              <a:ext cx="2520000" cy="7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mtClean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2534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102747"/>
            <a:ext cx="4707082" cy="989012"/>
          </a:xfrm>
          <a:ln/>
        </p:spPr>
        <p:txBody>
          <a:bodyPr/>
          <a:lstStyle/>
          <a:p>
            <a:pPr marL="0" indent="0">
              <a:lnSpc>
                <a:spcPts val="3000"/>
              </a:lnSpc>
              <a:buFont typeface="Arial" panose="020B0604020202020204" pitchFamily="34" charset="0"/>
              <a:buNone/>
            </a:pPr>
            <a:r>
              <a:rPr lang="en-US" altLang="zh-CN" sz="32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4.2 </a:t>
            </a:r>
            <a:r>
              <a:rPr lang="zh-CN" altLang="en-US" sz="32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企业案例</a:t>
            </a:r>
            <a:r>
              <a:rPr lang="en-US" altLang="zh-CN" sz="32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-</a:t>
            </a:r>
            <a:r>
              <a:rPr lang="zh-CN" altLang="en-US" sz="3200" b="1" dirty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神</a:t>
            </a:r>
            <a:r>
              <a:rPr lang="zh-CN" altLang="en-US" sz="32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华集团</a:t>
            </a:r>
            <a:r>
              <a:rPr lang="en-US" altLang="zh-CN" sz="32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/>
            </a:r>
            <a:br>
              <a:rPr lang="en-US" altLang="zh-CN" sz="32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</a:br>
            <a:r>
              <a:rPr lang="zh-CN" altLang="en-US" sz="32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Case Study of </a:t>
            </a:r>
            <a:r>
              <a:rPr lang="en-US" altLang="zh-CN" sz="2400" b="1" dirty="0" err="1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Shenhua</a:t>
            </a:r>
            <a:r>
              <a:rPr lang="en-US" altLang="zh-CN" sz="24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Group</a:t>
            </a:r>
            <a:endParaRPr lang="zh-CN" altLang="en-US" sz="3600" dirty="0"/>
          </a:p>
        </p:txBody>
      </p:sp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044" y="59052"/>
            <a:ext cx="969469" cy="929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2537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4505179"/>
              </p:ext>
            </p:extLst>
          </p:nvPr>
        </p:nvGraphicFramePr>
        <p:xfrm>
          <a:off x="536575" y="2452731"/>
          <a:ext cx="3806825" cy="365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BMP 图像" r:id="rId5" imgW="2346667" imgH="2316681" progId="PBrush">
                  <p:embed/>
                </p:oleObj>
              </mc:Choice>
              <mc:Fallback>
                <p:oleObj name="BMP 图像" r:id="rId5" imgW="2346667" imgH="2316681" progId="PBrush">
                  <p:embed/>
                  <p:pic>
                    <p:nvPicPr>
                      <p:cNvPr id="0" name="Picture 3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2452731"/>
                        <a:ext cx="3806825" cy="3652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31350" y="1398694"/>
            <a:ext cx="40057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rgbClr val="2E627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使命与“五型”企业模型</a:t>
            </a:r>
            <a:endParaRPr lang="en-US" altLang="zh-CN" sz="2400" dirty="0" smtClean="0">
              <a:solidFill>
                <a:srgbClr val="2E6272"/>
              </a:solidFill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2E6272"/>
                </a:solidFill>
                <a:latin typeface="Arial Narrow" panose="020B0606020202030204" pitchFamily="34" charset="0"/>
                <a:ea typeface="黑体" panose="02010609060101010101" pitchFamily="49" charset="-122"/>
                <a:cs typeface="+mj-cs"/>
                <a:sym typeface="Times New Roman" panose="02020603050405020304" pitchFamily="18" charset="0"/>
              </a:rPr>
              <a:t>Mission and Company </a:t>
            </a:r>
            <a:r>
              <a:rPr lang="en-US" altLang="zh-CN" sz="2400" dirty="0" smtClean="0">
                <a:solidFill>
                  <a:srgbClr val="2E6272"/>
                </a:solidFill>
                <a:latin typeface="Arial Narrow" panose="020B0606020202030204" pitchFamily="34" charset="0"/>
                <a:ea typeface="黑体" panose="02010609060101010101" pitchFamily="49" charset="-122"/>
                <a:cs typeface="+mj-cs"/>
                <a:sym typeface="Times New Roman" panose="02020603050405020304" pitchFamily="18" charset="0"/>
              </a:rPr>
              <a:t>Model</a:t>
            </a:r>
            <a:endParaRPr lang="zh-CN" altLang="en-US" sz="2400" dirty="0">
              <a:solidFill>
                <a:srgbClr val="2E6272"/>
              </a:solidFill>
              <a:latin typeface="Arial Narrow" panose="020B0606020202030204" pitchFamily="34" charset="0"/>
              <a:ea typeface="黑体" panose="02010609060101010101" pitchFamily="49" charset="-122"/>
              <a:cs typeface="+mj-cs"/>
              <a:sym typeface="Times New Roman" panose="02020603050405020304" pitchFamily="18" charset="0"/>
            </a:endParaRPr>
          </a:p>
        </p:txBody>
      </p:sp>
      <p:graphicFrame>
        <p:nvGraphicFramePr>
          <p:cNvPr id="22539" name="Objec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2228362"/>
              </p:ext>
            </p:extLst>
          </p:nvPr>
        </p:nvGraphicFramePr>
        <p:xfrm>
          <a:off x="4612481" y="3530568"/>
          <a:ext cx="4237038" cy="1937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r:id="rId7" imgW="4534293" imgH="1615238" progId="PBrush">
                  <p:embed/>
                </p:oleObj>
              </mc:Choice>
              <mc:Fallback>
                <p:oleObj r:id="rId7" imgW="4534293" imgH="1615238" progId="PBrush">
                  <p:embed/>
                  <p:pic>
                    <p:nvPicPr>
                      <p:cNvPr id="0" name="Picture 3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2481" y="3530568"/>
                        <a:ext cx="4237038" cy="19376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6042074" y="1398693"/>
            <a:ext cx="218361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rgbClr val="2E627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社会责任理念</a:t>
            </a:r>
            <a:endParaRPr lang="en-US" altLang="zh-CN" sz="2400" dirty="0" smtClean="0">
              <a:solidFill>
                <a:srgbClr val="2E6272"/>
              </a:solidFill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2E6272"/>
                </a:solidFill>
                <a:latin typeface="Arial Narrow" panose="020B0606020202030204" pitchFamily="34" charset="0"/>
                <a:ea typeface="黑体" panose="02010609060101010101" pitchFamily="49" charset="-122"/>
                <a:cs typeface="+mj-cs"/>
                <a:sym typeface="Times New Roman" panose="02020603050405020304" pitchFamily="18" charset="0"/>
              </a:rPr>
              <a:t>Concept of </a:t>
            </a:r>
            <a:r>
              <a:rPr lang="en-US" altLang="zh-CN" sz="2400" dirty="0" smtClean="0">
                <a:solidFill>
                  <a:srgbClr val="2E6272"/>
                </a:solidFill>
                <a:latin typeface="Arial Narrow" panose="020B0606020202030204" pitchFamily="34" charset="0"/>
                <a:ea typeface="黑体" panose="02010609060101010101" pitchFamily="49" charset="-122"/>
                <a:cs typeface="+mj-cs"/>
                <a:sym typeface="Times New Roman" panose="02020603050405020304" pitchFamily="18" charset="0"/>
              </a:rPr>
              <a:t>CESR</a:t>
            </a:r>
            <a:endParaRPr lang="zh-CN" altLang="en-US" sz="2400" dirty="0">
              <a:solidFill>
                <a:srgbClr val="2E6272"/>
              </a:solidFill>
              <a:latin typeface="Arial Narrow" panose="020B0606020202030204" pitchFamily="34" charset="0"/>
              <a:ea typeface="黑体" panose="02010609060101010101" pitchFamily="49" charset="-122"/>
              <a:cs typeface="+mj-cs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00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114300" y="989013"/>
            <a:ext cx="7812088" cy="77787"/>
            <a:chOff x="0" y="0"/>
            <a:chExt cx="7812360" cy="77362"/>
          </a:xfrm>
        </p:grpSpPr>
        <p:sp>
          <p:nvSpPr>
            <p:cNvPr id="26628" name="直接连接符 2"/>
            <p:cNvSpPr>
              <a:spLocks noChangeShapeType="1"/>
            </p:cNvSpPr>
            <p:nvPr/>
          </p:nvSpPr>
          <p:spPr bwMode="auto">
            <a:xfrm>
              <a:off x="0" y="0"/>
              <a:ext cx="7812360" cy="1"/>
            </a:xfrm>
            <a:prstGeom prst="line">
              <a:avLst/>
            </a:prstGeom>
            <a:noFill/>
            <a:ln w="1905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mtClean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6629" name="矩形 3"/>
            <p:cNvSpPr>
              <a:spLocks noChangeArrowheads="1"/>
            </p:cNvSpPr>
            <p:nvPr/>
          </p:nvSpPr>
          <p:spPr bwMode="auto">
            <a:xfrm>
              <a:off x="0" y="5362"/>
              <a:ext cx="2520000" cy="7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mtClean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257175" y="1403819"/>
            <a:ext cx="8258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环保投入 </a:t>
            </a:r>
            <a:r>
              <a:rPr lang="en-US" altLang="zh-CN" sz="2800" dirty="0" smtClean="0">
                <a:solidFill>
                  <a:srgbClr val="2E6272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Environmental Investment</a:t>
            </a:r>
            <a:endParaRPr lang="zh-CN" altLang="en-US" sz="2800" dirty="0">
              <a:solidFill>
                <a:srgbClr val="2E6272"/>
              </a:solidFill>
              <a:latin typeface="Arial Narrow" panose="020B0606020202030204" pitchFamily="34" charset="0"/>
              <a:ea typeface="黑体" panose="02010609060101010101" pitchFamily="49" charset="-122"/>
            </a:endParaRPr>
          </a:p>
        </p:txBody>
      </p:sp>
      <p:graphicFrame>
        <p:nvGraphicFramePr>
          <p:cNvPr id="26632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526437"/>
              </p:ext>
            </p:extLst>
          </p:nvPr>
        </p:nvGraphicFramePr>
        <p:xfrm>
          <a:off x="17463" y="2285999"/>
          <a:ext cx="9101137" cy="395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BMP 图像" r:id="rId4" imgW="4519052" imgH="1806097" progId="PBrush">
                  <p:embed/>
                </p:oleObj>
              </mc:Choice>
              <mc:Fallback>
                <p:oleObj name="BMP 图像" r:id="rId4" imgW="4519052" imgH="1806097" progId="PBrush">
                  <p:embed/>
                  <p:pic>
                    <p:nvPicPr>
                      <p:cNvPr id="0" name="Picture 1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3" y="2285999"/>
                        <a:ext cx="9101137" cy="3951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3632415" y="4765482"/>
            <a:ext cx="256749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94B63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100%</a:t>
            </a:r>
          </a:p>
          <a:p>
            <a:pPr algn="ctr"/>
            <a:r>
              <a:rPr lang="en-US" altLang="zh-CN" sz="1400" dirty="0" smtClean="0">
                <a:solidFill>
                  <a:srgbClr val="94B63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Desulfurization over</a:t>
            </a:r>
          </a:p>
          <a:p>
            <a:pPr algn="ctr"/>
            <a:r>
              <a:rPr lang="en-US" altLang="zh-CN" sz="1400" dirty="0" smtClean="0">
                <a:solidFill>
                  <a:srgbClr val="94B63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100,000 kilowatts</a:t>
            </a: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044" y="59052"/>
            <a:ext cx="969469" cy="929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5782968" y="4765482"/>
            <a:ext cx="2696441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94B63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</a:t>
            </a:r>
          </a:p>
          <a:p>
            <a:pPr algn="ctr"/>
            <a:r>
              <a:rPr lang="en-US" altLang="zh-CN" sz="1400" dirty="0" smtClean="0">
                <a:solidFill>
                  <a:srgbClr val="94B63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10000-ton-hypothermia multi-effect Desalination System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572776" y="4873204"/>
            <a:ext cx="257175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94B63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2,000,000,000 RMB</a:t>
            </a:r>
          </a:p>
          <a:p>
            <a:pPr algn="ctr"/>
            <a:r>
              <a:rPr lang="en-US" altLang="zh-CN" sz="1400" dirty="0">
                <a:solidFill>
                  <a:srgbClr val="94B63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Environmental investment of 2012</a:t>
            </a:r>
            <a:endParaRPr lang="zh-CN" altLang="en-US" sz="1400" dirty="0">
              <a:solidFill>
                <a:srgbClr val="94B63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标题 1"/>
          <p:cNvSpPr txBox="1">
            <a:spLocks noChangeArrowheads="1"/>
          </p:cNvSpPr>
          <p:nvPr/>
        </p:nvSpPr>
        <p:spPr bwMode="auto">
          <a:xfrm>
            <a:off x="114300" y="102747"/>
            <a:ext cx="4707082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panose="020F0302020204030204" pitchFamily="34" charset="0"/>
              </a:defRPr>
            </a:lvl1pPr>
            <a:lvl2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2pPr>
            <a:lvl3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3pPr>
            <a:lvl4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4pPr>
            <a:lvl5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5pPr>
            <a:lvl6pPr marL="13716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6pPr>
            <a:lvl7pPr marL="18288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7pPr>
            <a:lvl8pPr marL="22860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8pPr>
            <a:lvl9pPr marL="27432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9pPr>
          </a:lstStyle>
          <a:p>
            <a:pPr marL="0" indent="0">
              <a:lnSpc>
                <a:spcPts val="3000"/>
              </a:lnSpc>
              <a:buFont typeface="Arial" panose="020B0604020202020204" pitchFamily="34" charset="0"/>
              <a:buNone/>
            </a:pPr>
            <a:r>
              <a:rPr lang="en-US" altLang="zh-CN" sz="32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4.2 </a:t>
            </a:r>
            <a:r>
              <a:rPr lang="zh-CN" altLang="en-US" sz="32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企业案例</a:t>
            </a:r>
            <a:r>
              <a:rPr lang="en-US" altLang="zh-CN" sz="32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-</a:t>
            </a:r>
            <a:r>
              <a:rPr lang="zh-CN" altLang="en-US" sz="32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神华集团</a:t>
            </a:r>
            <a:r>
              <a:rPr lang="en-US" altLang="zh-CN" sz="32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/>
            </a:r>
            <a:br>
              <a:rPr lang="en-US" altLang="zh-CN" sz="32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</a:br>
            <a:r>
              <a:rPr lang="zh-CN" altLang="en-US" sz="32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Case Study of </a:t>
            </a:r>
            <a:r>
              <a:rPr lang="en-US" altLang="zh-CN" sz="2400" b="1" dirty="0" err="1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Shenhua</a:t>
            </a:r>
            <a:r>
              <a:rPr lang="en-US" altLang="zh-CN" sz="24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Group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0708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114300" y="989013"/>
            <a:ext cx="7812088" cy="77787"/>
            <a:chOff x="0" y="0"/>
            <a:chExt cx="7812360" cy="77362"/>
          </a:xfrm>
        </p:grpSpPr>
        <p:sp>
          <p:nvSpPr>
            <p:cNvPr id="28676" name="直接连接符 2"/>
            <p:cNvSpPr>
              <a:spLocks noChangeShapeType="1"/>
            </p:cNvSpPr>
            <p:nvPr/>
          </p:nvSpPr>
          <p:spPr bwMode="auto">
            <a:xfrm>
              <a:off x="0" y="0"/>
              <a:ext cx="7812360" cy="1"/>
            </a:xfrm>
            <a:prstGeom prst="line">
              <a:avLst/>
            </a:prstGeom>
            <a:noFill/>
            <a:ln w="1905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mtClean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8677" name="矩形 3"/>
            <p:cNvSpPr>
              <a:spLocks noChangeArrowheads="1"/>
            </p:cNvSpPr>
            <p:nvPr/>
          </p:nvSpPr>
          <p:spPr bwMode="auto">
            <a:xfrm>
              <a:off x="0" y="5362"/>
              <a:ext cx="2520000" cy="7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mtClean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05245" y="1116013"/>
            <a:ext cx="872764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环境绩效与资源综合利用</a:t>
            </a:r>
            <a:endParaRPr lang="en-US" altLang="zh-CN" sz="2800" dirty="0" smtClean="0">
              <a:solidFill>
                <a:srgbClr val="2E6272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2E6272"/>
                </a:solidFill>
                <a:latin typeface="Arial Narrow" panose="020B0606020202030204" pitchFamily="34" charset="0"/>
                <a:ea typeface="黑体" panose="02010609060101010101" pitchFamily="49" charset="-122"/>
                <a:sym typeface="Times New Roman" panose="02020603050405020304" pitchFamily="18" charset="0"/>
              </a:rPr>
              <a:t>Environmental Performance and </a:t>
            </a:r>
            <a:r>
              <a:rPr lang="en-US" altLang="zh-CN" sz="2400" dirty="0" smtClean="0">
                <a:solidFill>
                  <a:srgbClr val="2E6272"/>
                </a:solidFill>
                <a:latin typeface="Arial Narrow" panose="020B0606020202030204" pitchFamily="34" charset="0"/>
                <a:ea typeface="黑体" panose="02010609060101010101" pitchFamily="49" charset="-122"/>
                <a:sym typeface="Times New Roman" panose="02020603050405020304" pitchFamily="18" charset="0"/>
              </a:rPr>
              <a:t>Resource Comprehensive Utilization</a:t>
            </a:r>
            <a:endParaRPr lang="zh-CN" altLang="en-US" sz="2400" dirty="0" smtClean="0">
              <a:solidFill>
                <a:srgbClr val="2E6272"/>
              </a:solidFill>
              <a:latin typeface="Arial Narrow" panose="020B0606020202030204" pitchFamily="34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 "/>
            </a:pPr>
            <a:r>
              <a:rPr lang="zh-CN" altLang="en-US" sz="24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" r="1590"/>
          <a:stretch/>
        </p:blipFill>
        <p:spPr bwMode="auto">
          <a:xfrm>
            <a:off x="61992" y="2105026"/>
            <a:ext cx="8998528" cy="328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199530" y="4924986"/>
            <a:ext cx="417293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神华循环经济产业链</a:t>
            </a:r>
            <a:r>
              <a:rPr lang="zh-CN" altLang="en-US" sz="20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：</a:t>
            </a:r>
            <a:endParaRPr lang="en-US" altLang="zh-CN" sz="2000" dirty="0" smtClean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ea typeface="黑体" panose="02010609060101010101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实现了“</a:t>
            </a: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煤-电-伴生资源”</a:t>
            </a:r>
            <a:r>
              <a:rPr lang="zh-CN" altLang="en-US" sz="20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综合利用</a:t>
            </a:r>
            <a:endParaRPr lang="en-US" altLang="zh-CN" sz="2000" dirty="0" smtClean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ea typeface="黑体" panose="02010609060101010101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Circulatory Economy Industrial Chain</a:t>
            </a:r>
            <a:r>
              <a:rPr lang="zh-CN" altLang="en-US" sz="16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：</a:t>
            </a:r>
            <a:endParaRPr lang="en-US" altLang="zh-CN" sz="1600" dirty="0" smtClean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ea typeface="黑体" panose="02010609060101010101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Comprehensive Utilization of </a:t>
            </a:r>
            <a:endParaRPr lang="en-US" altLang="zh-CN" sz="16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ea typeface="黑体" panose="02010609060101010101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“</a:t>
            </a:r>
            <a:r>
              <a:rPr lang="en-US" altLang="zh-CN" sz="16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Coal-Electricity-Associated resources</a:t>
            </a:r>
            <a:r>
              <a:rPr lang="zh-CN" altLang="en-US" sz="16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”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ea typeface="黑体" panose="02010609060101010101" pitchFamily="49" charset="-122"/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044" y="59052"/>
            <a:ext cx="969469" cy="929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标题 1"/>
          <p:cNvSpPr txBox="1">
            <a:spLocks noChangeArrowheads="1"/>
          </p:cNvSpPr>
          <p:nvPr/>
        </p:nvSpPr>
        <p:spPr bwMode="auto">
          <a:xfrm>
            <a:off x="114300" y="102747"/>
            <a:ext cx="4707082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panose="020F0302020204030204" pitchFamily="34" charset="0"/>
              </a:defRPr>
            </a:lvl1pPr>
            <a:lvl2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2pPr>
            <a:lvl3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3pPr>
            <a:lvl4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4pPr>
            <a:lvl5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5pPr>
            <a:lvl6pPr marL="13716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6pPr>
            <a:lvl7pPr marL="18288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7pPr>
            <a:lvl8pPr marL="22860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8pPr>
            <a:lvl9pPr marL="27432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9pPr>
          </a:lstStyle>
          <a:p>
            <a:pPr marL="0" indent="0">
              <a:lnSpc>
                <a:spcPts val="3000"/>
              </a:lnSpc>
              <a:buFont typeface="Arial" panose="020B0604020202020204" pitchFamily="34" charset="0"/>
              <a:buNone/>
            </a:pPr>
            <a:r>
              <a:rPr lang="en-US" altLang="zh-CN" sz="32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4.2 </a:t>
            </a:r>
            <a:r>
              <a:rPr lang="zh-CN" altLang="en-US" sz="32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企业案例</a:t>
            </a:r>
            <a:r>
              <a:rPr lang="en-US" altLang="zh-CN" sz="32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-</a:t>
            </a:r>
            <a:r>
              <a:rPr lang="zh-CN" altLang="en-US" sz="32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神华集团</a:t>
            </a:r>
            <a:r>
              <a:rPr lang="en-US" altLang="zh-CN" sz="32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/>
            </a:r>
            <a:br>
              <a:rPr lang="en-US" altLang="zh-CN" sz="32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</a:br>
            <a:r>
              <a:rPr lang="zh-CN" altLang="en-US" sz="32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Case Study of </a:t>
            </a:r>
            <a:r>
              <a:rPr lang="en-US" altLang="zh-CN" sz="2400" b="1" dirty="0" err="1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Shenhua</a:t>
            </a:r>
            <a:r>
              <a:rPr lang="en-US" altLang="zh-CN" sz="24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Group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08435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114300" y="989013"/>
            <a:ext cx="7812088" cy="77787"/>
            <a:chOff x="0" y="0"/>
            <a:chExt cx="7812360" cy="77362"/>
          </a:xfrm>
        </p:grpSpPr>
        <p:sp>
          <p:nvSpPr>
            <p:cNvPr id="30724" name="直接连接符 2"/>
            <p:cNvSpPr>
              <a:spLocks noChangeShapeType="1"/>
            </p:cNvSpPr>
            <p:nvPr/>
          </p:nvSpPr>
          <p:spPr bwMode="auto">
            <a:xfrm>
              <a:off x="0" y="0"/>
              <a:ext cx="7812360" cy="1"/>
            </a:xfrm>
            <a:prstGeom prst="line">
              <a:avLst/>
            </a:prstGeom>
            <a:noFill/>
            <a:ln w="19050" cmpd="sng">
              <a:solidFill>
                <a:schemeClr val="tx2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mtClean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0725" name="矩形 3"/>
            <p:cNvSpPr>
              <a:spLocks noChangeArrowheads="1"/>
            </p:cNvSpPr>
            <p:nvPr/>
          </p:nvSpPr>
          <p:spPr bwMode="auto">
            <a:xfrm>
              <a:off x="0" y="5362"/>
              <a:ext cx="2520000" cy="7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mtClean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439737" y="1115786"/>
            <a:ext cx="8704263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打造绿色矿山和生态矿区 </a:t>
            </a:r>
            <a:r>
              <a:rPr lang="en-US" altLang="zh-CN" sz="2400" dirty="0" smtClean="0">
                <a:solidFill>
                  <a:srgbClr val="2E6272"/>
                </a:solidFill>
                <a:latin typeface="Arial Narrow" panose="020B0606020202030204" pitchFamily="34" charset="0"/>
                <a:ea typeface="黑体" panose="02010609060101010101" pitchFamily="49" charset="-122"/>
                <a:sym typeface="Times New Roman" panose="02020603050405020304" pitchFamily="18" charset="0"/>
              </a:rPr>
              <a:t>Green-mine and Eco-mine</a:t>
            </a:r>
            <a:endParaRPr lang="zh-CN" altLang="en-US" sz="2400" dirty="0" smtClean="0">
              <a:solidFill>
                <a:srgbClr val="2E6272"/>
              </a:solidFill>
              <a:latin typeface="Arial Narrow" panose="020B0606020202030204" pitchFamily="34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marL="800100" lvl="1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p"/>
            </a:pPr>
            <a:r>
              <a:rPr lang="zh-CN" altLang="en-US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2012年，生态建设投资6.3亿，新增绿化2281万m</a:t>
            </a:r>
            <a:r>
              <a:rPr lang="zh-CN" altLang="en-US" sz="2400" baseline="30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2</a:t>
            </a:r>
            <a:endParaRPr lang="en-US" altLang="zh-CN" sz="24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lvl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2012 Ecological Construction Investment</a:t>
            </a:r>
            <a:r>
              <a:rPr lang="zh-CN" altLang="en-US" sz="20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黑体" panose="02010609060101010101" pitchFamily="49" charset="-122"/>
                <a:sym typeface="Times New Roman" panose="02020603050405020304" pitchFamily="18" charset="0"/>
              </a:rPr>
              <a:t>：</a:t>
            </a:r>
            <a:r>
              <a:rPr lang="en-US" altLang="zh-CN" sz="20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黑体" panose="02010609060101010101" pitchFamily="49" charset="-122"/>
                <a:sym typeface="Times New Roman" panose="02020603050405020304" pitchFamily="18" charset="0"/>
              </a:rPr>
              <a:t>630,000,000 RMB; </a:t>
            </a:r>
          </a:p>
          <a:p>
            <a:pPr lvl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2012 Green Area: 22,810,000 m</a:t>
            </a:r>
            <a:r>
              <a:rPr lang="en-US" altLang="zh-CN" sz="2000" baseline="300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黑体" panose="02010609060101010101" pitchFamily="49" charset="-122"/>
                <a:sym typeface="Times New Roman" panose="02020603050405020304" pitchFamily="18" charset="0"/>
              </a:rPr>
              <a:t>2</a:t>
            </a:r>
            <a:endParaRPr lang="en-US" altLang="zh-CN" sz="2000" dirty="0" smtClean="0">
              <a:solidFill>
                <a:srgbClr val="2E6272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2400" dirty="0" smtClean="0">
              <a:solidFill>
                <a:srgbClr val="2E6272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10" name="标题 1"/>
          <p:cNvSpPr txBox="1">
            <a:spLocks noChangeArrowheads="1"/>
          </p:cNvSpPr>
          <p:nvPr/>
        </p:nvSpPr>
        <p:spPr bwMode="auto">
          <a:xfrm>
            <a:off x="114299" y="102747"/>
            <a:ext cx="4288367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panose="020F0302020204030204" pitchFamily="34" charset="0"/>
              </a:defRPr>
            </a:lvl1pPr>
            <a:lvl2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2pPr>
            <a:lvl3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3pPr>
            <a:lvl4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4pPr>
            <a:lvl5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5pPr>
            <a:lvl6pPr marL="13716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6pPr>
            <a:lvl7pPr marL="18288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7pPr>
            <a:lvl8pPr marL="22860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8pPr>
            <a:lvl9pPr marL="27432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9pPr>
          </a:lstStyle>
          <a:p>
            <a:pPr marL="0" indent="0">
              <a:lnSpc>
                <a:spcPts val="3000"/>
              </a:lnSpc>
              <a:buFont typeface="Arial" panose="020B0604020202020204" pitchFamily="34" charset="0"/>
              <a:buNone/>
            </a:pPr>
            <a:r>
              <a:rPr lang="en-US" altLang="zh-CN" sz="32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4.2 </a:t>
            </a:r>
            <a:r>
              <a:rPr lang="zh-CN" altLang="en-US" sz="32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企业案例</a:t>
            </a:r>
            <a:r>
              <a:rPr lang="en-US" altLang="zh-CN" sz="32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-</a:t>
            </a:r>
            <a:r>
              <a:rPr lang="zh-CN" altLang="en-US" sz="32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神华集团</a:t>
            </a:r>
            <a:r>
              <a:rPr lang="en-US" altLang="zh-CN" sz="32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/>
            </a:r>
            <a:br>
              <a:rPr lang="en-US" altLang="zh-CN" sz="32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</a:br>
            <a:r>
              <a:rPr lang="zh-CN" altLang="en-US" sz="32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Case Study of </a:t>
            </a:r>
            <a:r>
              <a:rPr lang="en-US" altLang="zh-CN" sz="2400" b="1" dirty="0" err="1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Shenhua</a:t>
            </a:r>
            <a:r>
              <a:rPr lang="en-US" altLang="zh-CN" sz="2400" b="1" dirty="0" smtClean="0">
                <a:solidFill>
                  <a:srgbClr val="2E627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Group</a:t>
            </a:r>
            <a:endParaRPr lang="zh-CN" altLang="en-US" sz="3600" dirty="0"/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044" y="59052"/>
            <a:ext cx="969469" cy="929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/>
          <a:srcRect t="6158" r="46404"/>
          <a:stretch/>
        </p:blipFill>
        <p:spPr>
          <a:xfrm>
            <a:off x="114299" y="3101007"/>
            <a:ext cx="4423489" cy="3255343"/>
          </a:xfrm>
          <a:prstGeom prst="rect">
            <a:avLst/>
          </a:prstGeom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122549" y="2997404"/>
            <a:ext cx="4961960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“开</a:t>
            </a: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一个矿井、绿一片土地</a:t>
            </a:r>
            <a:r>
              <a:rPr lang="zh-CN" altLang="en-US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、 富</a:t>
            </a: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一方</a:t>
            </a:r>
            <a:r>
              <a:rPr lang="zh-CN" altLang="en-US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经济”</a:t>
            </a:r>
            <a:endParaRPr lang="en-US" altLang="zh-CN" sz="24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lvl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黑体" panose="02010609060101010101" pitchFamily="49" charset="-122"/>
                <a:sym typeface="Times New Roman" panose="02020603050405020304" pitchFamily="18" charset="0"/>
              </a:rPr>
              <a:t>Establish a mining site, build up the plot of green land, and increase local economy</a:t>
            </a:r>
          </a:p>
          <a:p>
            <a:pPr lvl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打造“三圈一水”生态治理模式</a:t>
            </a:r>
            <a:endParaRPr lang="en-US" altLang="zh-CN" sz="24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lvl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黑体" panose="02010609060101010101" pitchFamily="49" charset="-122"/>
                <a:sym typeface="Times New Roman" panose="02020603050405020304" pitchFamily="18" charset="0"/>
              </a:rPr>
              <a:t>Develop “three circles enclosed the water” eco-system</a:t>
            </a:r>
          </a:p>
        </p:txBody>
      </p:sp>
    </p:spTree>
    <p:extLst>
      <p:ext uri="{BB962C8B-B14F-4D97-AF65-F5344CB8AC3E}">
        <p14:creationId xmlns:p14="http://schemas.microsoft.com/office/powerpoint/2010/main" val="276844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1271</TotalTime>
  <Words>1079</Words>
  <Application>Microsoft Office PowerPoint</Application>
  <PresentationFormat>全屏显示(4:3)</PresentationFormat>
  <Paragraphs>131</Paragraphs>
  <Slides>16</Slides>
  <Notes>8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 Unicode MS</vt:lpstr>
      <vt:lpstr>ＭＳ Ｐゴシック</vt:lpstr>
      <vt:lpstr>黑体</vt:lpstr>
      <vt:lpstr>华文新魏</vt:lpstr>
      <vt:lpstr>宋体</vt:lpstr>
      <vt:lpstr>Arial</vt:lpstr>
      <vt:lpstr>Arial Narrow</vt:lpstr>
      <vt:lpstr>Calibri</vt:lpstr>
      <vt:lpstr>Calibri Light</vt:lpstr>
      <vt:lpstr>Times New Roman</vt:lpstr>
      <vt:lpstr>Wingdings</vt:lpstr>
      <vt:lpstr>Office 主题</vt:lpstr>
      <vt:lpstr>1_Office 主题</vt:lpstr>
      <vt:lpstr>BMP 图像</vt:lpstr>
      <vt:lpstr>中国绿色发展中的企业社会责任 </vt:lpstr>
      <vt:lpstr>1. 企业社会责任的重要性 Significance of CSR</vt:lpstr>
      <vt:lpstr>2. 企业环境社会责任履行现状  CER Performance in China</vt:lpstr>
      <vt:lpstr>3. 企业是绿色发展的核心主体 Companies: The Core Player of Green Development</vt:lpstr>
      <vt:lpstr>4. 1 CER企业案例  Case Study: Good Practice of Business</vt:lpstr>
      <vt:lpstr>4.2 企业案例-神华集团  Case Study of Shenhua Group</vt:lpstr>
      <vt:lpstr>PowerPoint 演示文稿</vt:lpstr>
      <vt:lpstr>PowerPoint 演示文稿</vt:lpstr>
      <vt:lpstr>PowerPoint 演示文稿</vt:lpstr>
      <vt:lpstr>5. 政府规制是推动企业社会责任的关键 Key Roles of Government in CER Promoting</vt:lpstr>
      <vt:lpstr>5.1 中国地方政府在推动企业环境责任的经验 Local Governments Promote CER</vt:lpstr>
      <vt:lpstr>PowerPoint 演示文稿</vt:lpstr>
      <vt:lpstr>PowerPoint 演示文稿</vt:lpstr>
      <vt:lpstr>PowerPoint 演示文稿</vt:lpstr>
      <vt:lpstr>6. 企业环境责任发展趋势 Trends of CER</vt:lpstr>
      <vt:lpstr>谢 谢！ Thank You！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GDI</dc:creator>
  <cp:lastModifiedBy>GDI</cp:lastModifiedBy>
  <cp:revision>150</cp:revision>
  <dcterms:created xsi:type="dcterms:W3CDTF">2013-11-03T14:33:23Z</dcterms:created>
  <dcterms:modified xsi:type="dcterms:W3CDTF">2014-05-08T17:25:49Z</dcterms:modified>
</cp:coreProperties>
</file>