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</p:sldMasterIdLst>
  <p:notesMasterIdLst>
    <p:notesMasterId r:id="rId19"/>
  </p:notesMasterIdLst>
  <p:sldIdLst>
    <p:sldId id="280" r:id="rId5"/>
    <p:sldId id="299" r:id="rId6"/>
    <p:sldId id="298" r:id="rId7"/>
    <p:sldId id="297" r:id="rId8"/>
    <p:sldId id="283" r:id="rId9"/>
    <p:sldId id="306" r:id="rId10"/>
    <p:sldId id="304" r:id="rId11"/>
    <p:sldId id="267" r:id="rId12"/>
    <p:sldId id="305" r:id="rId13"/>
    <p:sldId id="302" r:id="rId14"/>
    <p:sldId id="303" r:id="rId15"/>
    <p:sldId id="301" r:id="rId16"/>
    <p:sldId id="307" r:id="rId17"/>
    <p:sldId id="300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F6228"/>
    <a:srgbClr val="74913B"/>
    <a:srgbClr val="BFD19B"/>
    <a:srgbClr val="FFFFDD"/>
    <a:srgbClr val="FFFFAB"/>
    <a:srgbClr val="B4C989"/>
    <a:srgbClr val="FFE79B"/>
    <a:srgbClr val="FFF6D9"/>
    <a:srgbClr val="CCD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ESVRA\Users4\Rebolledo-Gomez_C\Mis%20docs\2%20EnvOutlook_2012\Graphs_chapters\Presentations_dissemination\Figure_GDP_Viz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ILESVRA\Users4\Rebolledo-Gomez_C\Mis%20docs\2%20EnvOutlook_2012\Graphs_chapters\Presentations_dissemination\Figure_GDP_Viz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FILESVRA\Users4\Rebolledo-Gomez_C\Mis%20docs\2%20EnvOutlook_2012\Graphs_chapters\Presentations_dissemination\Figure_GDP_Viz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FILESVRA\Users4\Rebolledo-Gomez_C\Mis%20docs\2%20EnvOutlook_2012\Graphs_chapters\Presentations_dissemination\Figure_GDP_Viz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FILESVRA\Users4\Rebolledo-Gomez_C\Mis%20docs\2%20EnvOutlook_2012\Graphs_chapters\Presentations_dissemination\Figure_GDP_Viz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://www.oecd-ilibrary.org/docserver/download/972012011x1g081.xls?expires=1363354378&amp;id=id&amp;accname=ocid84004878&amp;checksum=5D01B7D1D4AD8ECBD96D736A1A431AC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6549333907809"/>
          <c:y val="7.2166091598102194E-2"/>
          <c:w val="0.81797992454368895"/>
          <c:h val="0.77848169742142082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32064"/>
        <c:axId val="101888000"/>
      </c:scatterChart>
      <c:valAx>
        <c:axId val="87832064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Population (billions)</a:t>
                </a:r>
              </a:p>
            </c:rich>
          </c:tx>
          <c:layout>
            <c:manualLayout>
              <c:xMode val="edge"/>
              <c:yMode val="edge"/>
              <c:x val="0.76733438549513577"/>
              <c:y val="0.95576064175875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888000"/>
        <c:crossesAt val="0"/>
        <c:crossBetween val="midCat"/>
        <c:majorUnit val="1"/>
        <c:minorUnit val="0.5"/>
      </c:valAx>
      <c:valAx>
        <c:axId val="101888000"/>
        <c:scaling>
          <c:orientation val="minMax"/>
          <c:max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832064"/>
        <c:crosses val="autoZero"/>
        <c:crossBetween val="midCat"/>
        <c:minorUnit val="5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6549333907814"/>
          <c:y val="7.2166091598102194E-2"/>
          <c:w val="0.81797992454368929"/>
          <c:h val="0.77848169742142115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68352"/>
        <c:axId val="114479104"/>
      </c:scatterChart>
      <c:valAx>
        <c:axId val="11446835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Population (billions)</a:t>
                </a:r>
              </a:p>
            </c:rich>
          </c:tx>
          <c:layout>
            <c:manualLayout>
              <c:xMode val="edge"/>
              <c:yMode val="edge"/>
              <c:x val="0.76733438549513577"/>
              <c:y val="0.95576064175875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479104"/>
        <c:crossesAt val="0"/>
        <c:crossBetween val="midCat"/>
        <c:majorUnit val="1"/>
        <c:minorUnit val="0.5"/>
      </c:valAx>
      <c:valAx>
        <c:axId val="114479104"/>
        <c:scaling>
          <c:orientation val="minMax"/>
          <c:max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468352"/>
        <c:crosses val="autoZero"/>
        <c:crossBetween val="midCat"/>
        <c:minorUnit val="5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6549333907814"/>
          <c:y val="7.2166091598102194E-2"/>
          <c:w val="0.81797992454368929"/>
          <c:h val="0.77848169742142115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15808"/>
        <c:axId val="103818368"/>
      </c:scatterChart>
      <c:valAx>
        <c:axId val="10381580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Population (billions)</a:t>
                </a:r>
              </a:p>
            </c:rich>
          </c:tx>
          <c:layout>
            <c:manualLayout>
              <c:xMode val="edge"/>
              <c:yMode val="edge"/>
              <c:x val="0.76733438549513577"/>
              <c:y val="0.95576064175875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3818368"/>
        <c:crossesAt val="0"/>
        <c:crossBetween val="midCat"/>
        <c:majorUnit val="1"/>
        <c:minorUnit val="0.5"/>
      </c:valAx>
      <c:valAx>
        <c:axId val="103818368"/>
        <c:scaling>
          <c:orientation val="minMax"/>
          <c:max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3815808"/>
        <c:crosses val="autoZero"/>
        <c:crossBetween val="midCat"/>
        <c:minorUnit val="5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6549333907814"/>
          <c:y val="7.2166091598102194E-2"/>
          <c:w val="0.81797992454368929"/>
          <c:h val="0.77848169742142115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76960"/>
        <c:axId val="103979264"/>
      </c:scatterChart>
      <c:valAx>
        <c:axId val="10397696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Population (billions)</a:t>
                </a:r>
              </a:p>
            </c:rich>
          </c:tx>
          <c:layout>
            <c:manualLayout>
              <c:xMode val="edge"/>
              <c:yMode val="edge"/>
              <c:x val="0.76733438549513577"/>
              <c:y val="0.95576064175875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3979264"/>
        <c:crossesAt val="0"/>
        <c:crossBetween val="midCat"/>
        <c:majorUnit val="1"/>
        <c:minorUnit val="0.5"/>
      </c:valAx>
      <c:valAx>
        <c:axId val="103979264"/>
        <c:scaling>
          <c:orientation val="minMax"/>
          <c:max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3976960"/>
        <c:crosses val="autoZero"/>
        <c:crossBetween val="midCat"/>
        <c:minorUnit val="5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86549333907814"/>
          <c:y val="7.2166091598102194E-2"/>
          <c:w val="0.81797992454368929"/>
          <c:h val="0.77848169742142115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Sheet1!$B$32:$C$32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Sheet1!$B$33:$C$33</c:f>
              <c:numCache>
                <c:formatCode>_(* #,##0_);_(* \(#,##0\);_(* "-"??_);_(@_)</c:formatCode>
                <c:ptCount val="2"/>
                <c:pt idx="0">
                  <c:v>33142.570956741773</c:v>
                </c:pt>
                <c:pt idx="1">
                  <c:v>6907.3777829999281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3312"/>
        <c:axId val="114504064"/>
      </c:scatterChart>
      <c:valAx>
        <c:axId val="11449331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Population (billions)</a:t>
                </a:r>
              </a:p>
            </c:rich>
          </c:tx>
          <c:layout>
            <c:manualLayout>
              <c:xMode val="edge"/>
              <c:yMode val="edge"/>
              <c:x val="0.76733442694663168"/>
              <c:y val="0.91131612715077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504064"/>
        <c:crossesAt val="0"/>
        <c:crossBetween val="midCat"/>
        <c:majorUnit val="1"/>
        <c:minorUnit val="0.5"/>
      </c:valAx>
      <c:valAx>
        <c:axId val="114504064"/>
        <c:scaling>
          <c:orientation val="minMax"/>
          <c:max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493312"/>
        <c:crosses val="autoZero"/>
        <c:crossBetween val="midCat"/>
        <c:minorUnit val="5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43087731726184E-2"/>
          <c:y val="2.366888349482631E-2"/>
          <c:w val="0.87141170233010457"/>
          <c:h val="0.7987712832165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'[972012011x1g081.xls]Data'!$B$9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>
                <a:alpha val="48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'[972012011x1g081.xls]Data'!$C$6:$J$6</c:f>
              <c:strCache>
                <c:ptCount val="8"/>
                <c:pt idx="0">
                  <c:v>Indonesia</c:v>
                </c:pt>
                <c:pt idx="1">
                  <c:v>Brazil</c:v>
                </c:pt>
                <c:pt idx="2">
                  <c:v>Russia</c:v>
                </c:pt>
                <c:pt idx="3">
                  <c:v>India</c:v>
                </c:pt>
                <c:pt idx="4">
                  <c:v>China</c:v>
                </c:pt>
                <c:pt idx="5">
                  <c:v>Africa</c:v>
                </c:pt>
                <c:pt idx="6">
                  <c:v>South Asia*</c:v>
                </c:pt>
                <c:pt idx="7">
                  <c:v>OECD</c:v>
                </c:pt>
              </c:strCache>
            </c:strRef>
          </c:cat>
          <c:val>
            <c:numRef>
              <c:f>'[972012011x1g081.xls]Data'!$C$9:$J$9</c:f>
              <c:numCache>
                <c:formatCode>General</c:formatCode>
                <c:ptCount val="8"/>
                <c:pt idx="0">
                  <c:v>117.83229999999999</c:v>
                </c:pt>
                <c:pt idx="1">
                  <c:v>32.923630000000003</c:v>
                </c:pt>
                <c:pt idx="2">
                  <c:v>42.940840000000001</c:v>
                </c:pt>
                <c:pt idx="3">
                  <c:v>120.01909999999999</c:v>
                </c:pt>
                <c:pt idx="4">
                  <c:v>125.5934</c:v>
                </c:pt>
                <c:pt idx="5" formatCode="0.00E+00">
                  <c:v>92.057904366710432</c:v>
                </c:pt>
                <c:pt idx="6">
                  <c:v>142.09379999999999</c:v>
                </c:pt>
                <c:pt idx="7">
                  <c:v>39.058720000000001</c:v>
                </c:pt>
              </c:numCache>
            </c:numRef>
          </c:val>
        </c:ser>
        <c:ser>
          <c:idx val="1"/>
          <c:order val="1"/>
          <c:tx>
            <c:strRef>
              <c:f>'[972012011x1g081.xls]Data'!$B$8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0DB789">
                <a:alpha val="48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DB789"/>
              </a:solidFill>
            </c:spPr>
          </c:dPt>
          <c:cat>
            <c:strRef>
              <c:f>'[972012011x1g081.xls]Data'!$C$6:$J$6</c:f>
              <c:strCache>
                <c:ptCount val="8"/>
                <c:pt idx="0">
                  <c:v>Indonesia</c:v>
                </c:pt>
                <c:pt idx="1">
                  <c:v>Brazil</c:v>
                </c:pt>
                <c:pt idx="2">
                  <c:v>Russia</c:v>
                </c:pt>
                <c:pt idx="3">
                  <c:v>India</c:v>
                </c:pt>
                <c:pt idx="4">
                  <c:v>China</c:v>
                </c:pt>
                <c:pt idx="5">
                  <c:v>Africa</c:v>
                </c:pt>
                <c:pt idx="6">
                  <c:v>South Asia*</c:v>
                </c:pt>
                <c:pt idx="7">
                  <c:v>OECD</c:v>
                </c:pt>
              </c:strCache>
            </c:strRef>
          </c:cat>
          <c:val>
            <c:numRef>
              <c:f>'[972012011x1g081.xls]Data'!$C$8:$J$8</c:f>
              <c:numCache>
                <c:formatCode>General</c:formatCode>
                <c:ptCount val="8"/>
                <c:pt idx="0">
                  <c:v>120.27379999999998</c:v>
                </c:pt>
                <c:pt idx="1">
                  <c:v>29.267539999999979</c:v>
                </c:pt>
                <c:pt idx="2">
                  <c:v>38.028320000000029</c:v>
                </c:pt>
                <c:pt idx="3">
                  <c:v>133.24379999999988</c:v>
                </c:pt>
                <c:pt idx="4">
                  <c:v>125.4388</c:v>
                </c:pt>
                <c:pt idx="5" formatCode="0.00E+00">
                  <c:v>95.771659648240259</c:v>
                </c:pt>
                <c:pt idx="6">
                  <c:v>168.79769999999999</c:v>
                </c:pt>
                <c:pt idx="7">
                  <c:v>34.767320000000012</c:v>
                </c:pt>
              </c:numCache>
            </c:numRef>
          </c:val>
        </c:ser>
        <c:ser>
          <c:idx val="2"/>
          <c:order val="2"/>
          <c:tx>
            <c:strRef>
              <c:f>'[972012011x1g081.xls]Data'!$B$7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FF5050">
                <a:alpha val="5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5050">
                  <a:alpha val="48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5050"/>
              </a:solidFill>
            </c:spPr>
          </c:dPt>
          <c:cat>
            <c:strRef>
              <c:f>'[972012011x1g081.xls]Data'!$C$6:$J$6</c:f>
              <c:strCache>
                <c:ptCount val="8"/>
                <c:pt idx="0">
                  <c:v>Indonesia</c:v>
                </c:pt>
                <c:pt idx="1">
                  <c:v>Brazil</c:v>
                </c:pt>
                <c:pt idx="2">
                  <c:v>Russia</c:v>
                </c:pt>
                <c:pt idx="3">
                  <c:v>India</c:v>
                </c:pt>
                <c:pt idx="4">
                  <c:v>China</c:v>
                </c:pt>
                <c:pt idx="5">
                  <c:v>Africa</c:v>
                </c:pt>
                <c:pt idx="6">
                  <c:v>South Asia*</c:v>
                </c:pt>
                <c:pt idx="7">
                  <c:v>OECD</c:v>
                </c:pt>
              </c:strCache>
            </c:strRef>
          </c:cat>
          <c:val>
            <c:numRef>
              <c:f>'[972012011x1g081.xls]Data'!$C$7:$J$7</c:f>
              <c:numCache>
                <c:formatCode>General</c:formatCode>
                <c:ptCount val="8"/>
                <c:pt idx="0">
                  <c:v>122.6018</c:v>
                </c:pt>
                <c:pt idx="1">
                  <c:v>29.602450000000001</c:v>
                </c:pt>
                <c:pt idx="2">
                  <c:v>36.278940000000013</c:v>
                </c:pt>
                <c:pt idx="3">
                  <c:v>145.49930000000001</c:v>
                </c:pt>
                <c:pt idx="4">
                  <c:v>115.32029999999999</c:v>
                </c:pt>
                <c:pt idx="5" formatCode="0.00E+00">
                  <c:v>103.54451973560344</c:v>
                </c:pt>
                <c:pt idx="6">
                  <c:v>193.30130000000011</c:v>
                </c:pt>
                <c:pt idx="7">
                  <c:v>33.127140000000011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189696"/>
        <c:axId val="120191232"/>
      </c:barChart>
      <c:catAx>
        <c:axId val="1201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0191232"/>
        <c:crosses val="autoZero"/>
        <c:auto val="1"/>
        <c:lblAlgn val="ctr"/>
        <c:lblOffset val="100"/>
        <c:noMultiLvlLbl val="0"/>
      </c:catAx>
      <c:valAx>
        <c:axId val="12019123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μ</a:t>
                </a:r>
                <a:r>
                  <a:rPr lang="en-GB"/>
                  <a:t>g</a:t>
                </a:r>
                <a:r>
                  <a:rPr lang="en-US"/>
                  <a:t>/m3</a:t>
                </a:r>
              </a:p>
            </c:rich>
          </c:tx>
          <c:layout>
            <c:manualLayout>
              <c:xMode val="edge"/>
              <c:yMode val="edge"/>
              <c:x val="9.9498340053719589E-2"/>
              <c:y val="3.27692799002621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018969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51141904179780706"/>
          <c:y val="0.10457717631549959"/>
          <c:w val="0.27161208238198431"/>
          <c:h val="5.670295832534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55491-CBA7-45AC-B79B-D8B60160E6D4}" type="doc">
      <dgm:prSet loTypeId="urn:microsoft.com/office/officeart/2005/8/layout/radial1" loCatId="relationship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8F3B2F80-B670-4FD8-8D29-EAA53A5116D1}">
      <dgm:prSet phldrT="[Text]"/>
      <dgm:spPr/>
      <dgm:t>
        <a:bodyPr/>
        <a:lstStyle/>
        <a:p>
          <a:r>
            <a:rPr lang="en-GB" smtClean="0"/>
            <a:t>Copenhagen Clean-tech Cluster</a:t>
          </a:r>
          <a:endParaRPr lang="en-GB" dirty="0"/>
        </a:p>
      </dgm:t>
    </dgm:pt>
    <dgm:pt modelId="{5273A595-3746-49BC-B09E-6D8F2C7A8CD4}" type="parTrans" cxnId="{692B1C96-266B-4F08-BF9F-ADE974EAAA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48F754-9531-4E8F-BA4D-088B1A7C9502}" type="sibTrans" cxnId="{692B1C96-266B-4F08-BF9F-ADE974EAAAE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8BFDEF9-7EFA-405D-9C8B-EDD8E43DF159}">
      <dgm:prSet phldrT="[Text]" custT="1"/>
      <dgm:spPr/>
      <dgm:t>
        <a:bodyPr/>
        <a:lstStyle/>
        <a:p>
          <a:r>
            <a:rPr lang="en-GB" sz="1800" smtClean="0"/>
            <a:t>Danish Technical University</a:t>
          </a:r>
          <a:endParaRPr lang="en-GB" sz="1800" dirty="0"/>
        </a:p>
      </dgm:t>
    </dgm:pt>
    <dgm:pt modelId="{E1F816AD-C9E9-4BEA-84E8-5005F7CACD63}" type="parTrans" cxnId="{1E0C05CC-5A5A-4E43-B503-F67EA65E7A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D73936A-BA81-43EF-89DE-1A850F952A9B}" type="sibTrans" cxnId="{1E0C05CC-5A5A-4E43-B503-F67EA65E7A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60FE62-9251-48C7-A8C0-1C2C9853F461}">
      <dgm:prSet phldrT="[Text]" custT="1"/>
      <dgm:spPr/>
      <dgm:t>
        <a:bodyPr/>
        <a:lstStyle/>
        <a:p>
          <a:r>
            <a:rPr lang="en-GB" sz="1800" smtClean="0"/>
            <a:t>University of Copenhagen</a:t>
          </a:r>
          <a:endParaRPr lang="en-GB" sz="1800" dirty="0"/>
        </a:p>
      </dgm:t>
    </dgm:pt>
    <dgm:pt modelId="{1C2FC42E-5FB5-4AE6-8D34-6A4C65199F89}" type="parTrans" cxnId="{D174EDF3-9D12-4ACE-A4EB-307770CCA7C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B43707D-9F29-46F6-9AD9-682DE269D46A}" type="sibTrans" cxnId="{D174EDF3-9D12-4ACE-A4EB-307770CCA7C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B1C6126-8D64-4C1D-A3A0-523E2A0CAC51}">
      <dgm:prSet phldrT="[Text]" custT="1"/>
      <dgm:spPr/>
      <dgm:t>
        <a:bodyPr/>
        <a:lstStyle/>
        <a:p>
          <a:r>
            <a:rPr lang="en-GB" sz="1800" smtClean="0"/>
            <a:t>Copenhagen Capacity</a:t>
          </a:r>
          <a:endParaRPr lang="en-GB" sz="1800" dirty="0"/>
        </a:p>
      </dgm:t>
    </dgm:pt>
    <dgm:pt modelId="{2A7BA7BC-C162-4AF0-A572-9203EBDA434B}" type="parTrans" cxnId="{1FFCAA98-8EF9-429F-89D2-D8F9B6D533E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23959A-89B1-459A-BD69-785F30EB2262}" type="sibTrans" cxnId="{1FFCAA98-8EF9-429F-89D2-D8F9B6D533E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003F756-96AE-488E-86E1-EDB650C2255F}">
      <dgm:prSet phldrT="[Text]" custT="1"/>
      <dgm:spPr/>
      <dgm:t>
        <a:bodyPr/>
        <a:lstStyle/>
        <a:p>
          <a:r>
            <a:rPr lang="en-GB" sz="1800" smtClean="0"/>
            <a:t>DHI</a:t>
          </a:r>
          <a:endParaRPr lang="en-GB" sz="1800" dirty="0"/>
        </a:p>
      </dgm:t>
    </dgm:pt>
    <dgm:pt modelId="{98C6013D-2A00-4C9F-A953-E0A3699831A3}" type="parTrans" cxnId="{BBA56ADE-49BE-4A08-A85E-FD56D98A79B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109E16-3C77-46A6-B796-EEBE8435D492}" type="sibTrans" cxnId="{BBA56ADE-49BE-4A08-A85E-FD56D98A79B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BB3F0C-9E9A-4854-91EA-656A3A215C06}">
      <dgm:prSet phldrT="[Text]" custT="1"/>
      <dgm:spPr/>
      <dgm:t>
        <a:bodyPr/>
        <a:lstStyle/>
        <a:p>
          <a:r>
            <a:rPr lang="en-GB" sz="1800" smtClean="0"/>
            <a:t>Scion DTU</a:t>
          </a:r>
          <a:endParaRPr lang="en-GB" sz="1800" dirty="0"/>
        </a:p>
      </dgm:t>
    </dgm:pt>
    <dgm:pt modelId="{D39A63A4-2B68-4211-91B8-F83A16E86A8D}" type="parTrans" cxnId="{997D0061-9CDC-428A-B1BA-06070C4AFB4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4F20AA0-78E9-443C-98A6-D8EA60450AC3}" type="sibTrans" cxnId="{997D0061-9CDC-428A-B1BA-06070C4AFB4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CE86AAE-30C6-4F58-BF4C-A6FF09073C19}">
      <dgm:prSet phldrT="[Text]" custT="1"/>
      <dgm:spPr/>
      <dgm:t>
        <a:bodyPr/>
        <a:lstStyle/>
        <a:p>
          <a:r>
            <a:rPr lang="en-GB" sz="1800" smtClean="0"/>
            <a:t>Symbion</a:t>
          </a:r>
          <a:endParaRPr lang="en-GB" sz="1800" dirty="0"/>
        </a:p>
      </dgm:t>
    </dgm:pt>
    <dgm:pt modelId="{7D64468F-659C-477B-BF07-F71958B8D4F7}" type="parTrans" cxnId="{27DE5610-63CD-4957-9A38-AAC7C6A5F8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E82C691-57EC-480D-8DF9-B5F62526B506}" type="sibTrans" cxnId="{27DE5610-63CD-4957-9A38-AAC7C6A5F81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4B3B1D3-C19B-4D5B-BFA9-7F936EF00BC8}">
      <dgm:prSet phldrT="[Text]" custT="1"/>
      <dgm:spPr/>
      <dgm:t>
        <a:bodyPr/>
        <a:lstStyle/>
        <a:p>
          <a:r>
            <a:rPr lang="en-GB" sz="1800" smtClean="0"/>
            <a:t>State of Green</a:t>
          </a:r>
          <a:endParaRPr lang="en-GB" sz="1800" dirty="0"/>
        </a:p>
      </dgm:t>
    </dgm:pt>
    <dgm:pt modelId="{7E8B0FC8-0368-47DA-9962-1E2DD5415F9D}" type="parTrans" cxnId="{81EFEFC8-842D-49AF-837A-7EF523C08C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17A7944-0AF3-4252-8922-7EE1BD4F53E2}" type="sibTrans" cxnId="{81EFEFC8-842D-49AF-837A-7EF523C08C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BF3409B-744E-4755-B9F5-6B3995D0E9A5}">
      <dgm:prSet phldrT="[Text]" custT="1"/>
      <dgm:spPr/>
      <dgm:t>
        <a:bodyPr/>
        <a:lstStyle/>
        <a:p>
          <a:r>
            <a:rPr lang="en-GB" sz="1800" smtClean="0"/>
            <a:t>Business Frederiksund</a:t>
          </a:r>
          <a:endParaRPr lang="en-GB" sz="1800" dirty="0"/>
        </a:p>
      </dgm:t>
    </dgm:pt>
    <dgm:pt modelId="{CC789E6F-B7FC-4756-869A-40E47BD4EE7E}" type="parTrans" cxnId="{DF2F85A9-6ACA-474F-A0DE-4C477C069B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3516CA8-9D96-4931-830D-7202631D8911}" type="sibTrans" cxnId="{DF2F85A9-6ACA-474F-A0DE-4C477C069B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AF153DA-67F5-43D0-AE30-F7EC7F1BBC2B}">
      <dgm:prSet phldrT="[Text]" custT="1"/>
      <dgm:spPr/>
      <dgm:t>
        <a:bodyPr/>
        <a:lstStyle/>
        <a:p>
          <a:r>
            <a:rPr lang="en-GB" sz="1800" smtClean="0"/>
            <a:t>City of Copenhagen</a:t>
          </a:r>
          <a:endParaRPr lang="en-GB" sz="1800" dirty="0"/>
        </a:p>
      </dgm:t>
    </dgm:pt>
    <dgm:pt modelId="{BB233A1C-B709-4655-BAA1-92D719C5E9F9}" type="parTrans" cxnId="{A9934461-D054-4343-B098-3726C97CD16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5A0D79-BA1B-40EF-A21C-8BCFD37D73A5}" type="sibTrans" cxnId="{A9934461-D054-4343-B098-3726C97CD16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5419F4-D471-470D-8501-E619894FD8C6}">
      <dgm:prSet phldrT="[Text]" custT="1"/>
      <dgm:spPr/>
      <dgm:t>
        <a:bodyPr/>
        <a:lstStyle/>
        <a:p>
          <a:r>
            <a:rPr lang="en-GB" sz="1800" smtClean="0"/>
            <a:t>Danish industries</a:t>
          </a:r>
          <a:endParaRPr lang="en-GB" sz="1800" dirty="0"/>
        </a:p>
      </dgm:t>
    </dgm:pt>
    <dgm:pt modelId="{9BEC0E65-1BDE-4D7A-B0A3-99E2DBCEF764}" type="parTrans" cxnId="{CBF65564-BBF4-422E-B533-5C0FA85F78D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762946-82B7-4FD3-A267-5032D02106AE}" type="sibTrans" cxnId="{CBF65564-BBF4-422E-B533-5C0FA85F78D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B50325-88F1-4E8A-ACA4-F2E9F5F8B051}">
      <dgm:prSet phldrT="[Text]" custT="1"/>
      <dgm:spPr/>
      <dgm:t>
        <a:bodyPr/>
        <a:lstStyle/>
        <a:p>
          <a:r>
            <a:rPr lang="en-GB" sz="1800" smtClean="0"/>
            <a:t>Business Link</a:t>
          </a:r>
          <a:endParaRPr lang="en-GB" sz="1800" dirty="0"/>
        </a:p>
      </dgm:t>
    </dgm:pt>
    <dgm:pt modelId="{BD199D8C-24F5-4949-85F0-828BEC5CE3E2}" type="parTrans" cxnId="{F5EBBE1E-4F82-42F6-A7BD-048304B3DDE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BB83186-CCA4-4ADA-A730-CB78620F3AD7}" type="sibTrans" cxnId="{F5EBBE1E-4F82-42F6-A7BD-048304B3DDE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60AC891-E84F-4DC6-9B48-2CF0A4227B59}" type="pres">
      <dgm:prSet presAssocID="{B5455491-CBA7-45AC-B79B-D8B60160E6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2D8B91-68C3-4DEB-B016-8D631F47D3CE}" type="pres">
      <dgm:prSet presAssocID="{8F3B2F80-B670-4FD8-8D29-EAA53A5116D1}" presName="centerShape" presStyleLbl="node0" presStyleIdx="0" presStyleCnt="1" custScaleX="247681" custScaleY="225504"/>
      <dgm:spPr/>
      <dgm:t>
        <a:bodyPr/>
        <a:lstStyle/>
        <a:p>
          <a:endParaRPr lang="en-GB"/>
        </a:p>
      </dgm:t>
    </dgm:pt>
    <dgm:pt modelId="{0827875C-5A43-4B54-AE17-10BB593C49A7}" type="pres">
      <dgm:prSet presAssocID="{E1F816AD-C9E9-4BEA-84E8-5005F7CACD63}" presName="Name9" presStyleLbl="parChTrans1D2" presStyleIdx="0" presStyleCnt="11"/>
      <dgm:spPr/>
      <dgm:t>
        <a:bodyPr/>
        <a:lstStyle/>
        <a:p>
          <a:endParaRPr lang="en-GB"/>
        </a:p>
      </dgm:t>
    </dgm:pt>
    <dgm:pt modelId="{FBB91395-BB67-4566-8B17-D2081D396BA6}" type="pres">
      <dgm:prSet presAssocID="{E1F816AD-C9E9-4BEA-84E8-5005F7CACD63}" presName="connTx" presStyleLbl="parChTrans1D2" presStyleIdx="0" presStyleCnt="11"/>
      <dgm:spPr/>
      <dgm:t>
        <a:bodyPr/>
        <a:lstStyle/>
        <a:p>
          <a:endParaRPr lang="en-GB"/>
        </a:p>
      </dgm:t>
    </dgm:pt>
    <dgm:pt modelId="{DC720317-8617-4D65-B9C3-7DD5C5C5F88A}" type="pres">
      <dgm:prSet presAssocID="{C8BFDEF9-7EFA-405D-9C8B-EDD8E43DF159}" presName="node" presStyleLbl="node1" presStyleIdx="0" presStyleCnt="11" custScaleX="217208" custRadScaleRad="101483" custRadScaleInc="-59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06EAC-6AB4-4C9F-806A-6D33DA967BD2}" type="pres">
      <dgm:prSet presAssocID="{1C2FC42E-5FB5-4AE6-8D34-6A4C65199F89}" presName="Name9" presStyleLbl="parChTrans1D2" presStyleIdx="1" presStyleCnt="11"/>
      <dgm:spPr/>
      <dgm:t>
        <a:bodyPr/>
        <a:lstStyle/>
        <a:p>
          <a:endParaRPr lang="en-GB"/>
        </a:p>
      </dgm:t>
    </dgm:pt>
    <dgm:pt modelId="{2983A9CF-A4FE-4366-A29C-5DBAB288292D}" type="pres">
      <dgm:prSet presAssocID="{1C2FC42E-5FB5-4AE6-8D34-6A4C65199F89}" presName="connTx" presStyleLbl="parChTrans1D2" presStyleIdx="1" presStyleCnt="11"/>
      <dgm:spPr/>
      <dgm:t>
        <a:bodyPr/>
        <a:lstStyle/>
        <a:p>
          <a:endParaRPr lang="en-GB"/>
        </a:p>
      </dgm:t>
    </dgm:pt>
    <dgm:pt modelId="{9A1D6159-3978-42CF-B1E5-270AF11C9214}" type="pres">
      <dgm:prSet presAssocID="{1660FE62-9251-48C7-A8C0-1C2C9853F461}" presName="node" presStyleLbl="node1" presStyleIdx="1" presStyleCnt="11" custScaleX="217208" custRadScaleRad="116576" custRadScaleInc="511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D2CF3A-6FE4-472A-B541-047A464FA22A}" type="pres">
      <dgm:prSet presAssocID="{2A7BA7BC-C162-4AF0-A572-9203EBDA434B}" presName="Name9" presStyleLbl="parChTrans1D2" presStyleIdx="2" presStyleCnt="11"/>
      <dgm:spPr/>
      <dgm:t>
        <a:bodyPr/>
        <a:lstStyle/>
        <a:p>
          <a:endParaRPr lang="en-GB"/>
        </a:p>
      </dgm:t>
    </dgm:pt>
    <dgm:pt modelId="{CAF98034-98A2-4AB7-BA2C-24F652BFDFC1}" type="pres">
      <dgm:prSet presAssocID="{2A7BA7BC-C162-4AF0-A572-9203EBDA434B}" presName="connTx" presStyleLbl="parChTrans1D2" presStyleIdx="2" presStyleCnt="11"/>
      <dgm:spPr/>
      <dgm:t>
        <a:bodyPr/>
        <a:lstStyle/>
        <a:p>
          <a:endParaRPr lang="en-GB"/>
        </a:p>
      </dgm:t>
    </dgm:pt>
    <dgm:pt modelId="{4E1BFB57-4B98-4153-9B76-8390D779C746}" type="pres">
      <dgm:prSet presAssocID="{9B1C6126-8D64-4C1D-A3A0-523E2A0CAC51}" presName="node" presStyleLbl="node1" presStyleIdx="2" presStyleCnt="11" custScaleX="217208" custRadScaleRad="118583" custRadScaleInc="246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6772D-3E91-438D-850E-733B56B7C9C7}" type="pres">
      <dgm:prSet presAssocID="{98C6013D-2A00-4C9F-A953-E0A3699831A3}" presName="Name9" presStyleLbl="parChTrans1D2" presStyleIdx="3" presStyleCnt="11"/>
      <dgm:spPr/>
      <dgm:t>
        <a:bodyPr/>
        <a:lstStyle/>
        <a:p>
          <a:endParaRPr lang="en-GB"/>
        </a:p>
      </dgm:t>
    </dgm:pt>
    <dgm:pt modelId="{EAAE9863-3547-4DC4-8FAE-4F432E3D6276}" type="pres">
      <dgm:prSet presAssocID="{98C6013D-2A00-4C9F-A953-E0A3699831A3}" presName="connTx" presStyleLbl="parChTrans1D2" presStyleIdx="3" presStyleCnt="11"/>
      <dgm:spPr/>
      <dgm:t>
        <a:bodyPr/>
        <a:lstStyle/>
        <a:p>
          <a:endParaRPr lang="en-GB"/>
        </a:p>
      </dgm:t>
    </dgm:pt>
    <dgm:pt modelId="{69147C1D-B5E8-4E30-AEDF-EBB93BD3054A}" type="pres">
      <dgm:prSet presAssocID="{D003F756-96AE-488E-86E1-EDB650C2255F}" presName="node" presStyleLbl="node1" presStyleIdx="3" presStyleCnt="11" custScaleX="217208" custRadScaleRad="111406" custRadScaleInc="-227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37D164-94C6-496C-9E24-F5C10810B736}" type="pres">
      <dgm:prSet presAssocID="{D39A63A4-2B68-4211-91B8-F83A16E86A8D}" presName="Name9" presStyleLbl="parChTrans1D2" presStyleIdx="4" presStyleCnt="11"/>
      <dgm:spPr/>
      <dgm:t>
        <a:bodyPr/>
        <a:lstStyle/>
        <a:p>
          <a:endParaRPr lang="en-GB"/>
        </a:p>
      </dgm:t>
    </dgm:pt>
    <dgm:pt modelId="{695CDA92-C33B-4CE4-BE0B-1FC4CF2E5BB9}" type="pres">
      <dgm:prSet presAssocID="{D39A63A4-2B68-4211-91B8-F83A16E86A8D}" presName="connTx" presStyleLbl="parChTrans1D2" presStyleIdx="4" presStyleCnt="11"/>
      <dgm:spPr/>
      <dgm:t>
        <a:bodyPr/>
        <a:lstStyle/>
        <a:p>
          <a:endParaRPr lang="en-GB"/>
        </a:p>
      </dgm:t>
    </dgm:pt>
    <dgm:pt modelId="{B6AFF066-2DAA-47A8-9BE1-4FAF5719E511}" type="pres">
      <dgm:prSet presAssocID="{15BB3F0C-9E9A-4854-91EA-656A3A215C06}" presName="node" presStyleLbl="node1" presStyleIdx="4" presStyleCnt="11" custScaleX="217208" custRadScaleRad="121427" custRadScaleInc="-833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969EEF-C8E4-4390-AD23-331A6CF93F1E}" type="pres">
      <dgm:prSet presAssocID="{7D64468F-659C-477B-BF07-F71958B8D4F7}" presName="Name9" presStyleLbl="parChTrans1D2" presStyleIdx="5" presStyleCnt="11"/>
      <dgm:spPr/>
      <dgm:t>
        <a:bodyPr/>
        <a:lstStyle/>
        <a:p>
          <a:endParaRPr lang="en-GB"/>
        </a:p>
      </dgm:t>
    </dgm:pt>
    <dgm:pt modelId="{68884760-26AB-4586-8162-E4BD0AC61F2B}" type="pres">
      <dgm:prSet presAssocID="{7D64468F-659C-477B-BF07-F71958B8D4F7}" presName="connTx" presStyleLbl="parChTrans1D2" presStyleIdx="5" presStyleCnt="11"/>
      <dgm:spPr/>
      <dgm:t>
        <a:bodyPr/>
        <a:lstStyle/>
        <a:p>
          <a:endParaRPr lang="en-GB"/>
        </a:p>
      </dgm:t>
    </dgm:pt>
    <dgm:pt modelId="{022429B7-C1D2-4698-B914-4FA7D40B1B02}" type="pres">
      <dgm:prSet presAssocID="{9CE86AAE-30C6-4F58-BF4C-A6FF09073C19}" presName="node" presStyleLbl="node1" presStyleIdx="5" presStyleCnt="11" custScaleX="217208" custRadScaleRad="108939" custRadScaleInc="-72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6A37C-D917-41D8-897D-3A34E59BBBF7}" type="pres">
      <dgm:prSet presAssocID="{7E8B0FC8-0368-47DA-9962-1E2DD5415F9D}" presName="Name9" presStyleLbl="parChTrans1D2" presStyleIdx="6" presStyleCnt="11"/>
      <dgm:spPr/>
      <dgm:t>
        <a:bodyPr/>
        <a:lstStyle/>
        <a:p>
          <a:endParaRPr lang="en-GB"/>
        </a:p>
      </dgm:t>
    </dgm:pt>
    <dgm:pt modelId="{3122E5AF-1790-4475-AF79-5C07402A739F}" type="pres">
      <dgm:prSet presAssocID="{7E8B0FC8-0368-47DA-9962-1E2DD5415F9D}" presName="connTx" presStyleLbl="parChTrans1D2" presStyleIdx="6" presStyleCnt="11"/>
      <dgm:spPr/>
      <dgm:t>
        <a:bodyPr/>
        <a:lstStyle/>
        <a:p>
          <a:endParaRPr lang="en-GB"/>
        </a:p>
      </dgm:t>
    </dgm:pt>
    <dgm:pt modelId="{CB80FF8C-EC83-497E-8B0A-97A610E13405}" type="pres">
      <dgm:prSet presAssocID="{84B3B1D3-C19B-4D5B-BFA9-7F936EF00BC8}" presName="node" presStyleLbl="node1" presStyleIdx="6" presStyleCnt="11" custScaleX="217208" custRadScaleRad="109733" custRadScaleInc="713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6BEE1-1F72-452D-9EAB-284B3EA231E6}" type="pres">
      <dgm:prSet presAssocID="{CC789E6F-B7FC-4756-869A-40E47BD4EE7E}" presName="Name9" presStyleLbl="parChTrans1D2" presStyleIdx="7" presStyleCnt="11"/>
      <dgm:spPr/>
      <dgm:t>
        <a:bodyPr/>
        <a:lstStyle/>
        <a:p>
          <a:endParaRPr lang="en-GB"/>
        </a:p>
      </dgm:t>
    </dgm:pt>
    <dgm:pt modelId="{616DA5F1-D507-48C7-93ED-EFE2668E2A66}" type="pres">
      <dgm:prSet presAssocID="{CC789E6F-B7FC-4756-869A-40E47BD4EE7E}" presName="connTx" presStyleLbl="parChTrans1D2" presStyleIdx="7" presStyleCnt="11"/>
      <dgm:spPr/>
      <dgm:t>
        <a:bodyPr/>
        <a:lstStyle/>
        <a:p>
          <a:endParaRPr lang="en-GB"/>
        </a:p>
      </dgm:t>
    </dgm:pt>
    <dgm:pt modelId="{E2104101-56CC-4DF1-A182-153B2556AAB6}" type="pres">
      <dgm:prSet presAssocID="{2BF3409B-744E-4755-B9F5-6B3995D0E9A5}" presName="node" presStyleLbl="node1" presStyleIdx="7" presStyleCnt="11" custScaleX="217208" custRadScaleRad="128427" custRadScaleInc="83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81DC4-5C23-4526-A03C-0F1071190D09}" type="pres">
      <dgm:prSet presAssocID="{BB233A1C-B709-4655-BAA1-92D719C5E9F9}" presName="Name9" presStyleLbl="parChTrans1D2" presStyleIdx="8" presStyleCnt="11"/>
      <dgm:spPr/>
      <dgm:t>
        <a:bodyPr/>
        <a:lstStyle/>
        <a:p>
          <a:endParaRPr lang="en-GB"/>
        </a:p>
      </dgm:t>
    </dgm:pt>
    <dgm:pt modelId="{2D4F96C7-D553-4D7A-AE9D-167DFAD65E93}" type="pres">
      <dgm:prSet presAssocID="{BB233A1C-B709-4655-BAA1-92D719C5E9F9}" presName="connTx" presStyleLbl="parChTrans1D2" presStyleIdx="8" presStyleCnt="11"/>
      <dgm:spPr/>
      <dgm:t>
        <a:bodyPr/>
        <a:lstStyle/>
        <a:p>
          <a:endParaRPr lang="en-GB"/>
        </a:p>
      </dgm:t>
    </dgm:pt>
    <dgm:pt modelId="{AC3DAA0F-9E1F-49FF-B6E4-F284A93D0E88}" type="pres">
      <dgm:prSet presAssocID="{FAF153DA-67F5-43D0-AE30-F7EC7F1BBC2B}" presName="node" presStyleLbl="node1" presStyleIdx="8" presStyleCnt="11" custScaleX="217208" custRadScaleRad="117649" custRadScaleInc="241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573B9-CD67-4C9A-A70F-20E837E56DC4}" type="pres">
      <dgm:prSet presAssocID="{9BEC0E65-1BDE-4D7A-B0A3-99E2DBCEF764}" presName="Name9" presStyleLbl="parChTrans1D2" presStyleIdx="9" presStyleCnt="11"/>
      <dgm:spPr/>
      <dgm:t>
        <a:bodyPr/>
        <a:lstStyle/>
        <a:p>
          <a:endParaRPr lang="en-GB"/>
        </a:p>
      </dgm:t>
    </dgm:pt>
    <dgm:pt modelId="{21ACF217-2822-44F1-84B1-465B8EF57913}" type="pres">
      <dgm:prSet presAssocID="{9BEC0E65-1BDE-4D7A-B0A3-99E2DBCEF764}" presName="connTx" presStyleLbl="parChTrans1D2" presStyleIdx="9" presStyleCnt="11"/>
      <dgm:spPr/>
      <dgm:t>
        <a:bodyPr/>
        <a:lstStyle/>
        <a:p>
          <a:endParaRPr lang="en-GB"/>
        </a:p>
      </dgm:t>
    </dgm:pt>
    <dgm:pt modelId="{80FD74E7-68BF-4540-8592-B0CB0C83545D}" type="pres">
      <dgm:prSet presAssocID="{ED5419F4-D471-470D-8501-E619894FD8C6}" presName="node" presStyleLbl="node1" presStyleIdx="9" presStyleCnt="11" custScaleX="217208" custRadScaleRad="123256" custRadScaleInc="-409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D8AE68-8CCC-4312-B449-BF88BF027882}" type="pres">
      <dgm:prSet presAssocID="{BD199D8C-24F5-4949-85F0-828BEC5CE3E2}" presName="Name9" presStyleLbl="parChTrans1D2" presStyleIdx="10" presStyleCnt="11"/>
      <dgm:spPr/>
      <dgm:t>
        <a:bodyPr/>
        <a:lstStyle/>
        <a:p>
          <a:endParaRPr lang="en-GB"/>
        </a:p>
      </dgm:t>
    </dgm:pt>
    <dgm:pt modelId="{A3CA3DDA-2B0B-4FCD-BFCE-62DC4066695E}" type="pres">
      <dgm:prSet presAssocID="{BD199D8C-24F5-4949-85F0-828BEC5CE3E2}" presName="connTx" presStyleLbl="parChTrans1D2" presStyleIdx="10" presStyleCnt="11"/>
      <dgm:spPr/>
      <dgm:t>
        <a:bodyPr/>
        <a:lstStyle/>
        <a:p>
          <a:endParaRPr lang="en-GB"/>
        </a:p>
      </dgm:t>
    </dgm:pt>
    <dgm:pt modelId="{88B030FC-50FF-48AD-B9D4-A608AAA56395}" type="pres">
      <dgm:prSet presAssocID="{C7B50325-88F1-4E8A-ACA4-F2E9F5F8B051}" presName="node" presStyleLbl="node1" presStyleIdx="10" presStyleCnt="11" custScaleX="217208" custRadScaleRad="139332" custRadScaleInc="-123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59009F-5D59-4A70-BE0D-6CF775548B3B}" type="presOf" srcId="{7E8B0FC8-0368-47DA-9962-1E2DD5415F9D}" destId="{4946A37C-D917-41D8-897D-3A34E59BBBF7}" srcOrd="0" destOrd="0" presId="urn:microsoft.com/office/officeart/2005/8/layout/radial1"/>
    <dgm:cxn modelId="{D174EDF3-9D12-4ACE-A4EB-307770CCA7C9}" srcId="{8F3B2F80-B670-4FD8-8D29-EAA53A5116D1}" destId="{1660FE62-9251-48C7-A8C0-1C2C9853F461}" srcOrd="1" destOrd="0" parTransId="{1C2FC42E-5FB5-4AE6-8D34-6A4C65199F89}" sibTransId="{2B43707D-9F29-46F6-9AD9-682DE269D46A}"/>
    <dgm:cxn modelId="{76872EDD-A909-40AF-A7AD-7EC1799B4119}" type="presOf" srcId="{7E8B0FC8-0368-47DA-9962-1E2DD5415F9D}" destId="{3122E5AF-1790-4475-AF79-5C07402A739F}" srcOrd="1" destOrd="0" presId="urn:microsoft.com/office/officeart/2005/8/layout/radial1"/>
    <dgm:cxn modelId="{149697B2-22A7-4C9D-BE80-08CC6F0B9206}" type="presOf" srcId="{ED5419F4-D471-470D-8501-E619894FD8C6}" destId="{80FD74E7-68BF-4540-8592-B0CB0C83545D}" srcOrd="0" destOrd="0" presId="urn:microsoft.com/office/officeart/2005/8/layout/radial1"/>
    <dgm:cxn modelId="{19708607-7894-445B-8B42-DCD57F710136}" type="presOf" srcId="{BB233A1C-B709-4655-BAA1-92D719C5E9F9}" destId="{85081DC4-5C23-4526-A03C-0F1071190D09}" srcOrd="0" destOrd="0" presId="urn:microsoft.com/office/officeart/2005/8/layout/radial1"/>
    <dgm:cxn modelId="{E987F6E6-9203-4620-890A-DD32463BF60E}" type="presOf" srcId="{E1F816AD-C9E9-4BEA-84E8-5005F7CACD63}" destId="{0827875C-5A43-4B54-AE17-10BB593C49A7}" srcOrd="0" destOrd="0" presId="urn:microsoft.com/office/officeart/2005/8/layout/radial1"/>
    <dgm:cxn modelId="{82C586B4-8CA2-4F67-9062-8530B1A8967D}" type="presOf" srcId="{D003F756-96AE-488E-86E1-EDB650C2255F}" destId="{69147C1D-B5E8-4E30-AEDF-EBB93BD3054A}" srcOrd="0" destOrd="0" presId="urn:microsoft.com/office/officeart/2005/8/layout/radial1"/>
    <dgm:cxn modelId="{4E890BD8-51E7-4762-9BA3-A0A3F2BD415D}" type="presOf" srcId="{C7B50325-88F1-4E8A-ACA4-F2E9F5F8B051}" destId="{88B030FC-50FF-48AD-B9D4-A608AAA56395}" srcOrd="0" destOrd="0" presId="urn:microsoft.com/office/officeart/2005/8/layout/radial1"/>
    <dgm:cxn modelId="{CBF65564-BBF4-422E-B533-5C0FA85F78D3}" srcId="{8F3B2F80-B670-4FD8-8D29-EAA53A5116D1}" destId="{ED5419F4-D471-470D-8501-E619894FD8C6}" srcOrd="9" destOrd="0" parTransId="{9BEC0E65-1BDE-4D7A-B0A3-99E2DBCEF764}" sibTransId="{CB762946-82B7-4FD3-A267-5032D02106AE}"/>
    <dgm:cxn modelId="{80B95183-615C-4CF8-BE4E-C6805718B90E}" type="presOf" srcId="{2BF3409B-744E-4755-B9F5-6B3995D0E9A5}" destId="{E2104101-56CC-4DF1-A182-153B2556AAB6}" srcOrd="0" destOrd="0" presId="urn:microsoft.com/office/officeart/2005/8/layout/radial1"/>
    <dgm:cxn modelId="{F5EBBE1E-4F82-42F6-A7BD-048304B3DDE4}" srcId="{8F3B2F80-B670-4FD8-8D29-EAA53A5116D1}" destId="{C7B50325-88F1-4E8A-ACA4-F2E9F5F8B051}" srcOrd="10" destOrd="0" parTransId="{BD199D8C-24F5-4949-85F0-828BEC5CE3E2}" sibTransId="{8BB83186-CCA4-4ADA-A730-CB78620F3AD7}"/>
    <dgm:cxn modelId="{A9934461-D054-4343-B098-3726C97CD16A}" srcId="{8F3B2F80-B670-4FD8-8D29-EAA53A5116D1}" destId="{FAF153DA-67F5-43D0-AE30-F7EC7F1BBC2B}" srcOrd="8" destOrd="0" parTransId="{BB233A1C-B709-4655-BAA1-92D719C5E9F9}" sibTransId="{8C5A0D79-BA1B-40EF-A21C-8BCFD37D73A5}"/>
    <dgm:cxn modelId="{0C7DF531-9ACE-4658-9E49-46777C77FFCD}" type="presOf" srcId="{9BEC0E65-1BDE-4D7A-B0A3-99E2DBCEF764}" destId="{485573B9-CD67-4C9A-A70F-20E837E56DC4}" srcOrd="0" destOrd="0" presId="urn:microsoft.com/office/officeart/2005/8/layout/radial1"/>
    <dgm:cxn modelId="{DF2F85A9-6ACA-474F-A0DE-4C477C069B08}" srcId="{8F3B2F80-B670-4FD8-8D29-EAA53A5116D1}" destId="{2BF3409B-744E-4755-B9F5-6B3995D0E9A5}" srcOrd="7" destOrd="0" parTransId="{CC789E6F-B7FC-4756-869A-40E47BD4EE7E}" sibTransId="{53516CA8-9D96-4931-830D-7202631D8911}"/>
    <dgm:cxn modelId="{55946C93-6AB7-496E-9AC3-945FD9D1A96C}" type="presOf" srcId="{B5455491-CBA7-45AC-B79B-D8B60160E6D4}" destId="{560AC891-E84F-4DC6-9B48-2CF0A4227B59}" srcOrd="0" destOrd="0" presId="urn:microsoft.com/office/officeart/2005/8/layout/radial1"/>
    <dgm:cxn modelId="{71B9DAF6-9C15-4F3D-8E15-2DF80874A33B}" type="presOf" srcId="{9B1C6126-8D64-4C1D-A3A0-523E2A0CAC51}" destId="{4E1BFB57-4B98-4153-9B76-8390D779C746}" srcOrd="0" destOrd="0" presId="urn:microsoft.com/office/officeart/2005/8/layout/radial1"/>
    <dgm:cxn modelId="{992892B9-9757-49FE-865E-4D267B77BCF5}" type="presOf" srcId="{98C6013D-2A00-4C9F-A953-E0A3699831A3}" destId="{EAAE9863-3547-4DC4-8FAE-4F432E3D6276}" srcOrd="1" destOrd="0" presId="urn:microsoft.com/office/officeart/2005/8/layout/radial1"/>
    <dgm:cxn modelId="{1DA82D23-2F22-4025-8BE6-6C1B3ED172C9}" type="presOf" srcId="{8F3B2F80-B670-4FD8-8D29-EAA53A5116D1}" destId="{AF2D8B91-68C3-4DEB-B016-8D631F47D3CE}" srcOrd="0" destOrd="0" presId="urn:microsoft.com/office/officeart/2005/8/layout/radial1"/>
    <dgm:cxn modelId="{F28EF7DE-28C6-43B0-A68F-ACA98A8B3C8E}" type="presOf" srcId="{BB233A1C-B709-4655-BAA1-92D719C5E9F9}" destId="{2D4F96C7-D553-4D7A-AE9D-167DFAD65E93}" srcOrd="1" destOrd="0" presId="urn:microsoft.com/office/officeart/2005/8/layout/radial1"/>
    <dgm:cxn modelId="{A3FB811F-D540-4F50-BFC7-E9DF399CEFA4}" type="presOf" srcId="{BD199D8C-24F5-4949-85F0-828BEC5CE3E2}" destId="{A3CA3DDA-2B0B-4FCD-BFCE-62DC4066695E}" srcOrd="1" destOrd="0" presId="urn:microsoft.com/office/officeart/2005/8/layout/radial1"/>
    <dgm:cxn modelId="{08BFC1B1-8B6B-4E00-95D7-550633E3BC71}" type="presOf" srcId="{1C2FC42E-5FB5-4AE6-8D34-6A4C65199F89}" destId="{2983A9CF-A4FE-4366-A29C-5DBAB288292D}" srcOrd="1" destOrd="0" presId="urn:microsoft.com/office/officeart/2005/8/layout/radial1"/>
    <dgm:cxn modelId="{B24E10EC-AC10-4A07-BCEF-476AB2D00D79}" type="presOf" srcId="{D39A63A4-2B68-4211-91B8-F83A16E86A8D}" destId="{695CDA92-C33B-4CE4-BE0B-1FC4CF2E5BB9}" srcOrd="1" destOrd="0" presId="urn:microsoft.com/office/officeart/2005/8/layout/radial1"/>
    <dgm:cxn modelId="{F6112693-A3BE-4E44-A0BE-B53D8DD691C1}" type="presOf" srcId="{98C6013D-2A00-4C9F-A953-E0A3699831A3}" destId="{9E06772D-3E91-438D-850E-733B56B7C9C7}" srcOrd="0" destOrd="0" presId="urn:microsoft.com/office/officeart/2005/8/layout/radial1"/>
    <dgm:cxn modelId="{48030D4C-A561-4C8A-83B9-AFCB8AB187CE}" type="presOf" srcId="{FAF153DA-67F5-43D0-AE30-F7EC7F1BBC2B}" destId="{AC3DAA0F-9E1F-49FF-B6E4-F284A93D0E88}" srcOrd="0" destOrd="0" presId="urn:microsoft.com/office/officeart/2005/8/layout/radial1"/>
    <dgm:cxn modelId="{9130D630-E6FE-4C64-A229-25BC4A32C076}" type="presOf" srcId="{C8BFDEF9-7EFA-405D-9C8B-EDD8E43DF159}" destId="{DC720317-8617-4D65-B9C3-7DD5C5C5F88A}" srcOrd="0" destOrd="0" presId="urn:microsoft.com/office/officeart/2005/8/layout/radial1"/>
    <dgm:cxn modelId="{5C686D05-B10D-42CC-9CA0-691A4881355F}" type="presOf" srcId="{CC789E6F-B7FC-4756-869A-40E47BD4EE7E}" destId="{20F6BEE1-1F72-452D-9EAB-284B3EA231E6}" srcOrd="0" destOrd="0" presId="urn:microsoft.com/office/officeart/2005/8/layout/radial1"/>
    <dgm:cxn modelId="{797C108E-E0A8-4294-933D-3AFD4026D496}" type="presOf" srcId="{15BB3F0C-9E9A-4854-91EA-656A3A215C06}" destId="{B6AFF066-2DAA-47A8-9BE1-4FAF5719E511}" srcOrd="0" destOrd="0" presId="urn:microsoft.com/office/officeart/2005/8/layout/radial1"/>
    <dgm:cxn modelId="{DE277319-5D7C-4414-B5E5-0CC5C6159188}" type="presOf" srcId="{7D64468F-659C-477B-BF07-F71958B8D4F7}" destId="{F6969EEF-C8E4-4390-AD23-331A6CF93F1E}" srcOrd="0" destOrd="0" presId="urn:microsoft.com/office/officeart/2005/8/layout/radial1"/>
    <dgm:cxn modelId="{1FFCAA98-8EF9-429F-89D2-D8F9B6D533E9}" srcId="{8F3B2F80-B670-4FD8-8D29-EAA53A5116D1}" destId="{9B1C6126-8D64-4C1D-A3A0-523E2A0CAC51}" srcOrd="2" destOrd="0" parTransId="{2A7BA7BC-C162-4AF0-A572-9203EBDA434B}" sibTransId="{5F23959A-89B1-459A-BD69-785F30EB2262}"/>
    <dgm:cxn modelId="{BBA56ADE-49BE-4A08-A85E-FD56D98A79BF}" srcId="{8F3B2F80-B670-4FD8-8D29-EAA53A5116D1}" destId="{D003F756-96AE-488E-86E1-EDB650C2255F}" srcOrd="3" destOrd="0" parTransId="{98C6013D-2A00-4C9F-A953-E0A3699831A3}" sibTransId="{D9109E16-3C77-46A6-B796-EEBE8435D492}"/>
    <dgm:cxn modelId="{E2A190F3-C75A-42D4-A87B-FB77973A6CD2}" type="presOf" srcId="{D39A63A4-2B68-4211-91B8-F83A16E86A8D}" destId="{9037D164-94C6-496C-9E24-F5C10810B736}" srcOrd="0" destOrd="0" presId="urn:microsoft.com/office/officeart/2005/8/layout/radial1"/>
    <dgm:cxn modelId="{27DE5610-63CD-4957-9A38-AAC7C6A5F812}" srcId="{8F3B2F80-B670-4FD8-8D29-EAA53A5116D1}" destId="{9CE86AAE-30C6-4F58-BF4C-A6FF09073C19}" srcOrd="5" destOrd="0" parTransId="{7D64468F-659C-477B-BF07-F71958B8D4F7}" sibTransId="{9E82C691-57EC-480D-8DF9-B5F62526B506}"/>
    <dgm:cxn modelId="{D1FAB1AB-9089-406B-9B73-843C977656FB}" type="presOf" srcId="{1C2FC42E-5FB5-4AE6-8D34-6A4C65199F89}" destId="{96906EAC-6AB4-4C9F-806A-6D33DA967BD2}" srcOrd="0" destOrd="0" presId="urn:microsoft.com/office/officeart/2005/8/layout/radial1"/>
    <dgm:cxn modelId="{85EF4D6F-0ABA-4D9E-A43C-454511EE0000}" type="presOf" srcId="{7D64468F-659C-477B-BF07-F71958B8D4F7}" destId="{68884760-26AB-4586-8162-E4BD0AC61F2B}" srcOrd="1" destOrd="0" presId="urn:microsoft.com/office/officeart/2005/8/layout/radial1"/>
    <dgm:cxn modelId="{8A087E7E-3409-4602-8FA7-E54F32D96A74}" type="presOf" srcId="{CC789E6F-B7FC-4756-869A-40E47BD4EE7E}" destId="{616DA5F1-D507-48C7-93ED-EFE2668E2A66}" srcOrd="1" destOrd="0" presId="urn:microsoft.com/office/officeart/2005/8/layout/radial1"/>
    <dgm:cxn modelId="{2ACD3306-C850-4AFA-B7B2-D295E4AE07A9}" type="presOf" srcId="{2A7BA7BC-C162-4AF0-A572-9203EBDA434B}" destId="{CAF98034-98A2-4AB7-BA2C-24F652BFDFC1}" srcOrd="1" destOrd="0" presId="urn:microsoft.com/office/officeart/2005/8/layout/radial1"/>
    <dgm:cxn modelId="{692B1C96-266B-4F08-BF9F-ADE974EAAAE7}" srcId="{B5455491-CBA7-45AC-B79B-D8B60160E6D4}" destId="{8F3B2F80-B670-4FD8-8D29-EAA53A5116D1}" srcOrd="0" destOrd="0" parTransId="{5273A595-3746-49BC-B09E-6D8F2C7A8CD4}" sibTransId="{D948F754-9531-4E8F-BA4D-088B1A7C9502}"/>
    <dgm:cxn modelId="{948F1762-A50F-445B-9E94-79754D3AD2B6}" type="presOf" srcId="{2A7BA7BC-C162-4AF0-A572-9203EBDA434B}" destId="{25D2CF3A-6FE4-472A-B541-047A464FA22A}" srcOrd="0" destOrd="0" presId="urn:microsoft.com/office/officeart/2005/8/layout/radial1"/>
    <dgm:cxn modelId="{58766299-130B-43D4-AD03-512B6D8C51F5}" type="presOf" srcId="{1660FE62-9251-48C7-A8C0-1C2C9853F461}" destId="{9A1D6159-3978-42CF-B1E5-270AF11C9214}" srcOrd="0" destOrd="0" presId="urn:microsoft.com/office/officeart/2005/8/layout/radial1"/>
    <dgm:cxn modelId="{90058063-E72E-41B8-A8B5-C76F60760ECA}" type="presOf" srcId="{E1F816AD-C9E9-4BEA-84E8-5005F7CACD63}" destId="{FBB91395-BB67-4566-8B17-D2081D396BA6}" srcOrd="1" destOrd="0" presId="urn:microsoft.com/office/officeart/2005/8/layout/radial1"/>
    <dgm:cxn modelId="{81EFEFC8-842D-49AF-837A-7EF523C08C3A}" srcId="{8F3B2F80-B670-4FD8-8D29-EAA53A5116D1}" destId="{84B3B1D3-C19B-4D5B-BFA9-7F936EF00BC8}" srcOrd="6" destOrd="0" parTransId="{7E8B0FC8-0368-47DA-9962-1E2DD5415F9D}" sibTransId="{217A7944-0AF3-4252-8922-7EE1BD4F53E2}"/>
    <dgm:cxn modelId="{F05B69E7-1C3F-4AE6-B076-5B2636202B6A}" type="presOf" srcId="{84B3B1D3-C19B-4D5B-BFA9-7F936EF00BC8}" destId="{CB80FF8C-EC83-497E-8B0A-97A610E13405}" srcOrd="0" destOrd="0" presId="urn:microsoft.com/office/officeart/2005/8/layout/radial1"/>
    <dgm:cxn modelId="{1E0C05CC-5A5A-4E43-B503-F67EA65E7ACF}" srcId="{8F3B2F80-B670-4FD8-8D29-EAA53A5116D1}" destId="{C8BFDEF9-7EFA-405D-9C8B-EDD8E43DF159}" srcOrd="0" destOrd="0" parTransId="{E1F816AD-C9E9-4BEA-84E8-5005F7CACD63}" sibTransId="{6D73936A-BA81-43EF-89DE-1A850F952A9B}"/>
    <dgm:cxn modelId="{6B51E0DC-5AB1-4FB0-82C8-7E12863F703D}" type="presOf" srcId="{9BEC0E65-1BDE-4D7A-B0A3-99E2DBCEF764}" destId="{21ACF217-2822-44F1-84B1-465B8EF57913}" srcOrd="1" destOrd="0" presId="urn:microsoft.com/office/officeart/2005/8/layout/radial1"/>
    <dgm:cxn modelId="{997D0061-9CDC-428A-B1BA-06070C4AFB49}" srcId="{8F3B2F80-B670-4FD8-8D29-EAA53A5116D1}" destId="{15BB3F0C-9E9A-4854-91EA-656A3A215C06}" srcOrd="4" destOrd="0" parTransId="{D39A63A4-2B68-4211-91B8-F83A16E86A8D}" sibTransId="{84F20AA0-78E9-443C-98A6-D8EA60450AC3}"/>
    <dgm:cxn modelId="{1E74DD8F-0ABC-48CC-9C23-229DC48CC8CE}" type="presOf" srcId="{9CE86AAE-30C6-4F58-BF4C-A6FF09073C19}" destId="{022429B7-C1D2-4698-B914-4FA7D40B1B02}" srcOrd="0" destOrd="0" presId="urn:microsoft.com/office/officeart/2005/8/layout/radial1"/>
    <dgm:cxn modelId="{249E484D-462A-4BCD-A4DB-257C10F46E54}" type="presOf" srcId="{BD199D8C-24F5-4949-85F0-828BEC5CE3E2}" destId="{A4D8AE68-8CCC-4312-B449-BF88BF027882}" srcOrd="0" destOrd="0" presId="urn:microsoft.com/office/officeart/2005/8/layout/radial1"/>
    <dgm:cxn modelId="{1684252A-A1A5-4E02-B9AD-8DB6C6F70674}" type="presParOf" srcId="{560AC891-E84F-4DC6-9B48-2CF0A4227B59}" destId="{AF2D8B91-68C3-4DEB-B016-8D631F47D3CE}" srcOrd="0" destOrd="0" presId="urn:microsoft.com/office/officeart/2005/8/layout/radial1"/>
    <dgm:cxn modelId="{CEEC8083-A8FE-4478-892F-DA28AEE44021}" type="presParOf" srcId="{560AC891-E84F-4DC6-9B48-2CF0A4227B59}" destId="{0827875C-5A43-4B54-AE17-10BB593C49A7}" srcOrd="1" destOrd="0" presId="urn:microsoft.com/office/officeart/2005/8/layout/radial1"/>
    <dgm:cxn modelId="{955ACF58-D3AD-4E17-B1AD-C5C261A36CB7}" type="presParOf" srcId="{0827875C-5A43-4B54-AE17-10BB593C49A7}" destId="{FBB91395-BB67-4566-8B17-D2081D396BA6}" srcOrd="0" destOrd="0" presId="urn:microsoft.com/office/officeart/2005/8/layout/radial1"/>
    <dgm:cxn modelId="{AE56530B-5006-44A1-A183-7FB49E53A774}" type="presParOf" srcId="{560AC891-E84F-4DC6-9B48-2CF0A4227B59}" destId="{DC720317-8617-4D65-B9C3-7DD5C5C5F88A}" srcOrd="2" destOrd="0" presId="urn:microsoft.com/office/officeart/2005/8/layout/radial1"/>
    <dgm:cxn modelId="{A85B4E33-C97A-4B99-A808-10782ADDF904}" type="presParOf" srcId="{560AC891-E84F-4DC6-9B48-2CF0A4227B59}" destId="{96906EAC-6AB4-4C9F-806A-6D33DA967BD2}" srcOrd="3" destOrd="0" presId="urn:microsoft.com/office/officeart/2005/8/layout/radial1"/>
    <dgm:cxn modelId="{ED9B778B-3DDC-4918-A33B-34F3B9E773B1}" type="presParOf" srcId="{96906EAC-6AB4-4C9F-806A-6D33DA967BD2}" destId="{2983A9CF-A4FE-4366-A29C-5DBAB288292D}" srcOrd="0" destOrd="0" presId="urn:microsoft.com/office/officeart/2005/8/layout/radial1"/>
    <dgm:cxn modelId="{B9330532-6776-407C-B8D2-9AFE3D862853}" type="presParOf" srcId="{560AC891-E84F-4DC6-9B48-2CF0A4227B59}" destId="{9A1D6159-3978-42CF-B1E5-270AF11C9214}" srcOrd="4" destOrd="0" presId="urn:microsoft.com/office/officeart/2005/8/layout/radial1"/>
    <dgm:cxn modelId="{AF1BF3F2-99F2-4C9F-8BFB-147775481FE0}" type="presParOf" srcId="{560AC891-E84F-4DC6-9B48-2CF0A4227B59}" destId="{25D2CF3A-6FE4-472A-B541-047A464FA22A}" srcOrd="5" destOrd="0" presId="urn:microsoft.com/office/officeart/2005/8/layout/radial1"/>
    <dgm:cxn modelId="{95F23BE0-1A60-4B6D-A507-E91F36D7262D}" type="presParOf" srcId="{25D2CF3A-6FE4-472A-B541-047A464FA22A}" destId="{CAF98034-98A2-4AB7-BA2C-24F652BFDFC1}" srcOrd="0" destOrd="0" presId="urn:microsoft.com/office/officeart/2005/8/layout/radial1"/>
    <dgm:cxn modelId="{282F8F65-4D78-4A47-BFF9-8C99058E9C44}" type="presParOf" srcId="{560AC891-E84F-4DC6-9B48-2CF0A4227B59}" destId="{4E1BFB57-4B98-4153-9B76-8390D779C746}" srcOrd="6" destOrd="0" presId="urn:microsoft.com/office/officeart/2005/8/layout/radial1"/>
    <dgm:cxn modelId="{DB39B0B6-31B7-42FD-ADC0-5A2D6EF19A41}" type="presParOf" srcId="{560AC891-E84F-4DC6-9B48-2CF0A4227B59}" destId="{9E06772D-3E91-438D-850E-733B56B7C9C7}" srcOrd="7" destOrd="0" presId="urn:microsoft.com/office/officeart/2005/8/layout/radial1"/>
    <dgm:cxn modelId="{2AB28C22-AFBB-4BAB-B14F-9E1BB940B244}" type="presParOf" srcId="{9E06772D-3E91-438D-850E-733B56B7C9C7}" destId="{EAAE9863-3547-4DC4-8FAE-4F432E3D6276}" srcOrd="0" destOrd="0" presId="urn:microsoft.com/office/officeart/2005/8/layout/radial1"/>
    <dgm:cxn modelId="{7578854D-0104-4A38-B0A7-C5E5DCE470D4}" type="presParOf" srcId="{560AC891-E84F-4DC6-9B48-2CF0A4227B59}" destId="{69147C1D-B5E8-4E30-AEDF-EBB93BD3054A}" srcOrd="8" destOrd="0" presId="urn:microsoft.com/office/officeart/2005/8/layout/radial1"/>
    <dgm:cxn modelId="{51DDA90E-4793-4E2C-A2B3-3DC995B056D7}" type="presParOf" srcId="{560AC891-E84F-4DC6-9B48-2CF0A4227B59}" destId="{9037D164-94C6-496C-9E24-F5C10810B736}" srcOrd="9" destOrd="0" presId="urn:microsoft.com/office/officeart/2005/8/layout/radial1"/>
    <dgm:cxn modelId="{2603190F-95B6-4368-8F45-0F4FA5871B54}" type="presParOf" srcId="{9037D164-94C6-496C-9E24-F5C10810B736}" destId="{695CDA92-C33B-4CE4-BE0B-1FC4CF2E5BB9}" srcOrd="0" destOrd="0" presId="urn:microsoft.com/office/officeart/2005/8/layout/radial1"/>
    <dgm:cxn modelId="{C496F940-F185-41BE-B384-A427E38D144A}" type="presParOf" srcId="{560AC891-E84F-4DC6-9B48-2CF0A4227B59}" destId="{B6AFF066-2DAA-47A8-9BE1-4FAF5719E511}" srcOrd="10" destOrd="0" presId="urn:microsoft.com/office/officeart/2005/8/layout/radial1"/>
    <dgm:cxn modelId="{4EB87FBB-3126-4D2B-8C14-B4C2C0E63BE6}" type="presParOf" srcId="{560AC891-E84F-4DC6-9B48-2CF0A4227B59}" destId="{F6969EEF-C8E4-4390-AD23-331A6CF93F1E}" srcOrd="11" destOrd="0" presId="urn:microsoft.com/office/officeart/2005/8/layout/radial1"/>
    <dgm:cxn modelId="{33BDB9EC-7172-4A1D-9BF3-E940A28B6D67}" type="presParOf" srcId="{F6969EEF-C8E4-4390-AD23-331A6CF93F1E}" destId="{68884760-26AB-4586-8162-E4BD0AC61F2B}" srcOrd="0" destOrd="0" presId="urn:microsoft.com/office/officeart/2005/8/layout/radial1"/>
    <dgm:cxn modelId="{58570EDC-C5CF-4725-A635-D71100036DE9}" type="presParOf" srcId="{560AC891-E84F-4DC6-9B48-2CF0A4227B59}" destId="{022429B7-C1D2-4698-B914-4FA7D40B1B02}" srcOrd="12" destOrd="0" presId="urn:microsoft.com/office/officeart/2005/8/layout/radial1"/>
    <dgm:cxn modelId="{38B7ECE4-59C1-47D4-95C1-230121EE3558}" type="presParOf" srcId="{560AC891-E84F-4DC6-9B48-2CF0A4227B59}" destId="{4946A37C-D917-41D8-897D-3A34E59BBBF7}" srcOrd="13" destOrd="0" presId="urn:microsoft.com/office/officeart/2005/8/layout/radial1"/>
    <dgm:cxn modelId="{EDD84ACC-A8F0-4F8E-B516-14225CEE7256}" type="presParOf" srcId="{4946A37C-D917-41D8-897D-3A34E59BBBF7}" destId="{3122E5AF-1790-4475-AF79-5C07402A739F}" srcOrd="0" destOrd="0" presId="urn:microsoft.com/office/officeart/2005/8/layout/radial1"/>
    <dgm:cxn modelId="{5B1DF64C-32B5-4622-A416-17CFD18FA525}" type="presParOf" srcId="{560AC891-E84F-4DC6-9B48-2CF0A4227B59}" destId="{CB80FF8C-EC83-497E-8B0A-97A610E13405}" srcOrd="14" destOrd="0" presId="urn:microsoft.com/office/officeart/2005/8/layout/radial1"/>
    <dgm:cxn modelId="{9371B58E-82AF-4D34-944F-DAB06CC7E5D7}" type="presParOf" srcId="{560AC891-E84F-4DC6-9B48-2CF0A4227B59}" destId="{20F6BEE1-1F72-452D-9EAB-284B3EA231E6}" srcOrd="15" destOrd="0" presId="urn:microsoft.com/office/officeart/2005/8/layout/radial1"/>
    <dgm:cxn modelId="{1E898CF6-3C69-4F0C-9E57-80D1F6D6E34D}" type="presParOf" srcId="{20F6BEE1-1F72-452D-9EAB-284B3EA231E6}" destId="{616DA5F1-D507-48C7-93ED-EFE2668E2A66}" srcOrd="0" destOrd="0" presId="urn:microsoft.com/office/officeart/2005/8/layout/radial1"/>
    <dgm:cxn modelId="{9CE0B627-DE41-490E-83C9-6D3770A5D433}" type="presParOf" srcId="{560AC891-E84F-4DC6-9B48-2CF0A4227B59}" destId="{E2104101-56CC-4DF1-A182-153B2556AAB6}" srcOrd="16" destOrd="0" presId="urn:microsoft.com/office/officeart/2005/8/layout/radial1"/>
    <dgm:cxn modelId="{E77310C9-FDFC-4183-8A54-A96A9717352D}" type="presParOf" srcId="{560AC891-E84F-4DC6-9B48-2CF0A4227B59}" destId="{85081DC4-5C23-4526-A03C-0F1071190D09}" srcOrd="17" destOrd="0" presId="urn:microsoft.com/office/officeart/2005/8/layout/radial1"/>
    <dgm:cxn modelId="{2B126B64-C83B-463F-A54C-57EFA9CC1D62}" type="presParOf" srcId="{85081DC4-5C23-4526-A03C-0F1071190D09}" destId="{2D4F96C7-D553-4D7A-AE9D-167DFAD65E93}" srcOrd="0" destOrd="0" presId="urn:microsoft.com/office/officeart/2005/8/layout/radial1"/>
    <dgm:cxn modelId="{D27B5DA0-9E2B-47C7-BFD4-C668A837A5F3}" type="presParOf" srcId="{560AC891-E84F-4DC6-9B48-2CF0A4227B59}" destId="{AC3DAA0F-9E1F-49FF-B6E4-F284A93D0E88}" srcOrd="18" destOrd="0" presId="urn:microsoft.com/office/officeart/2005/8/layout/radial1"/>
    <dgm:cxn modelId="{29539B99-2432-4EFD-BB2C-81B4364DDE59}" type="presParOf" srcId="{560AC891-E84F-4DC6-9B48-2CF0A4227B59}" destId="{485573B9-CD67-4C9A-A70F-20E837E56DC4}" srcOrd="19" destOrd="0" presId="urn:microsoft.com/office/officeart/2005/8/layout/radial1"/>
    <dgm:cxn modelId="{2E16C9F0-1DE0-42E8-BCD3-159344DE85B7}" type="presParOf" srcId="{485573B9-CD67-4C9A-A70F-20E837E56DC4}" destId="{21ACF217-2822-44F1-84B1-465B8EF57913}" srcOrd="0" destOrd="0" presId="urn:microsoft.com/office/officeart/2005/8/layout/radial1"/>
    <dgm:cxn modelId="{CBF6D030-1F66-455E-9DF1-A3D4BCEE1757}" type="presParOf" srcId="{560AC891-E84F-4DC6-9B48-2CF0A4227B59}" destId="{80FD74E7-68BF-4540-8592-B0CB0C83545D}" srcOrd="20" destOrd="0" presId="urn:microsoft.com/office/officeart/2005/8/layout/radial1"/>
    <dgm:cxn modelId="{BA1F9621-2520-479D-B1C9-8EF36FEAF5C2}" type="presParOf" srcId="{560AC891-E84F-4DC6-9B48-2CF0A4227B59}" destId="{A4D8AE68-8CCC-4312-B449-BF88BF027882}" srcOrd="21" destOrd="0" presId="urn:microsoft.com/office/officeart/2005/8/layout/radial1"/>
    <dgm:cxn modelId="{A2208F89-BCBA-4A2C-A1CE-1037231A608C}" type="presParOf" srcId="{A4D8AE68-8CCC-4312-B449-BF88BF027882}" destId="{A3CA3DDA-2B0B-4FCD-BFCE-62DC4066695E}" srcOrd="0" destOrd="0" presId="urn:microsoft.com/office/officeart/2005/8/layout/radial1"/>
    <dgm:cxn modelId="{E2AAC31B-B108-48C3-BDC5-F27678715CFE}" type="presParOf" srcId="{560AC891-E84F-4DC6-9B48-2CF0A4227B59}" destId="{88B030FC-50FF-48AD-B9D4-A608AAA56395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D8B91-68C3-4DEB-B016-8D631F47D3CE}">
      <dsp:nvSpPr>
        <dsp:cNvPr id="0" name=""/>
        <dsp:cNvSpPr/>
      </dsp:nvSpPr>
      <dsp:spPr>
        <a:xfrm>
          <a:off x="2948064" y="1542532"/>
          <a:ext cx="2240775" cy="2040139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Copenhagen Clean-tech Cluster</a:t>
          </a:r>
          <a:endParaRPr lang="en-GB" sz="2300" kern="1200" dirty="0"/>
        </a:p>
      </dsp:txBody>
      <dsp:txXfrm>
        <a:off x="3276218" y="1841303"/>
        <a:ext cx="1584467" cy="1442597"/>
      </dsp:txXfrm>
    </dsp:sp>
    <dsp:sp modelId="{0827875C-5A43-4B54-AE17-10BB593C49A7}">
      <dsp:nvSpPr>
        <dsp:cNvPr id="0" name=""/>
        <dsp:cNvSpPr/>
      </dsp:nvSpPr>
      <dsp:spPr>
        <a:xfrm rot="15611704">
          <a:off x="3519573" y="1229395"/>
          <a:ext cx="640409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640409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3823768" y="1223391"/>
        <a:ext cx="32020" cy="32020"/>
      </dsp:txXfrm>
    </dsp:sp>
    <dsp:sp modelId="{DC720317-8617-4D65-B9C3-7DD5C5C5F88A}">
      <dsp:nvSpPr>
        <dsp:cNvPr id="0" name=""/>
        <dsp:cNvSpPr/>
      </dsp:nvSpPr>
      <dsp:spPr>
        <a:xfrm>
          <a:off x="2724778" y="20597"/>
          <a:ext cx="1965085" cy="904702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Danish Technical University</a:t>
          </a:r>
          <a:endParaRPr lang="en-GB" sz="1800" kern="1200" dirty="0"/>
        </a:p>
      </dsp:txBody>
      <dsp:txXfrm>
        <a:off x="3012558" y="153088"/>
        <a:ext cx="1389525" cy="639720"/>
      </dsp:txXfrm>
    </dsp:sp>
    <dsp:sp modelId="{96906EAC-6AB4-4C9F-806A-6D33DA967BD2}">
      <dsp:nvSpPr>
        <dsp:cNvPr id="0" name=""/>
        <dsp:cNvSpPr/>
      </dsp:nvSpPr>
      <dsp:spPr>
        <a:xfrm rot="18665944">
          <a:off x="4624948" y="1445223"/>
          <a:ext cx="818988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18988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>
        <a:off x="5013968" y="1434755"/>
        <a:ext cx="40949" cy="40949"/>
      </dsp:txXfrm>
    </dsp:sp>
    <dsp:sp modelId="{9A1D6159-3978-42CF-B1E5-270AF11C9214}">
      <dsp:nvSpPr>
        <dsp:cNvPr id="0" name=""/>
        <dsp:cNvSpPr/>
      </dsp:nvSpPr>
      <dsp:spPr>
        <a:xfrm>
          <a:off x="4687258" y="274530"/>
          <a:ext cx="1965085" cy="904702"/>
        </a:xfrm>
        <a:prstGeom prst="ellipse">
          <a:avLst/>
        </a:prstGeom>
        <a:solidFill>
          <a:schemeClr val="accent3">
            <a:shade val="50000"/>
            <a:hueOff val="48646"/>
            <a:satOff val="-776"/>
            <a:lumOff val="74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University of Copenhagen</a:t>
          </a:r>
          <a:endParaRPr lang="en-GB" sz="1800" kern="1200" dirty="0"/>
        </a:p>
      </dsp:txBody>
      <dsp:txXfrm>
        <a:off x="4975038" y="407021"/>
        <a:ext cx="1389525" cy="639720"/>
      </dsp:txXfrm>
    </dsp:sp>
    <dsp:sp modelId="{25D2CF3A-6FE4-472A-B541-047A464FA22A}">
      <dsp:nvSpPr>
        <dsp:cNvPr id="0" name=""/>
        <dsp:cNvSpPr/>
      </dsp:nvSpPr>
      <dsp:spPr>
        <a:xfrm rot="20369595">
          <a:off x="5087143" y="2067366"/>
          <a:ext cx="557295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557295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>
        <a:off x="5351858" y="2063440"/>
        <a:ext cx="27864" cy="27864"/>
      </dsp:txXfrm>
    </dsp:sp>
    <dsp:sp modelId="{4E1BFB57-4B98-4153-9B76-8390D779C746}">
      <dsp:nvSpPr>
        <dsp:cNvPr id="0" name=""/>
        <dsp:cNvSpPr/>
      </dsp:nvSpPr>
      <dsp:spPr>
        <a:xfrm>
          <a:off x="5406841" y="1242178"/>
          <a:ext cx="1965085" cy="904702"/>
        </a:xfrm>
        <a:prstGeom prst="ellipse">
          <a:avLst/>
        </a:prstGeom>
        <a:solidFill>
          <a:schemeClr val="accent3">
            <a:shade val="50000"/>
            <a:hueOff val="97293"/>
            <a:satOff val="-1552"/>
            <a:lumOff val="149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Copenhagen Capacity</a:t>
          </a:r>
          <a:endParaRPr lang="en-GB" sz="1800" kern="1200" dirty="0"/>
        </a:p>
      </dsp:txBody>
      <dsp:txXfrm>
        <a:off x="5694621" y="1374669"/>
        <a:ext cx="1389525" cy="639720"/>
      </dsp:txXfrm>
    </dsp:sp>
    <dsp:sp modelId="{9E06772D-3E91-438D-850E-733B56B7C9C7}">
      <dsp:nvSpPr>
        <dsp:cNvPr id="0" name=""/>
        <dsp:cNvSpPr/>
      </dsp:nvSpPr>
      <dsp:spPr>
        <a:xfrm rot="267693">
          <a:off x="5184389" y="2648899"/>
          <a:ext cx="236622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236622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>
        <a:off x="5296785" y="2652991"/>
        <a:ext cx="11831" cy="11831"/>
      </dsp:txXfrm>
    </dsp:sp>
    <dsp:sp modelId="{69147C1D-B5E8-4E30-AEDF-EBB93BD3054A}">
      <dsp:nvSpPr>
        <dsp:cNvPr id="0" name=""/>
        <dsp:cNvSpPr/>
      </dsp:nvSpPr>
      <dsp:spPr>
        <a:xfrm>
          <a:off x="5406839" y="2291345"/>
          <a:ext cx="1965085" cy="904702"/>
        </a:xfrm>
        <a:prstGeom prst="ellipse">
          <a:avLst/>
        </a:prstGeom>
        <a:solidFill>
          <a:schemeClr val="accent3">
            <a:shade val="50000"/>
            <a:hueOff val="145939"/>
            <a:satOff val="-2329"/>
            <a:lumOff val="224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DHI</a:t>
          </a:r>
          <a:endParaRPr lang="en-GB" sz="1800" kern="1200" dirty="0"/>
        </a:p>
      </dsp:txBody>
      <dsp:txXfrm>
        <a:off x="5694619" y="2423836"/>
        <a:ext cx="1389525" cy="639720"/>
      </dsp:txXfrm>
    </dsp:sp>
    <dsp:sp modelId="{9037D164-94C6-496C-9E24-F5C10810B736}">
      <dsp:nvSpPr>
        <dsp:cNvPr id="0" name=""/>
        <dsp:cNvSpPr/>
      </dsp:nvSpPr>
      <dsp:spPr>
        <a:xfrm rot="1635807">
          <a:off x="5004379" y="3216327"/>
          <a:ext cx="704085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704085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>
        <a:off x="5338820" y="3208731"/>
        <a:ext cx="35204" cy="35204"/>
      </dsp:txXfrm>
    </dsp:sp>
    <dsp:sp modelId="{B6AFF066-2DAA-47A8-9BE1-4FAF5719E511}">
      <dsp:nvSpPr>
        <dsp:cNvPr id="0" name=""/>
        <dsp:cNvSpPr/>
      </dsp:nvSpPr>
      <dsp:spPr>
        <a:xfrm>
          <a:off x="5341417" y="3272584"/>
          <a:ext cx="1965085" cy="904702"/>
        </a:xfrm>
        <a:prstGeom prst="ellipse">
          <a:avLst/>
        </a:prstGeom>
        <a:solidFill>
          <a:schemeClr val="accent3">
            <a:shade val="50000"/>
            <a:hueOff val="194586"/>
            <a:satOff val="-3105"/>
            <a:lumOff val="298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Scion DTU</a:t>
          </a:r>
          <a:endParaRPr lang="en-GB" sz="1800" kern="1200" dirty="0"/>
        </a:p>
      </dsp:txBody>
      <dsp:txXfrm>
        <a:off x="5629197" y="3405075"/>
        <a:ext cx="1389525" cy="639720"/>
      </dsp:txXfrm>
    </dsp:sp>
    <dsp:sp modelId="{F6969EEF-C8E4-4390-AD23-331A6CF93F1E}">
      <dsp:nvSpPr>
        <dsp:cNvPr id="0" name=""/>
        <dsp:cNvSpPr/>
      </dsp:nvSpPr>
      <dsp:spPr>
        <a:xfrm rot="3704066">
          <a:off x="4366885" y="3793636"/>
          <a:ext cx="737672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737672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>
        <a:off x="4717280" y="3785201"/>
        <a:ext cx="36883" cy="36883"/>
      </dsp:txXfrm>
    </dsp:sp>
    <dsp:sp modelId="{022429B7-C1D2-4698-B914-4FA7D40B1B02}">
      <dsp:nvSpPr>
        <dsp:cNvPr id="0" name=""/>
        <dsp:cNvSpPr/>
      </dsp:nvSpPr>
      <dsp:spPr>
        <a:xfrm>
          <a:off x="4163934" y="4115247"/>
          <a:ext cx="1965085" cy="904702"/>
        </a:xfrm>
        <a:prstGeom prst="ellipse">
          <a:avLst/>
        </a:prstGeom>
        <a:solidFill>
          <a:schemeClr val="accent3">
            <a:shade val="50000"/>
            <a:hueOff val="243232"/>
            <a:satOff val="-3881"/>
            <a:lumOff val="373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Symbion</a:t>
          </a:r>
          <a:endParaRPr lang="en-GB" sz="1800" kern="1200" dirty="0"/>
        </a:p>
      </dsp:txBody>
      <dsp:txXfrm>
        <a:off x="4451714" y="4247738"/>
        <a:ext cx="1389525" cy="639720"/>
      </dsp:txXfrm>
    </dsp:sp>
    <dsp:sp modelId="{4946A37C-D917-41D8-897D-3A34E59BBBF7}">
      <dsp:nvSpPr>
        <dsp:cNvPr id="0" name=""/>
        <dsp:cNvSpPr/>
      </dsp:nvSpPr>
      <dsp:spPr>
        <a:xfrm rot="7082581">
          <a:off x="3024330" y="3803748"/>
          <a:ext cx="755332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755332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3383113" y="3794872"/>
        <a:ext cx="37766" cy="37766"/>
      </dsp:txXfrm>
    </dsp:sp>
    <dsp:sp modelId="{CB80FF8C-EC83-497E-8B0A-97A610E13405}">
      <dsp:nvSpPr>
        <dsp:cNvPr id="0" name=""/>
        <dsp:cNvSpPr/>
      </dsp:nvSpPr>
      <dsp:spPr>
        <a:xfrm>
          <a:off x="2007879" y="4134063"/>
          <a:ext cx="1965085" cy="904702"/>
        </a:xfrm>
        <a:prstGeom prst="ellipse">
          <a:avLst/>
        </a:prstGeom>
        <a:solidFill>
          <a:schemeClr val="accent3">
            <a:shade val="50000"/>
            <a:hueOff val="243232"/>
            <a:satOff val="-3881"/>
            <a:lumOff val="373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State of Green</a:t>
          </a:r>
          <a:endParaRPr lang="en-GB" sz="1800" kern="1200" dirty="0"/>
        </a:p>
      </dsp:txBody>
      <dsp:txXfrm>
        <a:off x="2295659" y="4266554"/>
        <a:ext cx="1389525" cy="639720"/>
      </dsp:txXfrm>
    </dsp:sp>
    <dsp:sp modelId="{20F6BEE1-1F72-452D-9EAB-284B3EA231E6}">
      <dsp:nvSpPr>
        <dsp:cNvPr id="0" name=""/>
        <dsp:cNvSpPr/>
      </dsp:nvSpPr>
      <dsp:spPr>
        <a:xfrm rot="9166480">
          <a:off x="2290222" y="3248847"/>
          <a:ext cx="849884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49884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2693917" y="3237607"/>
        <a:ext cx="42494" cy="42494"/>
      </dsp:txXfrm>
    </dsp:sp>
    <dsp:sp modelId="{E2104101-56CC-4DF1-A182-153B2556AAB6}">
      <dsp:nvSpPr>
        <dsp:cNvPr id="0" name=""/>
        <dsp:cNvSpPr/>
      </dsp:nvSpPr>
      <dsp:spPr>
        <a:xfrm>
          <a:off x="699558" y="3338002"/>
          <a:ext cx="1965085" cy="904702"/>
        </a:xfrm>
        <a:prstGeom prst="ellipse">
          <a:avLst/>
        </a:prstGeom>
        <a:solidFill>
          <a:schemeClr val="accent3">
            <a:shade val="50000"/>
            <a:hueOff val="194586"/>
            <a:satOff val="-3105"/>
            <a:lumOff val="298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Business Frederiksund</a:t>
          </a:r>
          <a:endParaRPr lang="en-GB" sz="1800" kern="1200" dirty="0"/>
        </a:p>
      </dsp:txBody>
      <dsp:txXfrm>
        <a:off x="987338" y="3470493"/>
        <a:ext cx="1389525" cy="639720"/>
      </dsp:txXfrm>
    </dsp:sp>
    <dsp:sp modelId="{85081DC4-5C23-4526-A03C-0F1071190D09}">
      <dsp:nvSpPr>
        <dsp:cNvPr id="0" name=""/>
        <dsp:cNvSpPr/>
      </dsp:nvSpPr>
      <dsp:spPr>
        <a:xfrm rot="10546544">
          <a:off x="2586329" y="2648554"/>
          <a:ext cx="365900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365900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2760132" y="2649413"/>
        <a:ext cx="18295" cy="18295"/>
      </dsp:txXfrm>
    </dsp:sp>
    <dsp:sp modelId="{AC3DAA0F-9E1F-49FF-B6E4-F284A93D0E88}">
      <dsp:nvSpPr>
        <dsp:cNvPr id="0" name=""/>
        <dsp:cNvSpPr/>
      </dsp:nvSpPr>
      <dsp:spPr>
        <a:xfrm>
          <a:off x="634146" y="2291341"/>
          <a:ext cx="1965085" cy="904702"/>
        </a:xfrm>
        <a:prstGeom prst="ellipse">
          <a:avLst/>
        </a:prstGeom>
        <a:solidFill>
          <a:schemeClr val="accent3">
            <a:shade val="50000"/>
            <a:hueOff val="145939"/>
            <a:satOff val="-2329"/>
            <a:lumOff val="224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City of Copenhagen</a:t>
          </a:r>
          <a:endParaRPr lang="en-GB" sz="1800" kern="1200" dirty="0"/>
        </a:p>
      </dsp:txBody>
      <dsp:txXfrm>
        <a:off x="921926" y="2423832"/>
        <a:ext cx="1389525" cy="639720"/>
      </dsp:txXfrm>
    </dsp:sp>
    <dsp:sp modelId="{485573B9-CD67-4C9A-A70F-20E837E56DC4}">
      <dsp:nvSpPr>
        <dsp:cNvPr id="0" name=""/>
        <dsp:cNvSpPr/>
      </dsp:nvSpPr>
      <dsp:spPr>
        <a:xfrm rot="11870398">
          <a:off x="2407075" y="2117667"/>
          <a:ext cx="619946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619946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2701550" y="2112175"/>
        <a:ext cx="30997" cy="30997"/>
      </dsp:txXfrm>
    </dsp:sp>
    <dsp:sp modelId="{80FD74E7-68BF-4540-8592-B0CB0C83545D}">
      <dsp:nvSpPr>
        <dsp:cNvPr id="0" name=""/>
        <dsp:cNvSpPr/>
      </dsp:nvSpPr>
      <dsp:spPr>
        <a:xfrm>
          <a:off x="634147" y="1321190"/>
          <a:ext cx="1965085" cy="904702"/>
        </a:xfrm>
        <a:prstGeom prst="ellipse">
          <a:avLst/>
        </a:prstGeom>
        <a:solidFill>
          <a:schemeClr val="accent3">
            <a:shade val="50000"/>
            <a:hueOff val="97293"/>
            <a:satOff val="-1552"/>
            <a:lumOff val="149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Danish industries</a:t>
          </a:r>
          <a:endParaRPr lang="en-GB" sz="1800" kern="1200" dirty="0"/>
        </a:p>
      </dsp:txBody>
      <dsp:txXfrm>
        <a:off x="921927" y="1453681"/>
        <a:ext cx="1389525" cy="639720"/>
      </dsp:txXfrm>
    </dsp:sp>
    <dsp:sp modelId="{A4D8AE68-8CCC-4312-B449-BF88BF027882}">
      <dsp:nvSpPr>
        <dsp:cNvPr id="0" name=""/>
        <dsp:cNvSpPr/>
      </dsp:nvSpPr>
      <dsp:spPr>
        <a:xfrm rot="13028462">
          <a:off x="2137078" y="1540719"/>
          <a:ext cx="1190845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1190845" y="1000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tx1"/>
            </a:solidFill>
          </a:endParaRPr>
        </a:p>
      </dsp:txBody>
      <dsp:txXfrm rot="10800000">
        <a:off x="2702729" y="1520954"/>
        <a:ext cx="59542" cy="59542"/>
      </dsp:txXfrm>
    </dsp:sp>
    <dsp:sp modelId="{88B030FC-50FF-48AD-B9D4-A608AAA56395}">
      <dsp:nvSpPr>
        <dsp:cNvPr id="0" name=""/>
        <dsp:cNvSpPr/>
      </dsp:nvSpPr>
      <dsp:spPr>
        <a:xfrm>
          <a:off x="764971" y="352325"/>
          <a:ext cx="1965085" cy="904702"/>
        </a:xfrm>
        <a:prstGeom prst="ellipse">
          <a:avLst/>
        </a:prstGeom>
        <a:solidFill>
          <a:schemeClr val="accent3">
            <a:shade val="50000"/>
            <a:hueOff val="48646"/>
            <a:satOff val="-776"/>
            <a:lumOff val="74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Business Link</a:t>
          </a:r>
          <a:endParaRPr lang="en-GB" sz="1800" kern="1200" dirty="0"/>
        </a:p>
      </dsp:txBody>
      <dsp:txXfrm>
        <a:off x="1052751" y="484816"/>
        <a:ext cx="1389525" cy="63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0.65723</cdr:x>
      <cdr:y>0.84968</cdr:y>
    </cdr:from>
    <cdr:to>
      <cdr:x>0.76825</cdr:x>
      <cdr:y>0.95743</cdr:y>
    </cdr:to>
    <cdr:grpSp>
      <cdr:nvGrpSpPr>
        <cdr:cNvPr id="15" name="Group 14"/>
        <cdr:cNvGrpSpPr/>
      </cdr:nvGrpSpPr>
      <cdr:grpSpPr>
        <a:xfrm xmlns:a="http://schemas.openxmlformats.org/drawingml/2006/main">
          <a:off x="6009711" y="5823335"/>
          <a:ext cx="1015167" cy="738472"/>
          <a:chOff x="-57806" y="0"/>
          <a:chExt cx="746233" cy="545226"/>
        </a:xfrm>
      </cdr:grpSpPr>
      <cdr:sp macro="" textlink="">
        <cdr:nvSpPr>
          <cdr:cNvPr id="16" name="Flowchart: Extract 15"/>
          <cdr:cNvSpPr/>
        </cdr:nvSpPr>
        <cdr:spPr>
          <a:xfrm xmlns:a="http://schemas.openxmlformats.org/drawingml/2006/main">
            <a:off x="281151" y="0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>
            <a:solidFill>
              <a:schemeClr val="accent3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-57806" y="341588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0.14832</cdr:x>
      <cdr:y>0.72257</cdr:y>
    </cdr:from>
    <cdr:to>
      <cdr:x>0.71543</cdr:x>
      <cdr:y>0.84991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987067" y="3497106"/>
          <a:ext cx="3773969" cy="616303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>
            <a:alpha val="7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0.14832</cdr:x>
      <cdr:y>0.77126</cdr:y>
    </cdr:from>
    <cdr:to>
      <cdr:x>0.4157</cdr:x>
      <cdr:y>0.84991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87067" y="3732757"/>
          <a:ext cx="1779322" cy="38065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6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0.14832</cdr:x>
      <cdr:y>0.79747</cdr:y>
    </cdr:from>
    <cdr:to>
      <cdr:x>0.36136</cdr:x>
      <cdr:y>0.84991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994380" y="4025825"/>
          <a:ext cx="1428249" cy="26473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0.30621</cdr:x>
      <cdr:y>0.852</cdr:y>
    </cdr:from>
    <cdr:to>
      <cdr:x>0.39221</cdr:x>
      <cdr:y>0.96207</cdr:y>
    </cdr:to>
    <cdr:grpSp>
      <cdr:nvGrpSpPr>
        <cdr:cNvPr id="66" name="Group 65"/>
        <cdr:cNvGrpSpPr/>
      </cdr:nvGrpSpPr>
      <cdr:grpSpPr>
        <a:xfrm xmlns:a="http://schemas.openxmlformats.org/drawingml/2006/main">
          <a:off x="2799984" y="5839236"/>
          <a:ext cx="786384" cy="754371"/>
          <a:chOff x="2037757" y="4123524"/>
          <a:chExt cx="572346" cy="532701"/>
        </a:xfrm>
      </cdr:grpSpPr>
      <cdr:sp macro="" textlink="">
        <cdr:nvSpPr>
          <cdr:cNvPr id="8" name="Flowchart: Extract 7"/>
          <cdr:cNvSpPr/>
        </cdr:nvSpPr>
        <cdr:spPr>
          <a:xfrm xmlns:a="http://schemas.openxmlformats.org/drawingml/2006/main">
            <a:off x="2359743" y="4123524"/>
            <a:ext cx="91055" cy="298812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>
            <a:solidFill>
              <a:srgbClr val="FFC000">
                <a:alpha val="7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2037757" y="4461451"/>
            <a:ext cx="572346" cy="1947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0.19893</cdr:x>
      <cdr:y>0.84968</cdr:y>
    </cdr:from>
    <cdr:to>
      <cdr:x>0.30136</cdr:x>
      <cdr:y>0.95743</cdr:y>
    </cdr:to>
    <cdr:grpSp>
      <cdr:nvGrpSpPr>
        <cdr:cNvPr id="19" name="Group 18"/>
        <cdr:cNvGrpSpPr/>
      </cdr:nvGrpSpPr>
      <cdr:grpSpPr>
        <a:xfrm xmlns:a="http://schemas.openxmlformats.org/drawingml/2006/main">
          <a:off x="1819016" y="5823335"/>
          <a:ext cx="936620" cy="738472"/>
          <a:chOff x="918810" y="4425446"/>
          <a:chExt cx="686812" cy="537794"/>
        </a:xfrm>
      </cdr:grpSpPr>
      <cdr:sp macro="" textlink="">
        <cdr:nvSpPr>
          <cdr:cNvPr id="10" name="Flowchart: Extract 9"/>
          <cdr:cNvSpPr/>
        </cdr:nvSpPr>
        <cdr:spPr>
          <a:xfrm xmlns:a="http://schemas.openxmlformats.org/drawingml/2006/main">
            <a:off x="1225516" y="4425446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918810" y="4762378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0.00219</cdr:x>
      <cdr:y>0.44771</cdr:y>
    </cdr:from>
    <cdr:to>
      <cdr:x>0.14593</cdr:x>
      <cdr:y>0.48796</cdr:y>
    </cdr:to>
    <cdr:grpSp>
      <cdr:nvGrpSpPr>
        <cdr:cNvPr id="23" name="Group 22"/>
        <cdr:cNvGrpSpPr/>
      </cdr:nvGrpSpPr>
      <cdr:grpSpPr>
        <a:xfrm xmlns:a="http://schemas.openxmlformats.org/drawingml/2006/main">
          <a:off x="20025" y="3068409"/>
          <a:ext cx="1314359" cy="275856"/>
          <a:chOff x="0" y="2422907"/>
          <a:chExt cx="963856" cy="200862"/>
        </a:xfrm>
      </cdr:grpSpPr>
      <cdr:sp macro="" textlink="">
        <cdr:nvSpPr>
          <cdr:cNvPr id="21" name="Flowchart: Extract 20"/>
          <cdr:cNvSpPr/>
        </cdr:nvSpPr>
        <cdr:spPr>
          <a:xfrm xmlns:a="http://schemas.openxmlformats.org/drawingml/2006/main" rot="5400000">
            <a:off x="763906" y="2362201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2" name="TextBox 2"/>
          <cdr:cNvSpPr txBox="1"/>
        </cdr:nvSpPr>
        <cdr:spPr>
          <a:xfrm xmlns:a="http://schemas.openxmlformats.org/drawingml/2006/main">
            <a:off x="0" y="2422907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0.01352</cdr:x>
      <cdr:y>0.7802</cdr:y>
    </cdr:from>
    <cdr:to>
      <cdr:x>0.14505</cdr:x>
      <cdr:y>0.81956</cdr:y>
    </cdr:to>
    <cdr:grpSp>
      <cdr:nvGrpSpPr>
        <cdr:cNvPr id="27" name="Group 26"/>
        <cdr:cNvGrpSpPr/>
      </cdr:nvGrpSpPr>
      <cdr:grpSpPr>
        <a:xfrm xmlns:a="http://schemas.openxmlformats.org/drawingml/2006/main">
          <a:off x="123627" y="5347150"/>
          <a:ext cx="1202710" cy="269756"/>
          <a:chOff x="91108" y="3981280"/>
          <a:chExt cx="886597" cy="200862"/>
        </a:xfrm>
      </cdr:grpSpPr>
      <cdr:sp macro="" textlink="">
        <cdr:nvSpPr>
          <cdr:cNvPr id="25" name="Flowchart: Extract 24"/>
          <cdr:cNvSpPr/>
        </cdr:nvSpPr>
        <cdr:spPr>
          <a:xfrm xmlns:a="http://schemas.openxmlformats.org/drawingml/2006/main" rot="5400000">
            <a:off x="777755" y="3917674"/>
            <a:ext cx="91749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 cap="flat" cmpd="sng" algn="ctr">
            <a:solidFill>
              <a:srgbClr val="FFC000"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91108" y="3981280"/>
            <a:ext cx="576713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</cdr:x>
      <cdr:y>0.75189</cdr:y>
    </cdr:from>
    <cdr:to>
      <cdr:x>0.14543</cdr:x>
      <cdr:y>0.7918</cdr:y>
    </cdr:to>
    <cdr:grpSp>
      <cdr:nvGrpSpPr>
        <cdr:cNvPr id="31" name="Group 30"/>
        <cdr:cNvGrpSpPr/>
      </cdr:nvGrpSpPr>
      <cdr:grpSpPr>
        <a:xfrm xmlns:a="http://schemas.openxmlformats.org/drawingml/2006/main">
          <a:off x="0" y="5153125"/>
          <a:ext cx="1329812" cy="273526"/>
          <a:chOff x="0" y="3836849"/>
          <a:chExt cx="980294" cy="203638"/>
        </a:xfrm>
      </cdr:grpSpPr>
      <cdr:sp macro="" textlink="">
        <cdr:nvSpPr>
          <cdr:cNvPr id="29" name="Flowchart: Extract 28"/>
          <cdr:cNvSpPr/>
        </cdr:nvSpPr>
        <cdr:spPr>
          <a:xfrm xmlns:a="http://schemas.openxmlformats.org/drawingml/2006/main" rot="5400000">
            <a:off x="778107" y="379343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79646">
              <a:alpha val="70000"/>
            </a:srgbClr>
          </a:solidFill>
          <a:ln xmlns:a="http://schemas.openxmlformats.org/drawingml/2006/main" w="19050" cap="flat" cmpd="sng" algn="ctr">
            <a:solidFill>
              <a:srgbClr val="F79646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0" name="TextBox 2"/>
          <cdr:cNvSpPr txBox="1"/>
        </cdr:nvSpPr>
        <cdr:spPr>
          <a:xfrm xmlns:a="http://schemas.openxmlformats.org/drawingml/2006/main">
            <a:off x="0" y="3836849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</cdr:x>
      <cdr:y>0.70482</cdr:y>
    </cdr:from>
    <cdr:to>
      <cdr:x>0.14664</cdr:x>
      <cdr:y>0.74473</cdr:y>
    </cdr:to>
    <cdr:grpSp>
      <cdr:nvGrpSpPr>
        <cdr:cNvPr id="35" name="Group 34"/>
        <cdr:cNvGrpSpPr/>
      </cdr:nvGrpSpPr>
      <cdr:grpSpPr>
        <a:xfrm xmlns:a="http://schemas.openxmlformats.org/drawingml/2006/main">
          <a:off x="0" y="4830528"/>
          <a:ext cx="1340876" cy="273526"/>
          <a:chOff x="0" y="3596653"/>
          <a:chExt cx="988405" cy="203638"/>
        </a:xfrm>
      </cdr:grpSpPr>
      <cdr:sp macro="" textlink="">
        <cdr:nvSpPr>
          <cdr:cNvPr id="33" name="Flowchart: Extract 32"/>
          <cdr:cNvSpPr/>
        </cdr:nvSpPr>
        <cdr:spPr>
          <a:xfrm xmlns:a="http://schemas.openxmlformats.org/drawingml/2006/main" rot="5400000">
            <a:off x="786218" y="353667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 cap="flat" cmpd="sng" algn="ctr">
            <a:solidFill>
              <a:srgbClr val="9BBB59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4" name="TextBox 2"/>
          <cdr:cNvSpPr txBox="1"/>
        </cdr:nvSpPr>
        <cdr:spPr>
          <a:xfrm xmlns:a="http://schemas.openxmlformats.org/drawingml/2006/main">
            <a:off x="0" y="3596653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44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0.36601</cdr:x>
      <cdr:y>0.84968</cdr:y>
    </cdr:from>
    <cdr:to>
      <cdr:x>0.46843</cdr:x>
      <cdr:y>0.96207</cdr:y>
    </cdr:to>
    <cdr:grpSp>
      <cdr:nvGrpSpPr>
        <cdr:cNvPr id="51" name="Group 13"/>
        <cdr:cNvGrpSpPr/>
      </cdr:nvGrpSpPr>
      <cdr:grpSpPr>
        <a:xfrm xmlns:a="http://schemas.openxmlformats.org/drawingml/2006/main">
          <a:off x="3346795" y="5823335"/>
          <a:ext cx="936529" cy="770272"/>
          <a:chOff x="2200604" y="4486603"/>
          <a:chExt cx="688427" cy="568657"/>
        </a:xfrm>
      </cdr:grpSpPr>
      <cdr:sp macro="" textlink="">
        <cdr:nvSpPr>
          <cdr:cNvPr id="52" name="Flowchart: Extract 11"/>
          <cdr:cNvSpPr/>
        </cdr:nvSpPr>
        <cdr:spPr>
          <a:xfrm xmlns:a="http://schemas.openxmlformats.org/drawingml/2006/main">
            <a:off x="2481754" y="4486603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accent6">
              <a:alpha val="70000"/>
            </a:schemeClr>
          </a:solidFill>
          <a:ln xmlns:a="http://schemas.openxmlformats.org/drawingml/2006/main" w="19050">
            <a:solidFill>
              <a:schemeClr val="accent6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53" name="TextBox 2"/>
          <cdr:cNvSpPr txBox="1"/>
        </cdr:nvSpPr>
        <cdr:spPr>
          <a:xfrm xmlns:a="http://schemas.openxmlformats.org/drawingml/2006/main">
            <a:off x="2200604" y="4851622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0.14832</cdr:x>
      <cdr:y>0.46414</cdr:y>
    </cdr:from>
    <cdr:to>
      <cdr:x>0.25266</cdr:x>
      <cdr:y>0.84991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994380" y="2343092"/>
          <a:ext cx="699509" cy="1947464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>
            <a:alpha val="65882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0.65723</cdr:x>
      <cdr:y>0.84968</cdr:y>
    </cdr:from>
    <cdr:to>
      <cdr:x>0.76825</cdr:x>
      <cdr:y>0.95743</cdr:y>
    </cdr:to>
    <cdr:grpSp>
      <cdr:nvGrpSpPr>
        <cdr:cNvPr id="15" name="Group 14"/>
        <cdr:cNvGrpSpPr/>
      </cdr:nvGrpSpPr>
      <cdr:grpSpPr>
        <a:xfrm xmlns:a="http://schemas.openxmlformats.org/drawingml/2006/main">
          <a:off x="6009711" y="5823335"/>
          <a:ext cx="1015167" cy="738472"/>
          <a:chOff x="-57806" y="0"/>
          <a:chExt cx="746233" cy="545226"/>
        </a:xfrm>
      </cdr:grpSpPr>
      <cdr:sp macro="" textlink="">
        <cdr:nvSpPr>
          <cdr:cNvPr id="16" name="Flowchart: Extract 15"/>
          <cdr:cNvSpPr/>
        </cdr:nvSpPr>
        <cdr:spPr>
          <a:xfrm xmlns:a="http://schemas.openxmlformats.org/drawingml/2006/main">
            <a:off x="281151" y="0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>
            <a:solidFill>
              <a:schemeClr val="accent3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-57806" y="341588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0.30621</cdr:x>
      <cdr:y>0.852</cdr:y>
    </cdr:from>
    <cdr:to>
      <cdr:x>0.39221</cdr:x>
      <cdr:y>0.96207</cdr:y>
    </cdr:to>
    <cdr:grpSp>
      <cdr:nvGrpSpPr>
        <cdr:cNvPr id="66" name="Group 65"/>
        <cdr:cNvGrpSpPr/>
      </cdr:nvGrpSpPr>
      <cdr:grpSpPr>
        <a:xfrm xmlns:a="http://schemas.openxmlformats.org/drawingml/2006/main">
          <a:off x="2799984" y="5839236"/>
          <a:ext cx="786384" cy="754371"/>
          <a:chOff x="2037757" y="4123524"/>
          <a:chExt cx="572346" cy="532701"/>
        </a:xfrm>
      </cdr:grpSpPr>
      <cdr:sp macro="" textlink="">
        <cdr:nvSpPr>
          <cdr:cNvPr id="8" name="Flowchart: Extract 7"/>
          <cdr:cNvSpPr/>
        </cdr:nvSpPr>
        <cdr:spPr>
          <a:xfrm xmlns:a="http://schemas.openxmlformats.org/drawingml/2006/main">
            <a:off x="2359743" y="4123524"/>
            <a:ext cx="91055" cy="298812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>
            <a:solidFill>
              <a:srgbClr val="FFC000">
                <a:alpha val="7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2037757" y="4461451"/>
            <a:ext cx="572346" cy="1947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0.19893</cdr:x>
      <cdr:y>0.84968</cdr:y>
    </cdr:from>
    <cdr:to>
      <cdr:x>0.30136</cdr:x>
      <cdr:y>0.95743</cdr:y>
    </cdr:to>
    <cdr:grpSp>
      <cdr:nvGrpSpPr>
        <cdr:cNvPr id="19" name="Group 18"/>
        <cdr:cNvGrpSpPr/>
      </cdr:nvGrpSpPr>
      <cdr:grpSpPr>
        <a:xfrm xmlns:a="http://schemas.openxmlformats.org/drawingml/2006/main">
          <a:off x="1819016" y="5823335"/>
          <a:ext cx="936620" cy="738472"/>
          <a:chOff x="918810" y="4425446"/>
          <a:chExt cx="686812" cy="537794"/>
        </a:xfrm>
      </cdr:grpSpPr>
      <cdr:sp macro="" textlink="">
        <cdr:nvSpPr>
          <cdr:cNvPr id="10" name="Flowchart: Extract 9"/>
          <cdr:cNvSpPr/>
        </cdr:nvSpPr>
        <cdr:spPr>
          <a:xfrm xmlns:a="http://schemas.openxmlformats.org/drawingml/2006/main">
            <a:off x="1225516" y="4425446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918810" y="4762378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0.00219</cdr:x>
      <cdr:y>0.44771</cdr:y>
    </cdr:from>
    <cdr:to>
      <cdr:x>0.14593</cdr:x>
      <cdr:y>0.48796</cdr:y>
    </cdr:to>
    <cdr:grpSp>
      <cdr:nvGrpSpPr>
        <cdr:cNvPr id="23" name="Group 22"/>
        <cdr:cNvGrpSpPr/>
      </cdr:nvGrpSpPr>
      <cdr:grpSpPr>
        <a:xfrm xmlns:a="http://schemas.openxmlformats.org/drawingml/2006/main">
          <a:off x="20025" y="3068409"/>
          <a:ext cx="1314359" cy="275856"/>
          <a:chOff x="0" y="2422907"/>
          <a:chExt cx="963856" cy="200862"/>
        </a:xfrm>
      </cdr:grpSpPr>
      <cdr:sp macro="" textlink="">
        <cdr:nvSpPr>
          <cdr:cNvPr id="21" name="Flowchart: Extract 20"/>
          <cdr:cNvSpPr/>
        </cdr:nvSpPr>
        <cdr:spPr>
          <a:xfrm xmlns:a="http://schemas.openxmlformats.org/drawingml/2006/main" rot="5400000">
            <a:off x="763906" y="2362201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2" name="TextBox 2"/>
          <cdr:cNvSpPr txBox="1"/>
        </cdr:nvSpPr>
        <cdr:spPr>
          <a:xfrm xmlns:a="http://schemas.openxmlformats.org/drawingml/2006/main">
            <a:off x="0" y="2422907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0.01352</cdr:x>
      <cdr:y>0.7802</cdr:y>
    </cdr:from>
    <cdr:to>
      <cdr:x>0.14505</cdr:x>
      <cdr:y>0.81956</cdr:y>
    </cdr:to>
    <cdr:grpSp>
      <cdr:nvGrpSpPr>
        <cdr:cNvPr id="27" name="Group 26"/>
        <cdr:cNvGrpSpPr/>
      </cdr:nvGrpSpPr>
      <cdr:grpSpPr>
        <a:xfrm xmlns:a="http://schemas.openxmlformats.org/drawingml/2006/main">
          <a:off x="123627" y="5347150"/>
          <a:ext cx="1202710" cy="269756"/>
          <a:chOff x="91108" y="3981280"/>
          <a:chExt cx="886597" cy="200862"/>
        </a:xfrm>
      </cdr:grpSpPr>
      <cdr:sp macro="" textlink="">
        <cdr:nvSpPr>
          <cdr:cNvPr id="25" name="Flowchart: Extract 24"/>
          <cdr:cNvSpPr/>
        </cdr:nvSpPr>
        <cdr:spPr>
          <a:xfrm xmlns:a="http://schemas.openxmlformats.org/drawingml/2006/main" rot="5400000">
            <a:off x="777755" y="3917674"/>
            <a:ext cx="91749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 cap="flat" cmpd="sng" algn="ctr">
            <a:solidFill>
              <a:srgbClr val="FFC000"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91108" y="3981280"/>
            <a:ext cx="576713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</cdr:x>
      <cdr:y>0.75189</cdr:y>
    </cdr:from>
    <cdr:to>
      <cdr:x>0.14543</cdr:x>
      <cdr:y>0.7918</cdr:y>
    </cdr:to>
    <cdr:grpSp>
      <cdr:nvGrpSpPr>
        <cdr:cNvPr id="31" name="Group 30"/>
        <cdr:cNvGrpSpPr/>
      </cdr:nvGrpSpPr>
      <cdr:grpSpPr>
        <a:xfrm xmlns:a="http://schemas.openxmlformats.org/drawingml/2006/main">
          <a:off x="0" y="5153125"/>
          <a:ext cx="1329812" cy="273526"/>
          <a:chOff x="0" y="3836849"/>
          <a:chExt cx="980294" cy="203638"/>
        </a:xfrm>
      </cdr:grpSpPr>
      <cdr:sp macro="" textlink="">
        <cdr:nvSpPr>
          <cdr:cNvPr id="29" name="Flowchart: Extract 28"/>
          <cdr:cNvSpPr/>
        </cdr:nvSpPr>
        <cdr:spPr>
          <a:xfrm xmlns:a="http://schemas.openxmlformats.org/drawingml/2006/main" rot="5400000">
            <a:off x="778107" y="379343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79646">
              <a:alpha val="70000"/>
            </a:srgbClr>
          </a:solidFill>
          <a:ln xmlns:a="http://schemas.openxmlformats.org/drawingml/2006/main" w="19050" cap="flat" cmpd="sng" algn="ctr">
            <a:solidFill>
              <a:srgbClr val="F79646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0" name="TextBox 2"/>
          <cdr:cNvSpPr txBox="1"/>
        </cdr:nvSpPr>
        <cdr:spPr>
          <a:xfrm xmlns:a="http://schemas.openxmlformats.org/drawingml/2006/main">
            <a:off x="0" y="3836849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</cdr:x>
      <cdr:y>0.70482</cdr:y>
    </cdr:from>
    <cdr:to>
      <cdr:x>0.14664</cdr:x>
      <cdr:y>0.74473</cdr:y>
    </cdr:to>
    <cdr:grpSp>
      <cdr:nvGrpSpPr>
        <cdr:cNvPr id="35" name="Group 34"/>
        <cdr:cNvGrpSpPr/>
      </cdr:nvGrpSpPr>
      <cdr:grpSpPr>
        <a:xfrm xmlns:a="http://schemas.openxmlformats.org/drawingml/2006/main">
          <a:off x="0" y="4830528"/>
          <a:ext cx="1340876" cy="273526"/>
          <a:chOff x="0" y="3596653"/>
          <a:chExt cx="988405" cy="203638"/>
        </a:xfrm>
      </cdr:grpSpPr>
      <cdr:sp macro="" textlink="">
        <cdr:nvSpPr>
          <cdr:cNvPr id="33" name="Flowchart: Extract 32"/>
          <cdr:cNvSpPr/>
        </cdr:nvSpPr>
        <cdr:spPr>
          <a:xfrm xmlns:a="http://schemas.openxmlformats.org/drawingml/2006/main" rot="5400000">
            <a:off x="786218" y="353667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 cap="flat" cmpd="sng" algn="ctr">
            <a:solidFill>
              <a:srgbClr val="9BBB59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4" name="TextBox 2"/>
          <cdr:cNvSpPr txBox="1"/>
        </cdr:nvSpPr>
        <cdr:spPr>
          <a:xfrm xmlns:a="http://schemas.openxmlformats.org/drawingml/2006/main">
            <a:off x="0" y="3596653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44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0.36601</cdr:x>
      <cdr:y>0.84968</cdr:y>
    </cdr:from>
    <cdr:to>
      <cdr:x>0.46843</cdr:x>
      <cdr:y>0.96207</cdr:y>
    </cdr:to>
    <cdr:grpSp>
      <cdr:nvGrpSpPr>
        <cdr:cNvPr id="51" name="Group 13"/>
        <cdr:cNvGrpSpPr/>
      </cdr:nvGrpSpPr>
      <cdr:grpSpPr>
        <a:xfrm xmlns:a="http://schemas.openxmlformats.org/drawingml/2006/main">
          <a:off x="3346795" y="5823335"/>
          <a:ext cx="936529" cy="770272"/>
          <a:chOff x="2200604" y="4486603"/>
          <a:chExt cx="688427" cy="568657"/>
        </a:xfrm>
      </cdr:grpSpPr>
      <cdr:sp macro="" textlink="">
        <cdr:nvSpPr>
          <cdr:cNvPr id="52" name="Flowchart: Extract 11"/>
          <cdr:cNvSpPr/>
        </cdr:nvSpPr>
        <cdr:spPr>
          <a:xfrm xmlns:a="http://schemas.openxmlformats.org/drawingml/2006/main">
            <a:off x="2481754" y="4486603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accent6">
              <a:alpha val="70000"/>
            </a:schemeClr>
          </a:solidFill>
          <a:ln xmlns:a="http://schemas.openxmlformats.org/drawingml/2006/main" w="19050">
            <a:solidFill>
              <a:schemeClr val="accent6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53" name="TextBox 2"/>
          <cdr:cNvSpPr txBox="1"/>
        </cdr:nvSpPr>
        <cdr:spPr>
          <a:xfrm xmlns:a="http://schemas.openxmlformats.org/drawingml/2006/main">
            <a:off x="2200604" y="4851622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0.1465</cdr:x>
      <cdr:y>0.68063</cdr:y>
    </cdr:from>
    <cdr:to>
      <cdr:x>0.76418</cdr:x>
      <cdr:y>0.85214</cdr:y>
    </cdr:to>
    <cdr:sp macro="" textlink="">
      <cdr:nvSpPr>
        <cdr:cNvPr id="36" name="Rectangle 35"/>
        <cdr:cNvSpPr/>
      </cdr:nvSpPr>
      <cdr:spPr>
        <a:xfrm xmlns:a="http://schemas.openxmlformats.org/drawingml/2006/main">
          <a:off x="974912" y="3294136"/>
          <a:ext cx="4110564" cy="830088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>
            <a:alpha val="7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0.70842</cdr:y>
    </cdr:from>
    <cdr:to>
      <cdr:x>0.43666</cdr:x>
      <cdr:y>0.85214</cdr:y>
    </cdr:to>
    <cdr:sp macro="" textlink="">
      <cdr:nvSpPr>
        <cdr:cNvPr id="37" name="Rectangle 36"/>
        <cdr:cNvSpPr/>
      </cdr:nvSpPr>
      <cdr:spPr>
        <a:xfrm xmlns:a="http://schemas.openxmlformats.org/drawingml/2006/main">
          <a:off x="974912" y="3428607"/>
          <a:ext cx="1930991" cy="695617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6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0.75935</cdr:y>
    </cdr:from>
    <cdr:to>
      <cdr:x>0.38473</cdr:x>
      <cdr:y>0.85214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974912" y="3675136"/>
          <a:ext cx="1585372" cy="4490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0.41445</cdr:y>
    </cdr:from>
    <cdr:to>
      <cdr:x>0.25896</cdr:x>
      <cdr:y>0.85214</cdr:y>
    </cdr:to>
    <cdr:sp macro="" textlink="">
      <cdr:nvSpPr>
        <cdr:cNvPr id="39" name="Rectangle 38"/>
        <cdr:cNvSpPr/>
      </cdr:nvSpPr>
      <cdr:spPr>
        <a:xfrm xmlns:a="http://schemas.openxmlformats.org/drawingml/2006/main">
          <a:off x="974913" y="2005854"/>
          <a:ext cx="748430" cy="2118372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>
            <a:alpha val="65882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0.46427</cdr:y>
    </cdr:from>
    <cdr:to>
      <cdr:x>0.71361</cdr:x>
      <cdr:y>0.85004</cdr:y>
    </cdr:to>
    <cdr:grpSp>
      <cdr:nvGrpSpPr>
        <cdr:cNvPr id="46" name="Group 45"/>
        <cdr:cNvGrpSpPr/>
      </cdr:nvGrpSpPr>
      <cdr:grpSpPr>
        <a:xfrm xmlns:a="http://schemas.openxmlformats.org/drawingml/2006/main">
          <a:off x="1339596" y="3181904"/>
          <a:ext cx="5185654" cy="2643899"/>
          <a:chOff x="981479" y="2317227"/>
          <a:chExt cx="3799441" cy="1925417"/>
        </a:xfrm>
      </cdr:grpSpPr>
      <cdr:sp macro="" textlink="">
        <cdr:nvSpPr>
          <cdr:cNvPr id="41" name="Rectangle 40"/>
          <cdr:cNvSpPr/>
        </cdr:nvSpPr>
        <cdr:spPr>
          <a:xfrm xmlns:a="http://schemas.openxmlformats.org/drawingml/2006/main">
            <a:off x="981479" y="3607077"/>
            <a:ext cx="3799441" cy="6355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accent3">
                <a:lumMod val="50000"/>
              </a:scheme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2" name="Rectangle 41"/>
          <cdr:cNvSpPr/>
        </cdr:nvSpPr>
        <cdr:spPr>
          <a:xfrm xmlns:a="http://schemas.openxmlformats.org/drawingml/2006/main">
            <a:off x="981479" y="3850094"/>
            <a:ext cx="1791354" cy="39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accent6">
                <a:lumMod val="50000"/>
              </a:scheme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3" name="Rectangle 42"/>
          <cdr:cNvSpPr/>
        </cdr:nvSpPr>
        <cdr:spPr>
          <a:xfrm xmlns:a="http://schemas.openxmlformats.org/drawingml/2006/main">
            <a:off x="981479" y="3980911"/>
            <a:ext cx="1427294" cy="2617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2">
                <a:lumMod val="50000"/>
              </a:scheme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5" name="Rectangle 44"/>
          <cdr:cNvSpPr/>
        </cdr:nvSpPr>
        <cdr:spPr>
          <a:xfrm xmlns:a="http://schemas.openxmlformats.org/drawingml/2006/main">
            <a:off x="981479" y="2317227"/>
            <a:ext cx="699042" cy="192541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accent1">
                <a:lumMod val="75000"/>
              </a:scheme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0.65723</cdr:x>
      <cdr:y>0.84968</cdr:y>
    </cdr:from>
    <cdr:to>
      <cdr:x>0.76825</cdr:x>
      <cdr:y>0.95743</cdr:y>
    </cdr:to>
    <cdr:grpSp>
      <cdr:nvGrpSpPr>
        <cdr:cNvPr id="15" name="Group 14"/>
        <cdr:cNvGrpSpPr/>
      </cdr:nvGrpSpPr>
      <cdr:grpSpPr>
        <a:xfrm xmlns:a="http://schemas.openxmlformats.org/drawingml/2006/main">
          <a:off x="6009709" y="5827105"/>
          <a:ext cx="1015167" cy="738950"/>
          <a:chOff x="-57806" y="0"/>
          <a:chExt cx="746233" cy="545226"/>
        </a:xfrm>
      </cdr:grpSpPr>
      <cdr:sp macro="" textlink="">
        <cdr:nvSpPr>
          <cdr:cNvPr id="16" name="Flowchart: Extract 15"/>
          <cdr:cNvSpPr/>
        </cdr:nvSpPr>
        <cdr:spPr>
          <a:xfrm xmlns:a="http://schemas.openxmlformats.org/drawingml/2006/main">
            <a:off x="281151" y="0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>
            <a:solidFill>
              <a:schemeClr val="accent3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-57806" y="341588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0.30621</cdr:x>
      <cdr:y>0.852</cdr:y>
    </cdr:from>
    <cdr:to>
      <cdr:x>0.39221</cdr:x>
      <cdr:y>0.96207</cdr:y>
    </cdr:to>
    <cdr:grpSp>
      <cdr:nvGrpSpPr>
        <cdr:cNvPr id="66" name="Group 65"/>
        <cdr:cNvGrpSpPr/>
      </cdr:nvGrpSpPr>
      <cdr:grpSpPr>
        <a:xfrm xmlns:a="http://schemas.openxmlformats.org/drawingml/2006/main">
          <a:off x="2799983" y="5843016"/>
          <a:ext cx="786384" cy="754860"/>
          <a:chOff x="2037757" y="4123524"/>
          <a:chExt cx="572346" cy="532701"/>
        </a:xfrm>
      </cdr:grpSpPr>
      <cdr:sp macro="" textlink="">
        <cdr:nvSpPr>
          <cdr:cNvPr id="8" name="Flowchart: Extract 7"/>
          <cdr:cNvSpPr/>
        </cdr:nvSpPr>
        <cdr:spPr>
          <a:xfrm xmlns:a="http://schemas.openxmlformats.org/drawingml/2006/main">
            <a:off x="2359743" y="4123524"/>
            <a:ext cx="91055" cy="298812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>
            <a:solidFill>
              <a:srgbClr val="FFC000">
                <a:alpha val="7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2037757" y="4461451"/>
            <a:ext cx="572346" cy="1947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0.19893</cdr:x>
      <cdr:y>0.84968</cdr:y>
    </cdr:from>
    <cdr:to>
      <cdr:x>0.30136</cdr:x>
      <cdr:y>0.95743</cdr:y>
    </cdr:to>
    <cdr:grpSp>
      <cdr:nvGrpSpPr>
        <cdr:cNvPr id="19" name="Group 18"/>
        <cdr:cNvGrpSpPr/>
      </cdr:nvGrpSpPr>
      <cdr:grpSpPr>
        <a:xfrm xmlns:a="http://schemas.openxmlformats.org/drawingml/2006/main">
          <a:off x="1819015" y="5827105"/>
          <a:ext cx="936620" cy="738950"/>
          <a:chOff x="918810" y="4425446"/>
          <a:chExt cx="686812" cy="537794"/>
        </a:xfrm>
      </cdr:grpSpPr>
      <cdr:sp macro="" textlink="">
        <cdr:nvSpPr>
          <cdr:cNvPr id="10" name="Flowchart: Extract 9"/>
          <cdr:cNvSpPr/>
        </cdr:nvSpPr>
        <cdr:spPr>
          <a:xfrm xmlns:a="http://schemas.openxmlformats.org/drawingml/2006/main">
            <a:off x="1225516" y="4425446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918810" y="4762378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0.00219</cdr:x>
      <cdr:y>0.44771</cdr:y>
    </cdr:from>
    <cdr:to>
      <cdr:x>0.14593</cdr:x>
      <cdr:y>0.48796</cdr:y>
    </cdr:to>
    <cdr:grpSp>
      <cdr:nvGrpSpPr>
        <cdr:cNvPr id="23" name="Group 22"/>
        <cdr:cNvGrpSpPr/>
      </cdr:nvGrpSpPr>
      <cdr:grpSpPr>
        <a:xfrm xmlns:a="http://schemas.openxmlformats.org/drawingml/2006/main">
          <a:off x="20025" y="3070395"/>
          <a:ext cx="1314358" cy="276035"/>
          <a:chOff x="0" y="2422907"/>
          <a:chExt cx="963856" cy="200862"/>
        </a:xfrm>
      </cdr:grpSpPr>
      <cdr:sp macro="" textlink="">
        <cdr:nvSpPr>
          <cdr:cNvPr id="21" name="Flowchart: Extract 20"/>
          <cdr:cNvSpPr/>
        </cdr:nvSpPr>
        <cdr:spPr>
          <a:xfrm xmlns:a="http://schemas.openxmlformats.org/drawingml/2006/main" rot="5400000">
            <a:off x="763906" y="2362201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2" name="TextBox 2"/>
          <cdr:cNvSpPr txBox="1"/>
        </cdr:nvSpPr>
        <cdr:spPr>
          <a:xfrm xmlns:a="http://schemas.openxmlformats.org/drawingml/2006/main">
            <a:off x="0" y="2422907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0.01352</cdr:x>
      <cdr:y>0.7802</cdr:y>
    </cdr:from>
    <cdr:to>
      <cdr:x>0.14505</cdr:x>
      <cdr:y>0.81956</cdr:y>
    </cdr:to>
    <cdr:grpSp>
      <cdr:nvGrpSpPr>
        <cdr:cNvPr id="27" name="Group 26"/>
        <cdr:cNvGrpSpPr/>
      </cdr:nvGrpSpPr>
      <cdr:grpSpPr>
        <a:xfrm xmlns:a="http://schemas.openxmlformats.org/drawingml/2006/main">
          <a:off x="123627" y="5350612"/>
          <a:ext cx="1202710" cy="269930"/>
          <a:chOff x="91108" y="3981280"/>
          <a:chExt cx="886597" cy="200862"/>
        </a:xfrm>
      </cdr:grpSpPr>
      <cdr:sp macro="" textlink="">
        <cdr:nvSpPr>
          <cdr:cNvPr id="25" name="Flowchart: Extract 24"/>
          <cdr:cNvSpPr/>
        </cdr:nvSpPr>
        <cdr:spPr>
          <a:xfrm xmlns:a="http://schemas.openxmlformats.org/drawingml/2006/main" rot="5400000">
            <a:off x="777755" y="3917674"/>
            <a:ext cx="91749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 cap="flat" cmpd="sng" algn="ctr">
            <a:solidFill>
              <a:srgbClr val="FFC000"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91108" y="3981280"/>
            <a:ext cx="576713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</cdr:x>
      <cdr:y>0.75189</cdr:y>
    </cdr:from>
    <cdr:to>
      <cdr:x>0.14543</cdr:x>
      <cdr:y>0.7918</cdr:y>
    </cdr:to>
    <cdr:grpSp>
      <cdr:nvGrpSpPr>
        <cdr:cNvPr id="31" name="Group 30"/>
        <cdr:cNvGrpSpPr/>
      </cdr:nvGrpSpPr>
      <cdr:grpSpPr>
        <a:xfrm xmlns:a="http://schemas.openxmlformats.org/drawingml/2006/main">
          <a:off x="0" y="5156462"/>
          <a:ext cx="1329811" cy="273702"/>
          <a:chOff x="0" y="3836849"/>
          <a:chExt cx="980294" cy="203638"/>
        </a:xfrm>
      </cdr:grpSpPr>
      <cdr:sp macro="" textlink="">
        <cdr:nvSpPr>
          <cdr:cNvPr id="29" name="Flowchart: Extract 28"/>
          <cdr:cNvSpPr/>
        </cdr:nvSpPr>
        <cdr:spPr>
          <a:xfrm xmlns:a="http://schemas.openxmlformats.org/drawingml/2006/main" rot="5400000">
            <a:off x="778107" y="379343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79646">
              <a:alpha val="70000"/>
            </a:srgbClr>
          </a:solidFill>
          <a:ln xmlns:a="http://schemas.openxmlformats.org/drawingml/2006/main" w="19050" cap="flat" cmpd="sng" algn="ctr">
            <a:solidFill>
              <a:srgbClr val="F79646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0" name="TextBox 2"/>
          <cdr:cNvSpPr txBox="1"/>
        </cdr:nvSpPr>
        <cdr:spPr>
          <a:xfrm xmlns:a="http://schemas.openxmlformats.org/drawingml/2006/main">
            <a:off x="0" y="3836849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</cdr:x>
      <cdr:y>0.70482</cdr:y>
    </cdr:from>
    <cdr:to>
      <cdr:x>0.14664</cdr:x>
      <cdr:y>0.74473</cdr:y>
    </cdr:to>
    <cdr:grpSp>
      <cdr:nvGrpSpPr>
        <cdr:cNvPr id="35" name="Group 34"/>
        <cdr:cNvGrpSpPr/>
      </cdr:nvGrpSpPr>
      <cdr:grpSpPr>
        <a:xfrm xmlns:a="http://schemas.openxmlformats.org/drawingml/2006/main">
          <a:off x="0" y="4833656"/>
          <a:ext cx="1340876" cy="273702"/>
          <a:chOff x="0" y="3596653"/>
          <a:chExt cx="988405" cy="203638"/>
        </a:xfrm>
      </cdr:grpSpPr>
      <cdr:sp macro="" textlink="">
        <cdr:nvSpPr>
          <cdr:cNvPr id="33" name="Flowchart: Extract 32"/>
          <cdr:cNvSpPr/>
        </cdr:nvSpPr>
        <cdr:spPr>
          <a:xfrm xmlns:a="http://schemas.openxmlformats.org/drawingml/2006/main" rot="5400000">
            <a:off x="786218" y="353667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 cap="flat" cmpd="sng" algn="ctr">
            <a:solidFill>
              <a:srgbClr val="9BBB59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4" name="TextBox 2"/>
          <cdr:cNvSpPr txBox="1"/>
        </cdr:nvSpPr>
        <cdr:spPr>
          <a:xfrm xmlns:a="http://schemas.openxmlformats.org/drawingml/2006/main">
            <a:off x="0" y="3596653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44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2030</a:t>
          </a:r>
        </a:p>
      </cdr:txBody>
    </cdr:sp>
  </cdr:relSizeAnchor>
  <cdr:relSizeAnchor xmlns:cdr="http://schemas.openxmlformats.org/drawingml/2006/chartDrawing">
    <cdr:from>
      <cdr:x>0.36601</cdr:x>
      <cdr:y>0.84968</cdr:y>
    </cdr:from>
    <cdr:to>
      <cdr:x>0.46843</cdr:x>
      <cdr:y>0.96207</cdr:y>
    </cdr:to>
    <cdr:grpSp>
      <cdr:nvGrpSpPr>
        <cdr:cNvPr id="51" name="Group 13"/>
        <cdr:cNvGrpSpPr/>
      </cdr:nvGrpSpPr>
      <cdr:grpSpPr>
        <a:xfrm xmlns:a="http://schemas.openxmlformats.org/drawingml/2006/main">
          <a:off x="3346794" y="5827105"/>
          <a:ext cx="936529" cy="770771"/>
          <a:chOff x="2200604" y="4486603"/>
          <a:chExt cx="688427" cy="568657"/>
        </a:xfrm>
      </cdr:grpSpPr>
      <cdr:sp macro="" textlink="">
        <cdr:nvSpPr>
          <cdr:cNvPr id="52" name="Flowchart: Extract 11"/>
          <cdr:cNvSpPr/>
        </cdr:nvSpPr>
        <cdr:spPr>
          <a:xfrm xmlns:a="http://schemas.openxmlformats.org/drawingml/2006/main">
            <a:off x="2481754" y="4486603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accent6">
              <a:alpha val="70000"/>
            </a:schemeClr>
          </a:solidFill>
          <a:ln xmlns:a="http://schemas.openxmlformats.org/drawingml/2006/main" w="19050">
            <a:solidFill>
              <a:schemeClr val="accent6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53" name="TextBox 2"/>
          <cdr:cNvSpPr txBox="1"/>
        </cdr:nvSpPr>
        <cdr:spPr>
          <a:xfrm xmlns:a="http://schemas.openxmlformats.org/drawingml/2006/main">
            <a:off x="2200604" y="4851622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0.14818</cdr:x>
      <cdr:y>0.63441</cdr:y>
    </cdr:from>
    <cdr:to>
      <cdr:x>0.83153</cdr:x>
      <cdr:y>0.84991</cdr:y>
    </cdr:to>
    <cdr:sp macro="" textlink="">
      <cdr:nvSpPr>
        <cdr:cNvPr id="36" name="Rectangle 35"/>
        <cdr:cNvSpPr/>
      </cdr:nvSpPr>
      <cdr:spPr>
        <a:xfrm xmlns:a="http://schemas.openxmlformats.org/drawingml/2006/main">
          <a:off x="986118" y="3070411"/>
          <a:ext cx="4547593" cy="1043001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>
            <a:alpha val="7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0.14818</cdr:x>
      <cdr:y>0.63904</cdr:y>
    </cdr:from>
    <cdr:to>
      <cdr:x>0.44424</cdr:x>
      <cdr:y>0.84991</cdr:y>
    </cdr:to>
    <cdr:sp macro="" textlink="">
      <cdr:nvSpPr>
        <cdr:cNvPr id="37" name="Rectangle 36"/>
        <cdr:cNvSpPr/>
      </cdr:nvSpPr>
      <cdr:spPr>
        <a:xfrm xmlns:a="http://schemas.openxmlformats.org/drawingml/2006/main">
          <a:off x="986119" y="3092824"/>
          <a:ext cx="1970240" cy="1020588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6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0.14818</cdr:x>
      <cdr:y>0.74554</cdr:y>
    </cdr:from>
    <cdr:to>
      <cdr:x>0.42067</cdr:x>
      <cdr:y>0.84991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986119" y="3608294"/>
          <a:ext cx="1813358" cy="5051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0.14818</cdr:x>
      <cdr:y>0.32415</cdr:y>
    </cdr:from>
    <cdr:to>
      <cdr:x>0.26575</cdr:x>
      <cdr:y>0.84991</cdr:y>
    </cdr:to>
    <cdr:sp macro="" textlink="">
      <cdr:nvSpPr>
        <cdr:cNvPr id="39" name="Rectangle 38"/>
        <cdr:cNvSpPr/>
      </cdr:nvSpPr>
      <cdr:spPr>
        <a:xfrm xmlns:a="http://schemas.openxmlformats.org/drawingml/2006/main">
          <a:off x="986119" y="1568824"/>
          <a:ext cx="782417" cy="2544588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>
            <a:alpha val="65882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0.14786</cdr:x>
      <cdr:y>0.46374</cdr:y>
    </cdr:from>
    <cdr:to>
      <cdr:x>0.71497</cdr:x>
      <cdr:y>0.84951</cdr:y>
    </cdr:to>
    <cdr:grpSp>
      <cdr:nvGrpSpPr>
        <cdr:cNvPr id="41" name="Group 40"/>
        <cdr:cNvGrpSpPr/>
      </cdr:nvGrpSpPr>
      <cdr:grpSpPr>
        <a:xfrm xmlns:a="http://schemas.openxmlformats.org/drawingml/2006/main">
          <a:off x="1352031" y="3180329"/>
          <a:ext cx="5185653" cy="2645611"/>
          <a:chOff x="0" y="0"/>
          <a:chExt cx="3799441" cy="1925417"/>
        </a:xfrm>
      </cdr:grpSpPr>
      <cdr:sp macro="" textlink="">
        <cdr:nvSpPr>
          <cdr:cNvPr id="42" name="Rectangle 41"/>
          <cdr:cNvSpPr/>
        </cdr:nvSpPr>
        <cdr:spPr>
          <a:xfrm xmlns:a="http://schemas.openxmlformats.org/drawingml/2006/main">
            <a:off x="0" y="1289850"/>
            <a:ext cx="3799441" cy="6355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9BBB59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3" name="Rectangle 42"/>
          <cdr:cNvSpPr/>
        </cdr:nvSpPr>
        <cdr:spPr>
          <a:xfrm xmlns:a="http://schemas.openxmlformats.org/drawingml/2006/main">
            <a:off x="0" y="1532867"/>
            <a:ext cx="1791354" cy="39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F79646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5" name="Rectangle 44"/>
          <cdr:cNvSpPr/>
        </cdr:nvSpPr>
        <cdr:spPr>
          <a:xfrm xmlns:a="http://schemas.openxmlformats.org/drawingml/2006/main">
            <a:off x="0" y="1663684"/>
            <a:ext cx="1427294" cy="2617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EEECE1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6" name="Rectangle 45"/>
          <cdr:cNvSpPr/>
        </cdr:nvSpPr>
        <cdr:spPr>
          <a:xfrm xmlns:a="http://schemas.openxmlformats.org/drawingml/2006/main">
            <a:off x="0" y="0"/>
            <a:ext cx="699042" cy="192541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lumMod val="75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0.65723</cdr:x>
      <cdr:y>0.84968</cdr:y>
    </cdr:from>
    <cdr:to>
      <cdr:x>0.76825</cdr:x>
      <cdr:y>0.95743</cdr:y>
    </cdr:to>
    <cdr:grpSp>
      <cdr:nvGrpSpPr>
        <cdr:cNvPr id="15" name="Group 14"/>
        <cdr:cNvGrpSpPr/>
      </cdr:nvGrpSpPr>
      <cdr:grpSpPr>
        <a:xfrm xmlns:a="http://schemas.openxmlformats.org/drawingml/2006/main">
          <a:off x="6009710" y="5827105"/>
          <a:ext cx="1015166" cy="738950"/>
          <a:chOff x="-57806" y="0"/>
          <a:chExt cx="746233" cy="545226"/>
        </a:xfrm>
      </cdr:grpSpPr>
      <cdr:sp macro="" textlink="">
        <cdr:nvSpPr>
          <cdr:cNvPr id="16" name="Flowchart: Extract 15"/>
          <cdr:cNvSpPr/>
        </cdr:nvSpPr>
        <cdr:spPr>
          <a:xfrm xmlns:a="http://schemas.openxmlformats.org/drawingml/2006/main">
            <a:off x="281151" y="0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>
            <a:solidFill>
              <a:schemeClr val="accent3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-57806" y="341588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0.30621</cdr:x>
      <cdr:y>0.852</cdr:y>
    </cdr:from>
    <cdr:to>
      <cdr:x>0.39221</cdr:x>
      <cdr:y>0.96207</cdr:y>
    </cdr:to>
    <cdr:grpSp>
      <cdr:nvGrpSpPr>
        <cdr:cNvPr id="66" name="Group 65"/>
        <cdr:cNvGrpSpPr/>
      </cdr:nvGrpSpPr>
      <cdr:grpSpPr>
        <a:xfrm xmlns:a="http://schemas.openxmlformats.org/drawingml/2006/main">
          <a:off x="2799984" y="5843016"/>
          <a:ext cx="786383" cy="754860"/>
          <a:chOff x="2037757" y="4123524"/>
          <a:chExt cx="572346" cy="532701"/>
        </a:xfrm>
      </cdr:grpSpPr>
      <cdr:sp macro="" textlink="">
        <cdr:nvSpPr>
          <cdr:cNvPr id="8" name="Flowchart: Extract 7"/>
          <cdr:cNvSpPr/>
        </cdr:nvSpPr>
        <cdr:spPr>
          <a:xfrm xmlns:a="http://schemas.openxmlformats.org/drawingml/2006/main">
            <a:off x="2359743" y="4123524"/>
            <a:ext cx="91055" cy="298812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>
            <a:solidFill>
              <a:srgbClr val="FFC000">
                <a:alpha val="7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2037757" y="4461451"/>
            <a:ext cx="572346" cy="1947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0.19893</cdr:x>
      <cdr:y>0.84968</cdr:y>
    </cdr:from>
    <cdr:to>
      <cdr:x>0.30136</cdr:x>
      <cdr:y>0.95743</cdr:y>
    </cdr:to>
    <cdr:grpSp>
      <cdr:nvGrpSpPr>
        <cdr:cNvPr id="19" name="Group 18"/>
        <cdr:cNvGrpSpPr/>
      </cdr:nvGrpSpPr>
      <cdr:grpSpPr>
        <a:xfrm xmlns:a="http://schemas.openxmlformats.org/drawingml/2006/main">
          <a:off x="1819016" y="5827105"/>
          <a:ext cx="936619" cy="738950"/>
          <a:chOff x="918810" y="4425446"/>
          <a:chExt cx="686812" cy="537794"/>
        </a:xfrm>
      </cdr:grpSpPr>
      <cdr:sp macro="" textlink="">
        <cdr:nvSpPr>
          <cdr:cNvPr id="10" name="Flowchart: Extract 9"/>
          <cdr:cNvSpPr/>
        </cdr:nvSpPr>
        <cdr:spPr>
          <a:xfrm xmlns:a="http://schemas.openxmlformats.org/drawingml/2006/main">
            <a:off x="1225516" y="4425446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918810" y="4762378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0.00219</cdr:x>
      <cdr:y>0.44771</cdr:y>
    </cdr:from>
    <cdr:to>
      <cdr:x>0.14593</cdr:x>
      <cdr:y>0.48796</cdr:y>
    </cdr:to>
    <cdr:grpSp>
      <cdr:nvGrpSpPr>
        <cdr:cNvPr id="23" name="Group 22"/>
        <cdr:cNvGrpSpPr/>
      </cdr:nvGrpSpPr>
      <cdr:grpSpPr>
        <a:xfrm xmlns:a="http://schemas.openxmlformats.org/drawingml/2006/main">
          <a:off x="20025" y="3070395"/>
          <a:ext cx="1314359" cy="276035"/>
          <a:chOff x="0" y="2422907"/>
          <a:chExt cx="963856" cy="200862"/>
        </a:xfrm>
      </cdr:grpSpPr>
      <cdr:sp macro="" textlink="">
        <cdr:nvSpPr>
          <cdr:cNvPr id="21" name="Flowchart: Extract 20"/>
          <cdr:cNvSpPr/>
        </cdr:nvSpPr>
        <cdr:spPr>
          <a:xfrm xmlns:a="http://schemas.openxmlformats.org/drawingml/2006/main" rot="5400000">
            <a:off x="763906" y="2362201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2" name="TextBox 2"/>
          <cdr:cNvSpPr txBox="1"/>
        </cdr:nvSpPr>
        <cdr:spPr>
          <a:xfrm xmlns:a="http://schemas.openxmlformats.org/drawingml/2006/main">
            <a:off x="0" y="2422907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0.01352</cdr:x>
      <cdr:y>0.7802</cdr:y>
    </cdr:from>
    <cdr:to>
      <cdr:x>0.14505</cdr:x>
      <cdr:y>0.81956</cdr:y>
    </cdr:to>
    <cdr:grpSp>
      <cdr:nvGrpSpPr>
        <cdr:cNvPr id="27" name="Group 26"/>
        <cdr:cNvGrpSpPr/>
      </cdr:nvGrpSpPr>
      <cdr:grpSpPr>
        <a:xfrm xmlns:a="http://schemas.openxmlformats.org/drawingml/2006/main">
          <a:off x="123627" y="5350612"/>
          <a:ext cx="1202710" cy="269930"/>
          <a:chOff x="91108" y="3981280"/>
          <a:chExt cx="886597" cy="200862"/>
        </a:xfrm>
      </cdr:grpSpPr>
      <cdr:sp macro="" textlink="">
        <cdr:nvSpPr>
          <cdr:cNvPr id="25" name="Flowchart: Extract 24"/>
          <cdr:cNvSpPr/>
        </cdr:nvSpPr>
        <cdr:spPr>
          <a:xfrm xmlns:a="http://schemas.openxmlformats.org/drawingml/2006/main" rot="5400000">
            <a:off x="777755" y="3917674"/>
            <a:ext cx="91749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 cap="flat" cmpd="sng" algn="ctr">
            <a:solidFill>
              <a:srgbClr val="FFC000"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91108" y="3981280"/>
            <a:ext cx="576713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</cdr:x>
      <cdr:y>0.75189</cdr:y>
    </cdr:from>
    <cdr:to>
      <cdr:x>0.14543</cdr:x>
      <cdr:y>0.7918</cdr:y>
    </cdr:to>
    <cdr:grpSp>
      <cdr:nvGrpSpPr>
        <cdr:cNvPr id="31" name="Group 30"/>
        <cdr:cNvGrpSpPr/>
      </cdr:nvGrpSpPr>
      <cdr:grpSpPr>
        <a:xfrm xmlns:a="http://schemas.openxmlformats.org/drawingml/2006/main">
          <a:off x="0" y="5156462"/>
          <a:ext cx="1329812" cy="273702"/>
          <a:chOff x="0" y="3836849"/>
          <a:chExt cx="980294" cy="203638"/>
        </a:xfrm>
      </cdr:grpSpPr>
      <cdr:sp macro="" textlink="">
        <cdr:nvSpPr>
          <cdr:cNvPr id="29" name="Flowchart: Extract 28"/>
          <cdr:cNvSpPr/>
        </cdr:nvSpPr>
        <cdr:spPr>
          <a:xfrm xmlns:a="http://schemas.openxmlformats.org/drawingml/2006/main" rot="5400000">
            <a:off x="778107" y="379343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79646">
              <a:alpha val="70000"/>
            </a:srgbClr>
          </a:solidFill>
          <a:ln xmlns:a="http://schemas.openxmlformats.org/drawingml/2006/main" w="19050" cap="flat" cmpd="sng" algn="ctr">
            <a:solidFill>
              <a:srgbClr val="F79646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0" name="TextBox 2"/>
          <cdr:cNvSpPr txBox="1"/>
        </cdr:nvSpPr>
        <cdr:spPr>
          <a:xfrm xmlns:a="http://schemas.openxmlformats.org/drawingml/2006/main">
            <a:off x="0" y="3836849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</cdr:x>
      <cdr:y>0.70482</cdr:y>
    </cdr:from>
    <cdr:to>
      <cdr:x>0.14664</cdr:x>
      <cdr:y>0.74473</cdr:y>
    </cdr:to>
    <cdr:grpSp>
      <cdr:nvGrpSpPr>
        <cdr:cNvPr id="35" name="Group 34"/>
        <cdr:cNvGrpSpPr/>
      </cdr:nvGrpSpPr>
      <cdr:grpSpPr>
        <a:xfrm xmlns:a="http://schemas.openxmlformats.org/drawingml/2006/main">
          <a:off x="0" y="4833656"/>
          <a:ext cx="1340876" cy="273702"/>
          <a:chOff x="0" y="3596653"/>
          <a:chExt cx="988405" cy="203638"/>
        </a:xfrm>
      </cdr:grpSpPr>
      <cdr:sp macro="" textlink="">
        <cdr:nvSpPr>
          <cdr:cNvPr id="33" name="Flowchart: Extract 32"/>
          <cdr:cNvSpPr/>
        </cdr:nvSpPr>
        <cdr:spPr>
          <a:xfrm xmlns:a="http://schemas.openxmlformats.org/drawingml/2006/main" rot="5400000">
            <a:off x="786218" y="353667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 cap="flat" cmpd="sng" algn="ctr">
            <a:solidFill>
              <a:srgbClr val="9BBB59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4" name="TextBox 2"/>
          <cdr:cNvSpPr txBox="1"/>
        </cdr:nvSpPr>
        <cdr:spPr>
          <a:xfrm xmlns:a="http://schemas.openxmlformats.org/drawingml/2006/main">
            <a:off x="0" y="3596653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0.02169</cdr:x>
      <cdr:y>0</cdr:y>
    </cdr:from>
    <cdr:to>
      <cdr:x>0.32314</cdr:x>
      <cdr:y>0.05993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146040" y="0"/>
          <a:ext cx="2029986" cy="3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0.39303</cdr:x>
      <cdr:y>0.07284</cdr:y>
    </cdr:from>
    <cdr:to>
      <cdr:x>0.65155</cdr:x>
      <cdr:y>0.24269</cdr:y>
    </cdr:to>
    <cdr:sp macro="" textlink="">
      <cdr:nvSpPr>
        <cdr:cNvPr id="44" name="TextBox 8"/>
        <cdr:cNvSpPr txBox="1"/>
      </cdr:nvSpPr>
      <cdr:spPr>
        <a:xfrm xmlns:a="http://schemas.openxmlformats.org/drawingml/2006/main">
          <a:off x="2646664" y="366541"/>
          <a:ext cx="1740910" cy="8546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2040</a:t>
          </a:r>
        </a:p>
      </cdr:txBody>
    </cdr:sp>
  </cdr:relSizeAnchor>
  <cdr:relSizeAnchor xmlns:cdr="http://schemas.openxmlformats.org/drawingml/2006/chartDrawing">
    <cdr:from>
      <cdr:x>0.36601</cdr:x>
      <cdr:y>0.84968</cdr:y>
    </cdr:from>
    <cdr:to>
      <cdr:x>0.46843</cdr:x>
      <cdr:y>0.96207</cdr:y>
    </cdr:to>
    <cdr:grpSp>
      <cdr:nvGrpSpPr>
        <cdr:cNvPr id="51" name="Group 13"/>
        <cdr:cNvGrpSpPr/>
      </cdr:nvGrpSpPr>
      <cdr:grpSpPr>
        <a:xfrm xmlns:a="http://schemas.openxmlformats.org/drawingml/2006/main">
          <a:off x="3346795" y="5827105"/>
          <a:ext cx="936528" cy="770771"/>
          <a:chOff x="2200604" y="4486603"/>
          <a:chExt cx="688427" cy="568657"/>
        </a:xfrm>
      </cdr:grpSpPr>
      <cdr:sp macro="" textlink="">
        <cdr:nvSpPr>
          <cdr:cNvPr id="52" name="Flowchart: Extract 11"/>
          <cdr:cNvSpPr/>
        </cdr:nvSpPr>
        <cdr:spPr>
          <a:xfrm xmlns:a="http://schemas.openxmlformats.org/drawingml/2006/main">
            <a:off x="2481754" y="4486603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accent6">
              <a:alpha val="70000"/>
            </a:schemeClr>
          </a:solidFill>
          <a:ln xmlns:a="http://schemas.openxmlformats.org/drawingml/2006/main" w="19050">
            <a:solidFill>
              <a:schemeClr val="accent6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53" name="TextBox 2"/>
          <cdr:cNvSpPr txBox="1"/>
        </cdr:nvSpPr>
        <cdr:spPr>
          <a:xfrm xmlns:a="http://schemas.openxmlformats.org/drawingml/2006/main">
            <a:off x="2200604" y="4851622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0.1465</cdr:x>
      <cdr:y>0.57652</cdr:y>
    </cdr:from>
    <cdr:to>
      <cdr:x>0.87026</cdr:x>
      <cdr:y>0.84991</cdr:y>
    </cdr:to>
    <cdr:sp macro="" textlink="">
      <cdr:nvSpPr>
        <cdr:cNvPr id="36" name="Rectangle 35"/>
        <cdr:cNvSpPr/>
      </cdr:nvSpPr>
      <cdr:spPr>
        <a:xfrm xmlns:a="http://schemas.openxmlformats.org/drawingml/2006/main">
          <a:off x="796388" y="2184457"/>
          <a:ext cx="3934428" cy="1035886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>
            <a:alpha val="7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0.54874</cdr:y>
    </cdr:from>
    <cdr:to>
      <cdr:x>0.44929</cdr:x>
      <cdr:y>0.84991</cdr:y>
    </cdr:to>
    <cdr:sp macro="" textlink="">
      <cdr:nvSpPr>
        <cdr:cNvPr id="37" name="Rectangle 36"/>
        <cdr:cNvSpPr/>
      </cdr:nvSpPr>
      <cdr:spPr>
        <a:xfrm xmlns:a="http://schemas.openxmlformats.org/drawingml/2006/main">
          <a:off x="796388" y="2079198"/>
          <a:ext cx="1645995" cy="1141145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6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0.70155</cdr:y>
    </cdr:from>
    <cdr:to>
      <cdr:x>0.45098</cdr:x>
      <cdr:y>0.84991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796388" y="2658201"/>
          <a:ext cx="1655182" cy="56214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0.21301</cdr:y>
    </cdr:from>
    <cdr:to>
      <cdr:x>0.26406</cdr:x>
      <cdr:y>0.84991</cdr:y>
    </cdr:to>
    <cdr:sp macro="" textlink="">
      <cdr:nvSpPr>
        <cdr:cNvPr id="39" name="Rectangle 38"/>
        <cdr:cNvSpPr/>
      </cdr:nvSpPr>
      <cdr:spPr>
        <a:xfrm xmlns:a="http://schemas.openxmlformats.org/drawingml/2006/main">
          <a:off x="796388" y="807103"/>
          <a:ext cx="639067" cy="2413240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>
            <a:alpha val="65882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0.14786</cdr:x>
      <cdr:y>0.46374</cdr:y>
    </cdr:from>
    <cdr:to>
      <cdr:x>0.71497</cdr:x>
      <cdr:y>0.84951</cdr:y>
    </cdr:to>
    <cdr:grpSp>
      <cdr:nvGrpSpPr>
        <cdr:cNvPr id="41" name="Group 40"/>
        <cdr:cNvGrpSpPr/>
      </cdr:nvGrpSpPr>
      <cdr:grpSpPr>
        <a:xfrm xmlns:a="http://schemas.openxmlformats.org/drawingml/2006/main">
          <a:off x="1352032" y="3180329"/>
          <a:ext cx="5185652" cy="2645611"/>
          <a:chOff x="0" y="0"/>
          <a:chExt cx="3799441" cy="1925417"/>
        </a:xfrm>
      </cdr:grpSpPr>
      <cdr:sp macro="" textlink="">
        <cdr:nvSpPr>
          <cdr:cNvPr id="42" name="Rectangle 41"/>
          <cdr:cNvSpPr/>
        </cdr:nvSpPr>
        <cdr:spPr>
          <a:xfrm xmlns:a="http://schemas.openxmlformats.org/drawingml/2006/main">
            <a:off x="0" y="1289850"/>
            <a:ext cx="3799441" cy="6355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9BBB59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3" name="Rectangle 42"/>
          <cdr:cNvSpPr/>
        </cdr:nvSpPr>
        <cdr:spPr>
          <a:xfrm xmlns:a="http://schemas.openxmlformats.org/drawingml/2006/main">
            <a:off x="0" y="1532867"/>
            <a:ext cx="1791354" cy="39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F79646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5" name="Rectangle 44"/>
          <cdr:cNvSpPr/>
        </cdr:nvSpPr>
        <cdr:spPr>
          <a:xfrm xmlns:a="http://schemas.openxmlformats.org/drawingml/2006/main">
            <a:off x="0" y="1663684"/>
            <a:ext cx="1427294" cy="2617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EEECE1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6" name="Rectangle 45"/>
          <cdr:cNvSpPr/>
        </cdr:nvSpPr>
        <cdr:spPr>
          <a:xfrm xmlns:a="http://schemas.openxmlformats.org/drawingml/2006/main">
            <a:off x="0" y="0"/>
            <a:ext cx="699042" cy="192541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lumMod val="75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0.65723</cdr:x>
      <cdr:y>0.84968</cdr:y>
    </cdr:from>
    <cdr:to>
      <cdr:x>0.76825</cdr:x>
      <cdr:y>0.95743</cdr:y>
    </cdr:to>
    <cdr:grpSp>
      <cdr:nvGrpSpPr>
        <cdr:cNvPr id="15" name="Group 14"/>
        <cdr:cNvGrpSpPr/>
      </cdr:nvGrpSpPr>
      <cdr:grpSpPr>
        <a:xfrm xmlns:a="http://schemas.openxmlformats.org/drawingml/2006/main">
          <a:off x="6009711" y="5827105"/>
          <a:ext cx="1015167" cy="738950"/>
          <a:chOff x="-57806" y="0"/>
          <a:chExt cx="746233" cy="545226"/>
        </a:xfrm>
      </cdr:grpSpPr>
      <cdr:sp macro="" textlink="">
        <cdr:nvSpPr>
          <cdr:cNvPr id="16" name="Flowchart: Extract 15"/>
          <cdr:cNvSpPr/>
        </cdr:nvSpPr>
        <cdr:spPr>
          <a:xfrm xmlns:a="http://schemas.openxmlformats.org/drawingml/2006/main">
            <a:off x="281151" y="0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>
            <a:solidFill>
              <a:schemeClr val="accent3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7" name="TextBox 2"/>
          <cdr:cNvSpPr txBox="1"/>
        </cdr:nvSpPr>
        <cdr:spPr>
          <a:xfrm xmlns:a="http://schemas.openxmlformats.org/drawingml/2006/main">
            <a:off x="-57806" y="341588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0.30621</cdr:x>
      <cdr:y>0.852</cdr:y>
    </cdr:from>
    <cdr:to>
      <cdr:x>0.39221</cdr:x>
      <cdr:y>0.96207</cdr:y>
    </cdr:to>
    <cdr:grpSp>
      <cdr:nvGrpSpPr>
        <cdr:cNvPr id="66" name="Group 65"/>
        <cdr:cNvGrpSpPr/>
      </cdr:nvGrpSpPr>
      <cdr:grpSpPr>
        <a:xfrm xmlns:a="http://schemas.openxmlformats.org/drawingml/2006/main">
          <a:off x="2799984" y="5843016"/>
          <a:ext cx="786384" cy="754860"/>
          <a:chOff x="2037757" y="4123524"/>
          <a:chExt cx="572346" cy="532701"/>
        </a:xfrm>
      </cdr:grpSpPr>
      <cdr:sp macro="" textlink="">
        <cdr:nvSpPr>
          <cdr:cNvPr id="8" name="Flowchart: Extract 7"/>
          <cdr:cNvSpPr/>
        </cdr:nvSpPr>
        <cdr:spPr>
          <a:xfrm xmlns:a="http://schemas.openxmlformats.org/drawingml/2006/main">
            <a:off x="2359743" y="4123524"/>
            <a:ext cx="91055" cy="298812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>
            <a:solidFill>
              <a:srgbClr val="FFC000">
                <a:alpha val="7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2037757" y="4461451"/>
            <a:ext cx="572346" cy="19477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0.19893</cdr:x>
      <cdr:y>0.84968</cdr:y>
    </cdr:from>
    <cdr:to>
      <cdr:x>0.30136</cdr:x>
      <cdr:y>0.95743</cdr:y>
    </cdr:to>
    <cdr:grpSp>
      <cdr:nvGrpSpPr>
        <cdr:cNvPr id="19" name="Group 18"/>
        <cdr:cNvGrpSpPr/>
      </cdr:nvGrpSpPr>
      <cdr:grpSpPr>
        <a:xfrm xmlns:a="http://schemas.openxmlformats.org/drawingml/2006/main">
          <a:off x="1819016" y="5827105"/>
          <a:ext cx="936620" cy="738950"/>
          <a:chOff x="918810" y="4425446"/>
          <a:chExt cx="686812" cy="537794"/>
        </a:xfrm>
      </cdr:grpSpPr>
      <cdr:sp macro="" textlink="">
        <cdr:nvSpPr>
          <cdr:cNvPr id="10" name="Flowchart: Extract 9"/>
          <cdr:cNvSpPr/>
        </cdr:nvSpPr>
        <cdr:spPr>
          <a:xfrm xmlns:a="http://schemas.openxmlformats.org/drawingml/2006/main">
            <a:off x="1225516" y="4425446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1" name="TextBox 2"/>
          <cdr:cNvSpPr txBox="1"/>
        </cdr:nvSpPr>
        <cdr:spPr>
          <a:xfrm xmlns:a="http://schemas.openxmlformats.org/drawingml/2006/main">
            <a:off x="918810" y="4762378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0.00219</cdr:x>
      <cdr:y>0.44771</cdr:y>
    </cdr:from>
    <cdr:to>
      <cdr:x>0.14593</cdr:x>
      <cdr:y>0.48796</cdr:y>
    </cdr:to>
    <cdr:grpSp>
      <cdr:nvGrpSpPr>
        <cdr:cNvPr id="23" name="Group 22"/>
        <cdr:cNvGrpSpPr/>
      </cdr:nvGrpSpPr>
      <cdr:grpSpPr>
        <a:xfrm xmlns:a="http://schemas.openxmlformats.org/drawingml/2006/main">
          <a:off x="20025" y="3070395"/>
          <a:ext cx="1314359" cy="276035"/>
          <a:chOff x="0" y="2422907"/>
          <a:chExt cx="963856" cy="200862"/>
        </a:xfrm>
      </cdr:grpSpPr>
      <cdr:sp macro="" textlink="">
        <cdr:nvSpPr>
          <cdr:cNvPr id="21" name="Flowchart: Extract 20"/>
          <cdr:cNvSpPr/>
        </cdr:nvSpPr>
        <cdr:spPr>
          <a:xfrm xmlns:a="http://schemas.openxmlformats.org/drawingml/2006/main" rot="5400000">
            <a:off x="763906" y="2362201"/>
            <a:ext cx="91750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tx2">
              <a:lumMod val="60000"/>
              <a:lumOff val="40000"/>
              <a:alpha val="70000"/>
            </a:schemeClr>
          </a:solidFill>
          <a:ln xmlns:a="http://schemas.openxmlformats.org/drawingml/2006/main" w="19050">
            <a:solidFill>
              <a:schemeClr val="tx2">
                <a:lumMod val="60000"/>
                <a:lumOff val="40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2" name="TextBox 2"/>
          <cdr:cNvSpPr txBox="1"/>
        </cdr:nvSpPr>
        <cdr:spPr>
          <a:xfrm xmlns:a="http://schemas.openxmlformats.org/drawingml/2006/main">
            <a:off x="0" y="2422907"/>
            <a:ext cx="686812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OECD</a:t>
            </a:r>
          </a:p>
        </cdr:txBody>
      </cdr:sp>
    </cdr:grpSp>
  </cdr:relSizeAnchor>
  <cdr:relSizeAnchor xmlns:cdr="http://schemas.openxmlformats.org/drawingml/2006/chartDrawing">
    <cdr:from>
      <cdr:x>0.01352</cdr:x>
      <cdr:y>0.7802</cdr:y>
    </cdr:from>
    <cdr:to>
      <cdr:x>0.14505</cdr:x>
      <cdr:y>0.81956</cdr:y>
    </cdr:to>
    <cdr:grpSp>
      <cdr:nvGrpSpPr>
        <cdr:cNvPr id="27" name="Group 26"/>
        <cdr:cNvGrpSpPr/>
      </cdr:nvGrpSpPr>
      <cdr:grpSpPr>
        <a:xfrm xmlns:a="http://schemas.openxmlformats.org/drawingml/2006/main">
          <a:off x="123627" y="5350612"/>
          <a:ext cx="1202710" cy="269930"/>
          <a:chOff x="91108" y="3981280"/>
          <a:chExt cx="886597" cy="200862"/>
        </a:xfrm>
      </cdr:grpSpPr>
      <cdr:sp macro="" textlink="">
        <cdr:nvSpPr>
          <cdr:cNvPr id="25" name="Flowchart: Extract 24"/>
          <cdr:cNvSpPr/>
        </cdr:nvSpPr>
        <cdr:spPr>
          <a:xfrm xmlns:a="http://schemas.openxmlformats.org/drawingml/2006/main" rot="5400000">
            <a:off x="777755" y="3917674"/>
            <a:ext cx="91749" cy="308151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FFF00">
              <a:alpha val="70000"/>
            </a:srgbClr>
          </a:solidFill>
          <a:ln xmlns:a="http://schemas.openxmlformats.org/drawingml/2006/main" w="19050" cap="flat" cmpd="sng" algn="ctr">
            <a:solidFill>
              <a:srgbClr val="FFC000"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91108" y="3981280"/>
            <a:ext cx="576713" cy="2008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RoW</a:t>
            </a:r>
          </a:p>
        </cdr:txBody>
      </cdr:sp>
    </cdr:grpSp>
  </cdr:relSizeAnchor>
  <cdr:relSizeAnchor xmlns:cdr="http://schemas.openxmlformats.org/drawingml/2006/chartDrawing">
    <cdr:from>
      <cdr:x>0</cdr:x>
      <cdr:y>0.75189</cdr:y>
    </cdr:from>
    <cdr:to>
      <cdr:x>0.14543</cdr:x>
      <cdr:y>0.7918</cdr:y>
    </cdr:to>
    <cdr:grpSp>
      <cdr:nvGrpSpPr>
        <cdr:cNvPr id="31" name="Group 30"/>
        <cdr:cNvGrpSpPr/>
      </cdr:nvGrpSpPr>
      <cdr:grpSpPr>
        <a:xfrm xmlns:a="http://schemas.openxmlformats.org/drawingml/2006/main">
          <a:off x="0" y="5156462"/>
          <a:ext cx="1329812" cy="273702"/>
          <a:chOff x="0" y="3836849"/>
          <a:chExt cx="980294" cy="203638"/>
        </a:xfrm>
      </cdr:grpSpPr>
      <cdr:sp macro="" textlink="">
        <cdr:nvSpPr>
          <cdr:cNvPr id="29" name="Flowchart: Extract 28"/>
          <cdr:cNvSpPr/>
        </cdr:nvSpPr>
        <cdr:spPr>
          <a:xfrm xmlns:a="http://schemas.openxmlformats.org/drawingml/2006/main" rot="5400000">
            <a:off x="778107" y="379343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F79646">
              <a:alpha val="70000"/>
            </a:srgbClr>
          </a:solidFill>
          <a:ln xmlns:a="http://schemas.openxmlformats.org/drawingml/2006/main" w="19050" cap="flat" cmpd="sng" algn="ctr">
            <a:solidFill>
              <a:srgbClr val="F79646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0" name="TextBox 2"/>
          <cdr:cNvSpPr txBox="1"/>
        </cdr:nvSpPr>
        <cdr:spPr>
          <a:xfrm xmlns:a="http://schemas.openxmlformats.org/drawingml/2006/main">
            <a:off x="0" y="3836849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</cdr:x>
      <cdr:y>0.70482</cdr:y>
    </cdr:from>
    <cdr:to>
      <cdr:x>0.14664</cdr:x>
      <cdr:y>0.74473</cdr:y>
    </cdr:to>
    <cdr:grpSp>
      <cdr:nvGrpSpPr>
        <cdr:cNvPr id="35" name="Group 34"/>
        <cdr:cNvGrpSpPr/>
      </cdr:nvGrpSpPr>
      <cdr:grpSpPr>
        <a:xfrm xmlns:a="http://schemas.openxmlformats.org/drawingml/2006/main">
          <a:off x="0" y="4833656"/>
          <a:ext cx="1340876" cy="273702"/>
          <a:chOff x="0" y="3596653"/>
          <a:chExt cx="988405" cy="203638"/>
        </a:xfrm>
      </cdr:grpSpPr>
      <cdr:sp macro="" textlink="">
        <cdr:nvSpPr>
          <cdr:cNvPr id="33" name="Flowchart: Extract 32"/>
          <cdr:cNvSpPr/>
        </cdr:nvSpPr>
        <cdr:spPr>
          <a:xfrm xmlns:a="http://schemas.openxmlformats.org/drawingml/2006/main" rot="5400000">
            <a:off x="786218" y="3536675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rgbClr val="92D050">
              <a:alpha val="70000"/>
            </a:srgbClr>
          </a:solidFill>
          <a:ln xmlns:a="http://schemas.openxmlformats.org/drawingml/2006/main" w="19050" cap="flat" cmpd="sng" algn="ctr">
            <a:solidFill>
              <a:srgbClr val="9BBB59">
                <a:lumMod val="75000"/>
                <a:alpha val="70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34" name="TextBox 2"/>
          <cdr:cNvSpPr txBox="1"/>
        </cdr:nvSpPr>
        <cdr:spPr>
          <a:xfrm xmlns:a="http://schemas.openxmlformats.org/drawingml/2006/main">
            <a:off x="0" y="3596653"/>
            <a:ext cx="746233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WORLD</a:t>
            </a:r>
          </a:p>
        </cdr:txBody>
      </cdr:sp>
    </cdr:grpSp>
  </cdr:relSizeAnchor>
  <cdr:relSizeAnchor xmlns:cdr="http://schemas.openxmlformats.org/drawingml/2006/chartDrawing">
    <cdr:from>
      <cdr:x>0.64962</cdr:x>
      <cdr:y>0.227</cdr:y>
    </cdr:from>
    <cdr:to>
      <cdr:x>0.95107</cdr:x>
      <cdr:y>0.28693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5940152" y="1556792"/>
          <a:ext cx="2756459" cy="41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itchFamily="34" charset="0"/>
              <a:cs typeface="Arial" pitchFamily="34" charset="0"/>
            </a:rPr>
            <a:t>GDP per capita ('000</a:t>
          </a:r>
          <a:r>
            <a:rPr lang="en-US" sz="1100" b="1" baseline="0" dirty="0">
              <a:latin typeface="Arial" pitchFamily="34" charset="0"/>
              <a:cs typeface="Arial" pitchFamily="34" charset="0"/>
            </a:rPr>
            <a:t> USD)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0.38975</cdr:x>
      <cdr:y>0.164</cdr:y>
    </cdr:from>
    <cdr:to>
      <cdr:x>0.64827</cdr:x>
      <cdr:y>0.33385</cdr:y>
    </cdr:to>
    <cdr:sp macro="" textlink="">
      <cdr:nvSpPr>
        <cdr:cNvPr id="44" name="TextBox 8"/>
        <cdr:cNvSpPr txBox="1"/>
      </cdr:nvSpPr>
      <cdr:spPr>
        <a:xfrm xmlns:a="http://schemas.openxmlformats.org/drawingml/2006/main">
          <a:off x="3563888" y="1124744"/>
          <a:ext cx="2363907" cy="11648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rPr>
            <a:t>2050</a:t>
          </a:r>
        </a:p>
      </cdr:txBody>
    </cdr:sp>
  </cdr:relSizeAnchor>
  <cdr:relSizeAnchor xmlns:cdr="http://schemas.openxmlformats.org/drawingml/2006/chartDrawing">
    <cdr:from>
      <cdr:x>0.36601</cdr:x>
      <cdr:y>0.84968</cdr:y>
    </cdr:from>
    <cdr:to>
      <cdr:x>0.46843</cdr:x>
      <cdr:y>0.96207</cdr:y>
    </cdr:to>
    <cdr:grpSp>
      <cdr:nvGrpSpPr>
        <cdr:cNvPr id="51" name="Group 13"/>
        <cdr:cNvGrpSpPr/>
      </cdr:nvGrpSpPr>
      <cdr:grpSpPr>
        <a:xfrm xmlns:a="http://schemas.openxmlformats.org/drawingml/2006/main">
          <a:off x="3346795" y="5827105"/>
          <a:ext cx="936529" cy="770771"/>
          <a:chOff x="2200604" y="4486603"/>
          <a:chExt cx="688427" cy="568657"/>
        </a:xfrm>
      </cdr:grpSpPr>
      <cdr:sp macro="" textlink="">
        <cdr:nvSpPr>
          <cdr:cNvPr id="52" name="Flowchart: Extract 11"/>
          <cdr:cNvSpPr/>
        </cdr:nvSpPr>
        <cdr:spPr>
          <a:xfrm xmlns:a="http://schemas.openxmlformats.org/drawingml/2006/main">
            <a:off x="2481754" y="4486603"/>
            <a:ext cx="91966" cy="312409"/>
          </a:xfrm>
          <a:prstGeom xmlns:a="http://schemas.openxmlformats.org/drawingml/2006/main" prst="flowChartExtract">
            <a:avLst/>
          </a:prstGeom>
          <a:solidFill xmlns:a="http://schemas.openxmlformats.org/drawingml/2006/main">
            <a:schemeClr val="accent6">
              <a:alpha val="70000"/>
            </a:schemeClr>
          </a:solidFill>
          <a:ln xmlns:a="http://schemas.openxmlformats.org/drawingml/2006/main" w="19050">
            <a:solidFill>
              <a:schemeClr val="accent6">
                <a:lumMod val="75000"/>
                <a:alpha val="7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53" name="TextBox 2"/>
          <cdr:cNvSpPr txBox="1"/>
        </cdr:nvSpPr>
        <cdr:spPr>
          <a:xfrm xmlns:a="http://schemas.openxmlformats.org/drawingml/2006/main">
            <a:off x="2200604" y="4851622"/>
            <a:ext cx="688427" cy="2036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BRIICS</a:t>
            </a:r>
          </a:p>
        </cdr:txBody>
      </cdr:sp>
    </cdr:grpSp>
  </cdr:relSizeAnchor>
  <cdr:relSizeAnchor xmlns:cdr="http://schemas.openxmlformats.org/drawingml/2006/chartDrawing">
    <cdr:from>
      <cdr:x>0.1465</cdr:x>
      <cdr:y>0.49085</cdr:y>
    </cdr:from>
    <cdr:to>
      <cdr:x>0.89215</cdr:x>
      <cdr:y>0.84991</cdr:y>
    </cdr:to>
    <cdr:sp macro="" textlink="">
      <cdr:nvSpPr>
        <cdr:cNvPr id="36" name="Rectangle 35"/>
        <cdr:cNvSpPr/>
      </cdr:nvSpPr>
      <cdr:spPr>
        <a:xfrm xmlns:a="http://schemas.openxmlformats.org/drawingml/2006/main">
          <a:off x="974912" y="2375646"/>
          <a:ext cx="4962210" cy="1737764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>
            <a:alpha val="7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0.43992</cdr:y>
    </cdr:from>
    <cdr:to>
      <cdr:x>0.45435</cdr:x>
      <cdr:y>0.84991</cdr:y>
    </cdr:to>
    <cdr:sp macro="" textlink="">
      <cdr:nvSpPr>
        <cdr:cNvPr id="37" name="Rectangle 36"/>
        <cdr:cNvSpPr/>
      </cdr:nvSpPr>
      <cdr:spPr>
        <a:xfrm xmlns:a="http://schemas.openxmlformats.org/drawingml/2006/main">
          <a:off x="974911" y="2129116"/>
          <a:ext cx="2048681" cy="1984294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6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0.65061</cdr:y>
    </cdr:from>
    <cdr:to>
      <cdr:x>0.48466</cdr:x>
      <cdr:y>0.84991</cdr:y>
    </cdr:to>
    <cdr:sp macro="" textlink="">
      <cdr:nvSpPr>
        <cdr:cNvPr id="38" name="Rectangle 37"/>
        <cdr:cNvSpPr/>
      </cdr:nvSpPr>
      <cdr:spPr>
        <a:xfrm xmlns:a="http://schemas.openxmlformats.org/drawingml/2006/main">
          <a:off x="974911" y="3148853"/>
          <a:ext cx="2250387" cy="96455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0.1465</cdr:x>
      <cdr:y>0.08798</cdr:y>
    </cdr:from>
    <cdr:to>
      <cdr:x>0.26912</cdr:x>
      <cdr:y>0.84991</cdr:y>
    </cdr:to>
    <cdr:sp macro="" textlink="">
      <cdr:nvSpPr>
        <cdr:cNvPr id="39" name="Rectangle 38"/>
        <cdr:cNvSpPr/>
      </cdr:nvSpPr>
      <cdr:spPr>
        <a:xfrm xmlns:a="http://schemas.openxmlformats.org/drawingml/2006/main">
          <a:off x="974912" y="425823"/>
          <a:ext cx="816034" cy="3687588"/>
        </a:xfrm>
        <a:prstGeom xmlns:a="http://schemas.openxmlformats.org/drawingml/2006/main" prst="rect">
          <a:avLst/>
        </a:prstGeom>
        <a:solidFill xmlns:a="http://schemas.openxmlformats.org/drawingml/2006/main">
          <a:srgbClr val="0066FF">
            <a:alpha val="65882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0.14563</cdr:x>
      <cdr:y>0.09051</cdr:y>
    </cdr:from>
    <cdr:to>
      <cdr:x>0.26375</cdr:x>
      <cdr:y>0.1535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1331640" y="62068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100" dirty="0" smtClean="0"/>
            <a:t>GDP  +124%</a:t>
          </a:r>
        </a:p>
      </cdr:txBody>
    </cdr:sp>
  </cdr:relSizeAnchor>
  <cdr:relSizeAnchor xmlns:cdr="http://schemas.openxmlformats.org/drawingml/2006/chartDrawing">
    <cdr:from>
      <cdr:x>0.14644</cdr:x>
      <cdr:y>0.46374</cdr:y>
    </cdr:from>
    <cdr:to>
      <cdr:x>0.71355</cdr:x>
      <cdr:y>0.84951</cdr:y>
    </cdr:to>
    <cdr:grpSp>
      <cdr:nvGrpSpPr>
        <cdr:cNvPr id="41" name="Group 40"/>
        <cdr:cNvGrpSpPr/>
      </cdr:nvGrpSpPr>
      <cdr:grpSpPr>
        <a:xfrm xmlns:a="http://schemas.openxmlformats.org/drawingml/2006/main">
          <a:off x="1339047" y="3180329"/>
          <a:ext cx="5185654" cy="2645611"/>
          <a:chOff x="0" y="0"/>
          <a:chExt cx="3799441" cy="1925417"/>
        </a:xfrm>
      </cdr:grpSpPr>
      <cdr:sp macro="" textlink="">
        <cdr:nvSpPr>
          <cdr:cNvPr id="42" name="Rectangle 41"/>
          <cdr:cNvSpPr/>
        </cdr:nvSpPr>
        <cdr:spPr>
          <a:xfrm xmlns:a="http://schemas.openxmlformats.org/drawingml/2006/main">
            <a:off x="0" y="1289850"/>
            <a:ext cx="3799441" cy="6355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9BBB59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3" name="Rectangle 42"/>
          <cdr:cNvSpPr/>
        </cdr:nvSpPr>
        <cdr:spPr>
          <a:xfrm xmlns:a="http://schemas.openxmlformats.org/drawingml/2006/main">
            <a:off x="0" y="1532867"/>
            <a:ext cx="1791354" cy="39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F79646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5" name="Rectangle 44"/>
          <cdr:cNvSpPr/>
        </cdr:nvSpPr>
        <cdr:spPr>
          <a:xfrm xmlns:a="http://schemas.openxmlformats.org/drawingml/2006/main">
            <a:off x="0" y="1663684"/>
            <a:ext cx="1427294" cy="26173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EEECE1">
                <a:lumMod val="50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  <cdr:sp macro="" textlink="">
        <cdr:nvSpPr>
          <cdr:cNvPr id="46" name="Rectangle 45"/>
          <cdr:cNvSpPr/>
        </cdr:nvSpPr>
        <cdr:spPr>
          <a:xfrm xmlns:a="http://schemas.openxmlformats.org/drawingml/2006/main">
            <a:off x="0" y="0"/>
            <a:ext cx="699042" cy="192541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lumMod val="75000"/>
              </a:srgbClr>
            </a:solidFill>
            <a:prstDash val="dash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dirty="0"/>
          </a:p>
        </cdr:txBody>
      </cdr:sp>
    </cdr:grpSp>
  </cdr:relSizeAnchor>
  <cdr:relSizeAnchor xmlns:cdr="http://schemas.openxmlformats.org/drawingml/2006/chartDrawing">
    <cdr:from>
      <cdr:x>0.311</cdr:x>
      <cdr:y>0.437</cdr:y>
    </cdr:from>
    <cdr:to>
      <cdr:x>0.45275</cdr:x>
      <cdr:y>0.5</cdr:y>
    </cdr:to>
    <cdr:sp macro="" textlink="">
      <cdr:nvSpPr>
        <cdr:cNvPr id="49" name="TextBox 1"/>
        <cdr:cNvSpPr txBox="1"/>
      </cdr:nvSpPr>
      <cdr:spPr>
        <a:xfrm xmlns:a="http://schemas.openxmlformats.org/drawingml/2006/main">
          <a:off x="2843808" y="2996952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100" dirty="0" smtClean="0"/>
            <a:t>GDP  +478%</a:t>
          </a:r>
        </a:p>
      </cdr:txBody>
    </cdr:sp>
  </cdr:relSizeAnchor>
  <cdr:relSizeAnchor xmlns:cdr="http://schemas.openxmlformats.org/drawingml/2006/chartDrawing">
    <cdr:from>
      <cdr:x>0.31888</cdr:x>
      <cdr:y>0.647</cdr:y>
    </cdr:from>
    <cdr:to>
      <cdr:x>0.48425</cdr:x>
      <cdr:y>0.71</cdr:y>
    </cdr:to>
    <cdr:sp macro="" textlink="">
      <cdr:nvSpPr>
        <cdr:cNvPr id="50" name="TextBox 1"/>
        <cdr:cNvSpPr txBox="1"/>
      </cdr:nvSpPr>
      <cdr:spPr>
        <a:xfrm xmlns:a="http://schemas.openxmlformats.org/drawingml/2006/main">
          <a:off x="2915816" y="4437112"/>
          <a:ext cx="1512143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100" dirty="0" smtClean="0"/>
            <a:t>GDP  +458%</a:t>
          </a:r>
        </a:p>
      </cdr:txBody>
    </cdr:sp>
  </cdr:relSizeAnchor>
  <cdr:relSizeAnchor xmlns:cdr="http://schemas.openxmlformats.org/drawingml/2006/chartDrawing">
    <cdr:from>
      <cdr:x>0.72837</cdr:x>
      <cdr:y>0.5</cdr:y>
    </cdr:from>
    <cdr:to>
      <cdr:x>0.89374</cdr:x>
      <cdr:y>0.563</cdr:y>
    </cdr:to>
    <cdr:sp macro="" textlink="">
      <cdr:nvSpPr>
        <cdr:cNvPr id="54" name="TextBox 1"/>
        <cdr:cNvSpPr txBox="1"/>
      </cdr:nvSpPr>
      <cdr:spPr>
        <a:xfrm xmlns:a="http://schemas.openxmlformats.org/drawingml/2006/main">
          <a:off x="6660232" y="3429000"/>
          <a:ext cx="1512143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GB" sz="1100" dirty="0" smtClean="0"/>
            <a:t>GDP  +295%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A745-D708-41FE-846E-E5D5E83D8F98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F221-1C3B-45FB-A7B1-4DB9594D14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F221-1C3B-45FB-A7B1-4DB9594D14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F221-1C3B-45FB-A7B1-4DB9594D140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375AA-8466-466E-82A6-E336406E4155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4" name="Notes Placeholder 1"/>
          <p:cNvSpPr>
            <a:spLocks noGrp="1"/>
          </p:cNvSpPr>
          <p:nvPr/>
        </p:nvSpPr>
        <p:spPr bwMode="auto">
          <a:xfrm>
            <a:off x="679926" y="4706299"/>
            <a:ext cx="5434648" cy="44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9" tIns="46404" rIns="92809" bIns="46404"/>
          <a:lstStyle/>
          <a:p>
            <a:pPr eaLnBrk="0" hangingPunct="0">
              <a:spcBef>
                <a:spcPct val="30000"/>
              </a:spcBef>
            </a:pPr>
            <a:endParaRPr lang="en-GB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889ADD-4249-4CAE-A6E2-689C917818BC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60" name="Notes Placeholder 1"/>
          <p:cNvSpPr>
            <a:spLocks noGrp="1"/>
          </p:cNvSpPr>
          <p:nvPr/>
        </p:nvSpPr>
        <p:spPr bwMode="auto">
          <a:xfrm>
            <a:off x="679926" y="4706299"/>
            <a:ext cx="5434648" cy="44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9" tIns="46404" rIns="92809" bIns="46404"/>
          <a:lstStyle/>
          <a:p>
            <a:pPr eaLnBrk="0" hangingPunct="0">
              <a:spcBef>
                <a:spcPct val="30000"/>
              </a:spcBef>
            </a:pPr>
            <a:endParaRPr lang="en-GB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436274-130C-4D22-AC2E-7E935B255E22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49156" name="Notes Placeholder 1"/>
          <p:cNvSpPr>
            <a:spLocks noGrp="1"/>
          </p:cNvSpPr>
          <p:nvPr/>
        </p:nvSpPr>
        <p:spPr bwMode="auto">
          <a:xfrm>
            <a:off x="679926" y="4706299"/>
            <a:ext cx="5434648" cy="44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9" tIns="46404" rIns="92809" bIns="46404"/>
          <a:lstStyle/>
          <a:p>
            <a:pPr eaLnBrk="0" hangingPunct="0">
              <a:spcBef>
                <a:spcPct val="30000"/>
              </a:spcBef>
            </a:pPr>
            <a:endParaRPr lang="en-GB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z="160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38835-BFF0-4CCC-A450-44F20472F0AC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88294-A805-404E-9670-4C899C6EFF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8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4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7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AD5A96C-1BE7-422E-A513-718860ED8099}" type="datetimeFigureOut">
              <a:rPr lang="en-GB" smtClean="0">
                <a:solidFill>
                  <a:prstClr val="white"/>
                </a:solidFill>
              </a:rPr>
              <a:pPr/>
              <a:t>10/11/2013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AD5A96C-1BE7-422E-A513-718860ED8099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EAEFCD6-1694-478F-B942-659EB0AE07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AD5A96C-1BE7-422E-A513-718860ED8099}" type="datetimeFigureOut">
              <a:rPr lang="en-GB" smtClean="0">
                <a:solidFill>
                  <a:prstClr val="white"/>
                </a:solidFill>
              </a:rPr>
              <a:pPr/>
              <a:t>10/11/2013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EAEFCD6-1694-478F-B942-659EB0AE071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7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4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9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2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8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9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4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24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DAFCB3D7-1090-49C3-AEB5-0999863B9036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10-Nov-2013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7D1188B-F1CE-442A-87DF-60FE1C0C718A}" type="datetime1">
              <a:rPr lang="en-US" smtClean="0"/>
              <a:pPr>
                <a:defRPr/>
              </a:pPr>
              <a:t>10-Nov-2013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C36F480-5B01-4198-9D5C-E30C239879A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34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454AD05A-0DC3-445B-A569-735952BC056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10-Nov-2013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82DFFE21-E3CC-4258-AAE6-AAFD4E5A6807}" type="slidenum">
              <a:rPr lang="en-GB" smtClean="0">
                <a:solidFill>
                  <a:srgbClr val="006299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7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2F80CB5-25A3-4E54-B564-09715FE9574D}" type="datetime1">
              <a:rPr lang="en-US" smtClean="0"/>
              <a:pPr/>
              <a:t>10-Nov-2013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F289CB6-DE69-4EE1-AD73-9D29889EC3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6615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76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F2C3-EC5B-4CF3-9CEA-F34B4684E245}" type="datetime1">
              <a:rPr lang="en-GB"/>
              <a:pPr>
                <a:defRPr/>
              </a:pPr>
              <a:t>10/11/2013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BAC8-7AEE-4690-8B19-6A89EC8A4D36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0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reengrowth_1000x60_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ECD_TEXT_10cm_HD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95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30831" y="-27384"/>
            <a:ext cx="8229600" cy="1196752"/>
          </a:xfrm>
        </p:spPr>
        <p:txBody>
          <a:bodyPr anchorCtr="0"/>
          <a:lstStyle>
            <a:lvl1pPr algn="l">
              <a:defRPr sz="22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251524" y="1279305"/>
            <a:ext cx="8229600" cy="4525959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B01F-2357-4957-AB69-F0D5F50C97B3}" type="datetime1">
              <a:rPr lang="en-GB"/>
              <a:pPr>
                <a:defRPr/>
              </a:pPr>
              <a:t>10/11/2013</a:t>
            </a:fld>
            <a:endParaRPr lang="en-GB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3871-5499-436B-9E67-1AD00E8B54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TI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32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872" y="6356350"/>
            <a:ext cx="549424" cy="365125"/>
          </a:xfrm>
        </p:spPr>
        <p:txBody>
          <a:bodyPr/>
          <a:lstStyle>
            <a:lvl1pPr>
              <a:defRPr sz="1400" b="1"/>
            </a:lvl1pPr>
          </a:lstStyle>
          <a:p>
            <a:fld id="{4FF1F4C1-663D-46F4-BBBA-CB9255BBB95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97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greengrowth_1000x60_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ECD_TEXT_10cm_H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95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0831" y="0"/>
            <a:ext cx="8229600" cy="836712"/>
          </a:xfrm>
        </p:spPr>
        <p:txBody>
          <a:bodyPr anchorCtr="0"/>
          <a:lstStyle>
            <a:lvl1pPr algn="l">
              <a:defRPr sz="22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6E34-C05A-4426-8A5D-C289E5B45279}" type="datetime1">
              <a:rPr lang="en-GB"/>
              <a:pPr>
                <a:defRPr/>
              </a:pPr>
              <a:t>10/11/2013</a:t>
            </a:fld>
            <a:endParaRPr lang="en-GB"/>
          </a:p>
        </p:txBody>
      </p:sp>
      <p:sp>
        <p:nvSpPr>
          <p:cNvPr id="8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AFC3-1BDD-47E5-9D8A-7FBB388E231B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7950" y="981075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276600" y="638132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" pitchFamily="34"/>
                <a:cs typeface="Arial" pitchFamily="34"/>
              </a:defRPr>
            </a:lvl1pPr>
          </a:lstStyle>
          <a:p>
            <a:pPr algn="ctr">
              <a:defRPr/>
            </a:pPr>
            <a:r>
              <a:rPr lang="en-GB" sz="1200" smtClean="0"/>
              <a:t>For more information, see www.oecd.org/greengrowth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63252006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1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9E97-3F26-4C32-B36D-52A421F9C9F4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DCF3-FF75-4AEA-ABF5-8160F6195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7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AD5A96C-1BE7-422E-A513-718860ED8099}" type="datetimeFigureOut">
              <a:rPr lang="en-GB" smtClean="0"/>
              <a:pPr/>
              <a:t>10/11/2013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EAEFCD6-1694-478F-B942-659EB0AE071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9E97-3F26-4C32-B36D-52A421F9C9F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DCF3-FF75-4AEA-ABF5-8160F6195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727272"/>
              </a:solidFill>
              <a:latin typeface="Helvetica 65 Medium" pitchFamily="34" charset="0"/>
              <a:cs typeface="Arial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DB9BB-72CF-46F7-B5AC-C11F3647E610}" type="datetime1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10-Nov-2013</a:t>
            </a:fld>
            <a:endParaRPr lang="en-GB" dirty="0">
              <a:cs typeface="Arial" pitchFamily="34" charset="0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cs typeface="Arial" pitchFamily="34" charset="0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FFE21-E3CC-4258-AAE6-AAFD4E5A6807}" type="slidenum">
              <a:rPr lang="en-GB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loppement-durable.gouv.fr/Rapports,13175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veloppement-durable.gouv.fr/-Le-Grenelle-de-l-environnement-de-.htm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dx.doi.org/10.1787/5k4dhp0xzg26-e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9789264195325-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fr/url?sa=t&amp;rct=j&amp;q=&amp;esrc=s&amp;source=web&amp;cd=3&amp;ved=0CDoQFjAC&amp;url=http://www.amsterdam.nl/publish/pages/502029/a_green_metropole_def.pdf&amp;ei=RG19UuaaA4q_0QXF8oG4BQ&amp;usg=AFQjCNHjmMNRCGMrL9qJr3A-XJwrcEp4vw&amp;sig2=3lk8VOnb8HAiL6iQcPkmiQ&amp;bvm=bv.56146854,d.d2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t&amp;rct=j&amp;q=&amp;esrc=s&amp;source=web&amp;cd=7&amp;ved=0CGkQFjAG&amp;url=http://eng.me.go.kr/file.do?method=fileDownloader&amp;attachSeq=2098&amp;ei=faR8UpuRIuOe0QXGpIDYDQ&amp;usg=AFQjCNF9xQxlBNo2A4yG8Tb6AvNXsa8iLw&amp;bvm=bv.56146854,d.d2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ecd.org/korea/greengrowthinactionkore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2420888"/>
            <a:ext cx="6588376" cy="2913618"/>
          </a:xfrm>
        </p:spPr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Engaging People in Green Growth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Experience from OECD Countries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Simon Upton, Director</a:t>
            </a:r>
          </a:p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Environment Directorate, OECD</a:t>
            </a: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Beijing, 13-15 November 2013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8825" t="11015" r="36742" b="7601"/>
          <a:stretch>
            <a:fillRect/>
          </a:stretch>
        </p:blipFill>
        <p:spPr bwMode="auto">
          <a:xfrm>
            <a:off x="1925913" y="1196752"/>
            <a:ext cx="54543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88640"/>
            <a:ext cx="71749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... to avoid the dire straits of </a:t>
            </a:r>
            <a:r>
              <a:rPr lang="en-GB" sz="3600" i="1" dirty="0" smtClean="0"/>
              <a:t>inaction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4438"/>
          <a:ext cx="9144000" cy="685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4438"/>
          <a:ext cx="9144000" cy="685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0"/>
          <a:ext cx="914399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0"/>
          <a:ext cx="91439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771775" y="260350"/>
            <a:ext cx="5616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rgbClr val="2D2D8A"/>
                </a:solidFill>
              </a:rPr>
              <a:t>SOCIO-ECONOMIC DEVELOPMENTS:</a:t>
            </a:r>
          </a:p>
          <a:p>
            <a:r>
              <a:rPr lang="en-GB" altLang="en-US" sz="2200">
                <a:solidFill>
                  <a:srgbClr val="2D2D8A"/>
                </a:solidFill>
              </a:rPr>
              <a:t>Growth in GDP Per Capita by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1884" y="44624"/>
            <a:ext cx="8964612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400" b="1" dirty="0" smtClean="0">
                <a:solidFill>
                  <a:srgbClr val="2D2D8A"/>
                </a:solidFill>
              </a:rPr>
              <a:t>HEALTH &amp; ENVIRONMENT:</a:t>
            </a:r>
            <a:br>
              <a:rPr lang="en-GB" altLang="en-US" sz="2400" b="1" dirty="0" smtClean="0">
                <a:solidFill>
                  <a:srgbClr val="2D2D8A"/>
                </a:solidFill>
              </a:rPr>
            </a:br>
            <a:r>
              <a:rPr lang="en-GB" altLang="en-US" sz="2200" b="1" dirty="0" smtClean="0">
                <a:solidFill>
                  <a:srgbClr val="2D2D8A"/>
                </a:solidFill>
              </a:rPr>
              <a:t>Urban air pollution to become the top environmental cause of premature deaths</a:t>
            </a:r>
            <a:endParaRPr lang="en-GB" altLang="en-US" sz="2200" b="1" dirty="0" smtClean="0">
              <a:solidFill>
                <a:srgbClr val="F79646"/>
              </a:solidFill>
            </a:endParaRP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828675"/>
            <a:ext cx="8893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Global premature deaths from </a:t>
            </a:r>
          </a:p>
          <a:p>
            <a:pPr algn="ctr"/>
            <a:r>
              <a:rPr lang="en-US" altLang="en-US" dirty="0"/>
              <a:t>selected environmental risks: Baseline, 2010 to </a:t>
            </a:r>
            <a:r>
              <a:rPr lang="en-US" altLang="en-US" dirty="0" smtClean="0"/>
              <a:t>2050</a:t>
            </a:r>
            <a:endParaRPr lang="en-US" altLang="en-US" sz="2000" dirty="0"/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530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179388" y="2133600"/>
            <a:ext cx="8496300" cy="1366838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altLang="en-US" sz="2000">
              <a:latin typeface="Helvetica 65 Medium"/>
            </a:endParaRP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323528" y="6381750"/>
            <a:ext cx="684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600" dirty="0">
                <a:latin typeface="Georgia" pitchFamily="18" charset="0"/>
              </a:rPr>
              <a:t>Source</a:t>
            </a:r>
            <a:r>
              <a:rPr lang="en-GB" altLang="en-US" sz="1600" dirty="0" smtClean="0">
                <a:latin typeface="Georgia" pitchFamily="18" charset="0"/>
              </a:rPr>
              <a:t>: OECD Environmental </a:t>
            </a:r>
            <a:r>
              <a:rPr lang="en-GB" altLang="en-US" sz="1600" dirty="0">
                <a:latin typeface="Georgia" pitchFamily="18" charset="0"/>
              </a:rPr>
              <a:t>Outlook </a:t>
            </a:r>
            <a:r>
              <a:rPr lang="en-GB" altLang="en-US" sz="1600" dirty="0" smtClean="0">
                <a:latin typeface="Georgia" pitchFamily="18" charset="0"/>
              </a:rPr>
              <a:t>to 2050: Consequences of Inaction</a:t>
            </a:r>
            <a:endParaRPr lang="en-US" altLang="en-US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9512" y="6165304"/>
            <a:ext cx="7416824" cy="431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The region South Asia excludes India</a:t>
            </a:r>
          </a:p>
          <a:p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(OECD, 2012), OECD Environmental Outlook  to 2050; output from IMAGE</a:t>
            </a:r>
            <a:endParaRPr lang="en-GB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96188" y="6245225"/>
            <a:ext cx="1114425" cy="476250"/>
          </a:xfrm>
          <a:prstGeom prst="rect">
            <a:avLst/>
          </a:prstGeom>
          <a:noFill/>
        </p:spPr>
        <p:txBody>
          <a:bodyPr/>
          <a:lstStyle/>
          <a:p>
            <a:fld id="{DDFDE4CC-16EB-4990-A21B-5F697CD8DF59}" type="slidenum">
              <a:rPr lang="en-GB">
                <a:solidFill>
                  <a:prstClr val="white"/>
                </a:solidFill>
                <a:cs typeface="Arial" pitchFamily="34" charset="0"/>
              </a:rPr>
              <a:pPr/>
              <a:t>13</a:t>
            </a:fld>
            <a:endParaRPr lang="en-GB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1115616" y="230981"/>
            <a:ext cx="7922021" cy="83661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2400" kern="1200" dirty="0" smtClean="0">
                <a:solidFill>
                  <a:schemeClr val="accent6"/>
                </a:solidFill>
                <a:latin typeface="Arial" pitchFamily="34" charset="0"/>
              </a:rPr>
              <a:t>HEALTH &amp; ENV: </a:t>
            </a:r>
            <a:r>
              <a:rPr lang="en-GB" sz="2400" kern="1200" dirty="0" smtClean="0">
                <a:solidFill>
                  <a:srgbClr val="2D2D8A"/>
                </a:solidFill>
                <a:latin typeface="Arial" pitchFamily="34" charset="0"/>
              </a:rPr>
              <a:t>Urban air pollution is already worse than WHO safe levels in most cities</a:t>
            </a:r>
            <a:endParaRPr lang="en-GB" sz="2400" kern="1200" dirty="0" smtClean="0">
              <a:solidFill>
                <a:schemeClr val="accent6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241207" y="1376050"/>
            <a:ext cx="43010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PM10 concentration in major cities: Baseline, 2010-2050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116632"/>
            <a:ext cx="2889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/>
          <p:nvPr/>
        </p:nvSpPr>
        <p:spPr>
          <a:xfrm>
            <a:off x="8099884" y="4653136"/>
            <a:ext cx="122464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WHO Air Quality Guideline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07560"/>
              </p:ext>
            </p:extLst>
          </p:nvPr>
        </p:nvGraphicFramePr>
        <p:xfrm>
          <a:off x="683568" y="1376050"/>
          <a:ext cx="7344816" cy="495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331640" y="5085184"/>
            <a:ext cx="67682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1196752"/>
            <a:ext cx="3716851" cy="2215991"/>
          </a:xfrm>
          <a:prstGeom prst="rect">
            <a:avLst/>
          </a:prstGeom>
          <a:solidFill>
            <a:srgbClr val="CFE3F5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Carbon tax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Broaden the environmental tax base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Differentiated </a:t>
            </a:r>
            <a:r>
              <a:rPr lang="en-US" sz="1600" dirty="0">
                <a:latin typeface="Calibri" pitchFamily="34" charset="0"/>
              </a:rPr>
              <a:t>excise taxes on fuels &amp; energy</a:t>
            </a:r>
            <a:endParaRPr lang="en-GB" sz="1600" dirty="0">
              <a:latin typeface="Calibri" pitchFamily="34" charset="0"/>
            </a:endParaRP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Tax vehicles to reflect their </a:t>
            </a:r>
            <a:r>
              <a:rPr lang="en-GB" sz="1600" dirty="0">
                <a:latin typeface="Calibri" pitchFamily="34" charset="0"/>
              </a:rPr>
              <a:t>environmental performance</a:t>
            </a:r>
          </a:p>
          <a:p>
            <a:endParaRPr lang="en-GB" sz="1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99" y="3232715"/>
            <a:ext cx="3289301" cy="2785378"/>
          </a:xfrm>
          <a:prstGeom prst="rect">
            <a:avLst/>
          </a:prstGeom>
          <a:solidFill>
            <a:srgbClr val="2369A9"/>
          </a:solidFill>
        </p:spPr>
        <p:txBody>
          <a:bodyPr wrap="square" rtlCol="0">
            <a:spAutoFit/>
          </a:bodyPr>
          <a:lstStyle/>
          <a:p>
            <a:pPr marL="342000" indent="-342000">
              <a:spcAft>
                <a:spcPts val="600"/>
              </a:spcAft>
            </a:pP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</a:rPr>
              <a:t>Strengthen pollution price </a:t>
            </a:r>
            <a:r>
              <a:rPr lang="en-GB" sz="1600" dirty="0" smtClean="0">
                <a:solidFill>
                  <a:schemeClr val="bg1"/>
                </a:solidFill>
              </a:rPr>
              <a:t>signals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Eliminate environmentally harmful subsidies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Price natural resources to reflect their scarcity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solidFill>
                  <a:prstClr val="white"/>
                </a:solidFill>
              </a:rPr>
              <a:t>Strengthen monitoring </a:t>
            </a:r>
            <a:r>
              <a:rPr lang="en-GB" sz="1600" dirty="0">
                <a:solidFill>
                  <a:prstClr val="white"/>
                </a:solidFill>
              </a:rPr>
              <a:t>and enforcement capacity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Provide consumers with simple, transparent information </a:t>
            </a:r>
            <a:endParaRPr lang="en-GB" sz="1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9000" y="3284984"/>
            <a:ext cx="3124200" cy="3770263"/>
          </a:xfrm>
          <a:prstGeom prst="rect">
            <a:avLst/>
          </a:prstGeom>
          <a:solidFill>
            <a:srgbClr val="1C5486"/>
          </a:solidFill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Ensure government policies send the same signals to producers, consumers &amp; investors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Require Economy &amp; Finance Ministries to share the lead</a:t>
            </a:r>
            <a:endParaRPr lang="en-GB" sz="1600" dirty="0">
              <a:solidFill>
                <a:prstClr val="white"/>
              </a:solidFill>
              <a:latin typeface="Calibri" pitchFamily="34" charset="0"/>
            </a:endParaRP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Compensate low-income households for the costs of the green transition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Innovate </a:t>
            </a: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trade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600" dirty="0" smtClean="0">
                <a:solidFill>
                  <a:prstClr val="white"/>
                </a:solidFill>
                <a:latin typeface="Calibri" pitchFamily="34" charset="0"/>
              </a:rPr>
              <a:t>Scale-up </a:t>
            </a:r>
            <a:r>
              <a:rPr lang="en-GB" sz="1600" dirty="0">
                <a:solidFill>
                  <a:prstClr val="white"/>
                </a:solidFill>
                <a:latin typeface="Calibri" pitchFamily="34" charset="0"/>
              </a:rPr>
              <a:t>investment in low-carbon mass transit and integrate </a:t>
            </a:r>
            <a:r>
              <a:rPr lang="en-GB" sz="1600" dirty="0" smtClean="0">
                <a:solidFill>
                  <a:prstClr val="white"/>
                </a:solidFill>
                <a:latin typeface="Calibri" pitchFamily="34" charset="0"/>
              </a:rPr>
              <a:t> with urban </a:t>
            </a:r>
            <a:r>
              <a:rPr lang="en-GB" sz="1600" dirty="0">
                <a:solidFill>
                  <a:prstClr val="white"/>
                </a:solidFill>
                <a:latin typeface="Calibri" pitchFamily="34" charset="0"/>
              </a:rPr>
              <a:t>planning</a:t>
            </a:r>
          </a:p>
          <a:p>
            <a:pPr marL="342000" lvl="1" indent="-342000">
              <a:spcAft>
                <a:spcPts val="600"/>
              </a:spcAft>
              <a:buFont typeface="Wingdings" pitchFamily="2" charset="2"/>
              <a:buChar char="ü"/>
            </a:pPr>
            <a:endParaRPr lang="en-GB" sz="1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006601" y="1731885"/>
            <a:ext cx="2266044" cy="2201171"/>
            <a:chOff x="1553528" y="1432560"/>
            <a:chExt cx="1790700" cy="1790700"/>
          </a:xfrm>
        </p:grpSpPr>
        <p:sp>
          <p:nvSpPr>
            <p:cNvPr id="12" name=" 3"/>
            <p:cNvSpPr/>
            <p:nvPr/>
          </p:nvSpPr>
          <p:spPr>
            <a:xfrm>
              <a:off x="1553528" y="1432560"/>
              <a:ext cx="1790700" cy="1790700"/>
            </a:xfrm>
            <a:prstGeom prst="gear6">
              <a:avLst/>
            </a:prstGeom>
            <a:solidFill>
              <a:srgbClr val="5C9C4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1877564" y="1886100"/>
              <a:ext cx="1015851" cy="883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cap="all" dirty="0" smtClean="0">
                  <a:solidFill>
                    <a:schemeClr val="tx1"/>
                  </a:solidFill>
                  <a:latin typeface="Calibri" pitchFamily="34" charset="0"/>
                </a:rPr>
                <a:t>Extend market incentives</a:t>
              </a:r>
              <a:endParaRPr lang="en-GB" sz="1800" b="1" kern="1200" cap="al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347864" y="666368"/>
            <a:ext cx="1918354" cy="1754520"/>
            <a:chOff x="2556502" y="197159"/>
            <a:chExt cx="1754520" cy="1754520"/>
          </a:xfrm>
        </p:grpSpPr>
        <p:sp>
          <p:nvSpPr>
            <p:cNvPr id="16" name=" 3"/>
            <p:cNvSpPr/>
            <p:nvPr/>
          </p:nvSpPr>
          <p:spPr>
            <a:xfrm rot="20700000">
              <a:off x="2556502" y="197159"/>
              <a:ext cx="1754520" cy="1754520"/>
            </a:xfrm>
            <a:prstGeom prst="gear6">
              <a:avLst/>
            </a:prstGeom>
            <a:solidFill>
              <a:srgbClr val="BADC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2941320" y="581977"/>
              <a:ext cx="984885" cy="984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cap="all" dirty="0" smtClean="0">
                  <a:solidFill>
                    <a:schemeClr val="tx1"/>
                  </a:solidFill>
                  <a:latin typeface="Calibri" pitchFamily="34" charset="0"/>
                </a:rPr>
                <a:t>Green </a:t>
              </a:r>
              <a:r>
                <a:rPr lang="en-US" sz="1800" b="1" cap="all" dirty="0" smtClean="0">
                  <a:solidFill>
                    <a:schemeClr val="tx1"/>
                  </a:solidFill>
                  <a:latin typeface="Calibri" pitchFamily="34" charset="0"/>
                </a:rPr>
                <a:t>the </a:t>
              </a:r>
              <a:r>
                <a:rPr lang="en-US" sz="1800" b="1" kern="1200" cap="all" dirty="0" smtClean="0">
                  <a:solidFill>
                    <a:schemeClr val="tx1"/>
                  </a:solidFill>
                  <a:latin typeface="Calibri" pitchFamily="34" charset="0"/>
                </a:rPr>
                <a:t>tax system</a:t>
              </a:r>
              <a:endParaRPr lang="en-GB" sz="1800" kern="1200" cap="all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3707904" y="2638524"/>
            <a:ext cx="2546536" cy="2518668"/>
            <a:chOff x="2662051" y="2014537"/>
            <a:chExt cx="2462212" cy="2462212"/>
          </a:xfrm>
        </p:grpSpPr>
        <p:sp>
          <p:nvSpPr>
            <p:cNvPr id="20" name=" 3"/>
            <p:cNvSpPr/>
            <p:nvPr/>
          </p:nvSpPr>
          <p:spPr>
            <a:xfrm>
              <a:off x="2662051" y="2014537"/>
              <a:ext cx="2462212" cy="2462212"/>
            </a:xfrm>
            <a:prstGeom prst="gear9">
              <a:avLst/>
            </a:prstGeom>
            <a:solidFill>
              <a:srgbClr val="39612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 4"/>
            <p:cNvSpPr/>
            <p:nvPr/>
          </p:nvSpPr>
          <p:spPr>
            <a:xfrm>
              <a:off x="3238115" y="2591300"/>
              <a:ext cx="1472186" cy="1265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800" b="1" kern="1200" cap="all" dirty="0" smtClean="0">
                  <a:solidFill>
                    <a:schemeClr val="bg1"/>
                  </a:solidFill>
                  <a:latin typeface="Calibri" pitchFamily="34" charset="0"/>
                </a:rPr>
                <a:t>Mainstream Green Growth</a:t>
              </a:r>
              <a:endParaRPr lang="en-US" sz="1800" b="1" kern="1200" cap="all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413" y="214061"/>
            <a:ext cx="65109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How to </a:t>
            </a:r>
            <a:r>
              <a:rPr lang="en-GB" sz="3600" dirty="0" smtClean="0"/>
              <a:t>build a greener economy?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430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3189" y="241484"/>
            <a:ext cx="77992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Connecting people to green growth across the globe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 r="804"/>
          <a:stretch>
            <a:fillRect/>
          </a:stretch>
        </p:blipFill>
        <p:spPr>
          <a:xfrm>
            <a:off x="174559" y="1124744"/>
            <a:ext cx="8820980" cy="52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DD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16632"/>
            <a:ext cx="804630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People working together with national governments…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1668" y="2924944"/>
            <a:ext cx="1710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International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organisations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55776" y="1124744"/>
            <a:ext cx="3949357" cy="3482535"/>
          </a:xfrm>
          <a:custGeom>
            <a:avLst/>
            <a:gdLst>
              <a:gd name="connsiteX0" fmla="*/ 0 w 3949357"/>
              <a:gd name="connsiteY0" fmla="*/ 1741268 h 3482535"/>
              <a:gd name="connsiteX1" fmla="*/ 1974679 w 3949357"/>
              <a:gd name="connsiteY1" fmla="*/ 0 h 3482535"/>
              <a:gd name="connsiteX2" fmla="*/ 3949358 w 3949357"/>
              <a:gd name="connsiteY2" fmla="*/ 1741268 h 3482535"/>
              <a:gd name="connsiteX3" fmla="*/ 1974679 w 3949357"/>
              <a:gd name="connsiteY3" fmla="*/ 3482536 h 3482535"/>
              <a:gd name="connsiteX4" fmla="*/ 0 w 3949357"/>
              <a:gd name="connsiteY4" fmla="*/ 1741268 h 348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357" h="3482535">
                <a:moveTo>
                  <a:pt x="0" y="1741268"/>
                </a:moveTo>
                <a:cubicBezTo>
                  <a:pt x="0" y="779592"/>
                  <a:pt x="884094" y="0"/>
                  <a:pt x="1974679" y="0"/>
                </a:cubicBezTo>
                <a:cubicBezTo>
                  <a:pt x="3065264" y="0"/>
                  <a:pt x="3949358" y="779592"/>
                  <a:pt x="3949358" y="1741268"/>
                </a:cubicBezTo>
                <a:cubicBezTo>
                  <a:pt x="3949358" y="2702944"/>
                  <a:pt x="3065264" y="3482536"/>
                  <a:pt x="1974679" y="3482536"/>
                </a:cubicBezTo>
                <a:cubicBezTo>
                  <a:pt x="884094" y="3482536"/>
                  <a:pt x="0" y="2702944"/>
                  <a:pt x="0" y="174126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6950" tIns="578585" rIns="646950" bIns="5785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>
                <a:solidFill>
                  <a:schemeClr val="tx1"/>
                </a:solidFill>
              </a:rPr>
              <a:t>Advisory Body to the French Minister of Environment, Sustainable Development and Energy</a:t>
            </a:r>
            <a:endParaRPr lang="en-GB" sz="1800" b="1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31640" y="980727"/>
            <a:ext cx="1898852" cy="1365816"/>
          </a:xfrm>
          <a:custGeom>
            <a:avLst/>
            <a:gdLst>
              <a:gd name="connsiteX0" fmla="*/ 0 w 1797748"/>
              <a:gd name="connsiteY0" fmla="*/ 682908 h 1365816"/>
              <a:gd name="connsiteX1" fmla="*/ 898874 w 1797748"/>
              <a:gd name="connsiteY1" fmla="*/ 0 h 1365816"/>
              <a:gd name="connsiteX2" fmla="*/ 1797748 w 1797748"/>
              <a:gd name="connsiteY2" fmla="*/ 682908 h 1365816"/>
              <a:gd name="connsiteX3" fmla="*/ 898874 w 1797748"/>
              <a:gd name="connsiteY3" fmla="*/ 1365816 h 1365816"/>
              <a:gd name="connsiteX4" fmla="*/ 0 w 1797748"/>
              <a:gd name="connsiteY4" fmla="*/ 682908 h 136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748" h="1365816">
                <a:moveTo>
                  <a:pt x="0" y="682908"/>
                </a:moveTo>
                <a:cubicBezTo>
                  <a:pt x="0" y="305748"/>
                  <a:pt x="402440" y="0"/>
                  <a:pt x="898874" y="0"/>
                </a:cubicBezTo>
                <a:cubicBezTo>
                  <a:pt x="1395308" y="0"/>
                  <a:pt x="1797748" y="305748"/>
                  <a:pt x="1797748" y="682908"/>
                </a:cubicBezTo>
                <a:cubicBezTo>
                  <a:pt x="1797748" y="1060068"/>
                  <a:pt x="1395308" y="1365816"/>
                  <a:pt x="898874" y="1365816"/>
                </a:cubicBezTo>
                <a:cubicBezTo>
                  <a:pt x="402440" y="1365816"/>
                  <a:pt x="0" y="1060068"/>
                  <a:pt x="0" y="68290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1854" tIns="268599" rIns="331854" bIns="26859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 smtClean="0">
                <a:solidFill>
                  <a:schemeClr val="tx1"/>
                </a:solidFill>
              </a:rPr>
              <a:t>Researchers</a:t>
            </a:r>
            <a:endParaRPr lang="en-GB" sz="1800" b="1" kern="12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52122" y="1700808"/>
            <a:ext cx="2666740" cy="938451"/>
          </a:xfrm>
          <a:custGeom>
            <a:avLst/>
            <a:gdLst>
              <a:gd name="connsiteX0" fmla="*/ 0 w 2666740"/>
              <a:gd name="connsiteY0" fmla="*/ 469226 h 938451"/>
              <a:gd name="connsiteX1" fmla="*/ 1333370 w 2666740"/>
              <a:gd name="connsiteY1" fmla="*/ 0 h 938451"/>
              <a:gd name="connsiteX2" fmla="*/ 2666740 w 2666740"/>
              <a:gd name="connsiteY2" fmla="*/ 469226 h 938451"/>
              <a:gd name="connsiteX3" fmla="*/ 1333370 w 2666740"/>
              <a:gd name="connsiteY3" fmla="*/ 938452 h 938451"/>
              <a:gd name="connsiteX4" fmla="*/ 0 w 2666740"/>
              <a:gd name="connsiteY4" fmla="*/ 469226 h 93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6740" h="938451">
                <a:moveTo>
                  <a:pt x="0" y="469226"/>
                </a:moveTo>
                <a:cubicBezTo>
                  <a:pt x="0" y="210080"/>
                  <a:pt x="596970" y="0"/>
                  <a:pt x="1333370" y="0"/>
                </a:cubicBezTo>
                <a:cubicBezTo>
                  <a:pt x="2069770" y="0"/>
                  <a:pt x="2666740" y="210080"/>
                  <a:pt x="2666740" y="469226"/>
                </a:cubicBezTo>
                <a:cubicBezTo>
                  <a:pt x="2666740" y="728372"/>
                  <a:pt x="2069770" y="938452"/>
                  <a:pt x="1333370" y="938452"/>
                </a:cubicBezTo>
                <a:cubicBezTo>
                  <a:pt x="596970" y="938452"/>
                  <a:pt x="0" y="728372"/>
                  <a:pt x="0" y="4692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1495" tIns="198393" rIns="451495" bIns="1983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tx1"/>
                </a:solidFill>
              </a:rPr>
              <a:t>Professors</a:t>
            </a:r>
            <a:endParaRPr lang="en-GB" sz="1600" b="1" kern="12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02784" y="2879640"/>
            <a:ext cx="1658624" cy="1053416"/>
          </a:xfrm>
          <a:custGeom>
            <a:avLst/>
            <a:gdLst>
              <a:gd name="connsiteX0" fmla="*/ 0 w 1658624"/>
              <a:gd name="connsiteY0" fmla="*/ 526708 h 1053416"/>
              <a:gd name="connsiteX1" fmla="*/ 829312 w 1658624"/>
              <a:gd name="connsiteY1" fmla="*/ 0 h 1053416"/>
              <a:gd name="connsiteX2" fmla="*/ 1658624 w 1658624"/>
              <a:gd name="connsiteY2" fmla="*/ 526708 h 1053416"/>
              <a:gd name="connsiteX3" fmla="*/ 829312 w 1658624"/>
              <a:gd name="connsiteY3" fmla="*/ 1053416 h 1053416"/>
              <a:gd name="connsiteX4" fmla="*/ 0 w 1658624"/>
              <a:gd name="connsiteY4" fmla="*/ 526708 h 10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24" h="1053416">
                <a:moveTo>
                  <a:pt x="0" y="526708"/>
                </a:moveTo>
                <a:cubicBezTo>
                  <a:pt x="0" y="235815"/>
                  <a:pt x="371296" y="0"/>
                  <a:pt x="829312" y="0"/>
                </a:cubicBezTo>
                <a:cubicBezTo>
                  <a:pt x="1287328" y="0"/>
                  <a:pt x="1658624" y="235815"/>
                  <a:pt x="1658624" y="526708"/>
                </a:cubicBezTo>
                <a:cubicBezTo>
                  <a:pt x="1658624" y="817601"/>
                  <a:pt x="1287328" y="1053416"/>
                  <a:pt x="829312" y="1053416"/>
                </a:cubicBezTo>
                <a:cubicBezTo>
                  <a:pt x="371296" y="1053416"/>
                  <a:pt x="0" y="817601"/>
                  <a:pt x="0" y="52670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860" tIns="215229" rIns="303860" bIns="21522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tx1"/>
                </a:solidFill>
              </a:rPr>
              <a:t>Civil society</a:t>
            </a:r>
            <a:endParaRPr lang="en-GB" sz="1600" b="1" kern="12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508909" y="836709"/>
            <a:ext cx="1946657" cy="933763"/>
          </a:xfrm>
          <a:custGeom>
            <a:avLst/>
            <a:gdLst>
              <a:gd name="connsiteX0" fmla="*/ 0 w 1946657"/>
              <a:gd name="connsiteY0" fmla="*/ 466882 h 933763"/>
              <a:gd name="connsiteX1" fmla="*/ 973329 w 1946657"/>
              <a:gd name="connsiteY1" fmla="*/ 0 h 933763"/>
              <a:gd name="connsiteX2" fmla="*/ 1946658 w 1946657"/>
              <a:gd name="connsiteY2" fmla="*/ 466882 h 933763"/>
              <a:gd name="connsiteX3" fmla="*/ 973329 w 1946657"/>
              <a:gd name="connsiteY3" fmla="*/ 933764 h 933763"/>
              <a:gd name="connsiteX4" fmla="*/ 0 w 1946657"/>
              <a:gd name="connsiteY4" fmla="*/ 466882 h 9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657" h="933763">
                <a:moveTo>
                  <a:pt x="0" y="466882"/>
                </a:moveTo>
                <a:cubicBezTo>
                  <a:pt x="0" y="209030"/>
                  <a:pt x="435774" y="0"/>
                  <a:pt x="973329" y="0"/>
                </a:cubicBezTo>
                <a:cubicBezTo>
                  <a:pt x="1510884" y="0"/>
                  <a:pt x="1946658" y="209030"/>
                  <a:pt x="1946658" y="466882"/>
                </a:cubicBezTo>
                <a:cubicBezTo>
                  <a:pt x="1946658" y="724734"/>
                  <a:pt x="1510884" y="933764"/>
                  <a:pt x="973329" y="933764"/>
                </a:cubicBezTo>
                <a:cubicBezTo>
                  <a:pt x="435774" y="933764"/>
                  <a:pt x="0" y="724734"/>
                  <a:pt x="0" y="4668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41" tIns="197706" rIns="346041" bIns="19770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tx1"/>
                </a:solidFill>
              </a:rPr>
              <a:t>Businesses</a:t>
            </a:r>
            <a:endParaRPr lang="en-GB" sz="1600" b="1" kern="12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7808" y="2829273"/>
            <a:ext cx="1964649" cy="1703203"/>
          </a:xfrm>
          <a:custGeom>
            <a:avLst/>
            <a:gdLst>
              <a:gd name="connsiteX0" fmla="*/ 0 w 1964649"/>
              <a:gd name="connsiteY0" fmla="*/ 851602 h 1703203"/>
              <a:gd name="connsiteX1" fmla="*/ 982325 w 1964649"/>
              <a:gd name="connsiteY1" fmla="*/ 0 h 1703203"/>
              <a:gd name="connsiteX2" fmla="*/ 1964650 w 1964649"/>
              <a:gd name="connsiteY2" fmla="*/ 851602 h 1703203"/>
              <a:gd name="connsiteX3" fmla="*/ 982325 w 1964649"/>
              <a:gd name="connsiteY3" fmla="*/ 1703204 h 1703203"/>
              <a:gd name="connsiteX4" fmla="*/ 0 w 1964649"/>
              <a:gd name="connsiteY4" fmla="*/ 851602 h 170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49" h="1703203">
                <a:moveTo>
                  <a:pt x="0" y="851602"/>
                </a:moveTo>
                <a:cubicBezTo>
                  <a:pt x="0" y="381275"/>
                  <a:pt x="439802" y="0"/>
                  <a:pt x="982325" y="0"/>
                </a:cubicBezTo>
                <a:cubicBezTo>
                  <a:pt x="1524848" y="0"/>
                  <a:pt x="1964650" y="381275"/>
                  <a:pt x="1964650" y="851602"/>
                </a:cubicBezTo>
                <a:cubicBezTo>
                  <a:pt x="1964650" y="1321929"/>
                  <a:pt x="1524848" y="1703204"/>
                  <a:pt x="982325" y="1703204"/>
                </a:cubicBezTo>
                <a:cubicBezTo>
                  <a:pt x="439802" y="1703204"/>
                  <a:pt x="0" y="1321929"/>
                  <a:pt x="0" y="851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676" tIns="310388" rIns="348676" bIns="31038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smtClean="0">
                <a:solidFill>
                  <a:schemeClr val="tx1"/>
                </a:solidFill>
              </a:rPr>
              <a:t>International organisations</a:t>
            </a:r>
            <a:endParaRPr lang="en-GB" sz="1600" b="1" kern="12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66434" y="1613659"/>
            <a:ext cx="2858847" cy="2792539"/>
            <a:chOff x="3266434" y="1613659"/>
            <a:chExt cx="2858847" cy="2792539"/>
          </a:xfrm>
        </p:grpSpPr>
        <p:sp>
          <p:nvSpPr>
            <p:cNvPr id="12" name="Oval 11"/>
            <p:cNvSpPr/>
            <p:nvPr/>
          </p:nvSpPr>
          <p:spPr>
            <a:xfrm>
              <a:off x="4860032" y="3933055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938163" y="2599897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158039" y="3664011"/>
              <a:ext cx="255319" cy="25570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4035554" y="2014184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707904" y="3694384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4414207" y="2071403"/>
              <a:ext cx="255319" cy="25570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3670378" y="3332580"/>
              <a:ext cx="74218" cy="63292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5724128" y="1700809"/>
              <a:ext cx="255319" cy="255707"/>
            </a:xfrm>
            <a:prstGeom prst="ellipse">
              <a:avLst/>
            </a:prstGeom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3266434" y="2300274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4675751" y="3762487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284799" y="3601830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/>
            <p:cNvSpPr/>
            <p:nvPr/>
          </p:nvSpPr>
          <p:spPr>
            <a:xfrm>
              <a:off x="4242554" y="3673501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3727594" y="2185838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4626140" y="1613659"/>
              <a:ext cx="185129" cy="1851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4386870" y="4221088"/>
              <a:ext cx="185129" cy="185110"/>
            </a:xfrm>
            <a:prstGeom prst="ellipse">
              <a:avLst/>
            </a:prstGeom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940152" y="3521555"/>
              <a:ext cx="185129" cy="185110"/>
            </a:xfrm>
            <a:prstGeom prst="ellipse">
              <a:avLst/>
            </a:prstGeom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" name="Group 31"/>
          <p:cNvGrpSpPr/>
          <p:nvPr/>
        </p:nvGrpSpPr>
        <p:grpSpPr>
          <a:xfrm>
            <a:off x="991153" y="4653136"/>
            <a:ext cx="7109239" cy="2204864"/>
            <a:chOff x="991153" y="4653136"/>
            <a:chExt cx="7109239" cy="2204864"/>
          </a:xfrm>
        </p:grpSpPr>
        <p:pic>
          <p:nvPicPr>
            <p:cNvPr id="5" name="Picture 4" descr="http://www.developpement-durable.gouv.fr/../../../../IMG/banniere-logo-ceddok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653136"/>
              <a:ext cx="7056784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3313" name="Rectangle 1"/>
            <p:cNvSpPr>
              <a:spLocks noChangeArrowheads="1"/>
            </p:cNvSpPr>
            <p:nvPr/>
          </p:nvSpPr>
          <p:spPr bwMode="auto">
            <a:xfrm>
              <a:off x="991153" y="6273225"/>
              <a:ext cx="605992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Source: </a:t>
              </a:r>
              <a:r>
                <a:rPr lang="en-GB" sz="1600" dirty="0" err="1" smtClean="0">
                  <a:latin typeface="+mj-lt"/>
                </a:rPr>
                <a:t>Conseil</a:t>
              </a:r>
              <a:r>
                <a:rPr lang="en-GB" sz="1600" dirty="0" smtClean="0">
                  <a:latin typeface="+mj-lt"/>
                </a:rPr>
                <a:t> </a:t>
              </a:r>
              <a:r>
                <a:rPr lang="en-GB" sz="1600" dirty="0" err="1" smtClean="0">
                  <a:latin typeface="+mj-lt"/>
                </a:rPr>
                <a:t>Economique</a:t>
              </a:r>
              <a:r>
                <a:rPr lang="en-GB" sz="1600" dirty="0" smtClean="0">
                  <a:latin typeface="+mj-lt"/>
                </a:rPr>
                <a:t> pour le </a:t>
              </a:r>
              <a:r>
                <a:rPr lang="en-GB" sz="1600" dirty="0" err="1" smtClean="0">
                  <a:latin typeface="+mj-lt"/>
                </a:rPr>
                <a:t>Développement</a:t>
              </a:r>
              <a:r>
                <a:rPr lang="en-GB" sz="1600" dirty="0" smtClean="0">
                  <a:latin typeface="+mj-lt"/>
                </a:rPr>
                <a:t> Durable (CEDD):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latin typeface="+mj-lt"/>
                </a:rPr>
                <a:t> 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  <a:hlinkClick r:id="rId3"/>
                </a:rPr>
                <a:t>http://www.developpement-durable.gouv.fr/Rapports,13175.html</a:t>
              </a: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9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225514"/>
            <a:ext cx="752731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… people cooperating across regions … </a:t>
            </a:r>
            <a:endParaRPr lang="en-GB" sz="3600" dirty="0"/>
          </a:p>
        </p:txBody>
      </p:sp>
      <p:pic>
        <p:nvPicPr>
          <p:cNvPr id="12" name="Picture 11" descr="http://www.planbatimentdurable.fr/IMG/png/carte_cluster_gran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8" y="2564904"/>
            <a:ext cx="437469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upload.wikimedia.org/wikipedia/commons/6/6c/Grenelle-environnem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8" y="1216169"/>
            <a:ext cx="641350" cy="988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547664" y="1268761"/>
            <a:ext cx="5832648" cy="864095"/>
            <a:chOff x="1547664" y="1052736"/>
            <a:chExt cx="5832648" cy="864095"/>
          </a:xfrm>
        </p:grpSpPr>
        <p:sp>
          <p:nvSpPr>
            <p:cNvPr id="3" name="Oval 2"/>
            <p:cNvSpPr/>
            <p:nvPr/>
          </p:nvSpPr>
          <p:spPr>
            <a:xfrm>
              <a:off x="1547664" y="1052736"/>
              <a:ext cx="5832648" cy="864095"/>
            </a:xfrm>
            <a:prstGeom prst="ellipse">
              <a:avLst/>
            </a:prstGeom>
            <a:gradFill flip="none" rotWithShape="1">
              <a:gsLst>
                <a:gs pos="0">
                  <a:srgbClr val="BFD19B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Sustainable Building Plan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PlanBatimentDurable 141x14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196752"/>
              <a:ext cx="591033" cy="533935"/>
            </a:xfrm>
            <a:prstGeom prst="rect">
              <a:avLst/>
            </a:prstGeom>
            <a:noFill/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</p:pic>
      </p:grpSp>
      <p:sp>
        <p:nvSpPr>
          <p:cNvPr id="8" name="Freeform 7"/>
          <p:cNvSpPr/>
          <p:nvPr/>
        </p:nvSpPr>
        <p:spPr>
          <a:xfrm>
            <a:off x="5534495" y="1486880"/>
            <a:ext cx="1210564" cy="605282"/>
          </a:xfrm>
          <a:custGeom>
            <a:avLst/>
            <a:gdLst>
              <a:gd name="connsiteX0" fmla="*/ 0 w 1210564"/>
              <a:gd name="connsiteY0" fmla="*/ 60528 h 605282"/>
              <a:gd name="connsiteX1" fmla="*/ 60528 w 1210564"/>
              <a:gd name="connsiteY1" fmla="*/ 0 h 605282"/>
              <a:gd name="connsiteX2" fmla="*/ 1150036 w 1210564"/>
              <a:gd name="connsiteY2" fmla="*/ 0 h 605282"/>
              <a:gd name="connsiteX3" fmla="*/ 1210564 w 1210564"/>
              <a:gd name="connsiteY3" fmla="*/ 60528 h 605282"/>
              <a:gd name="connsiteX4" fmla="*/ 1210564 w 1210564"/>
              <a:gd name="connsiteY4" fmla="*/ 544754 h 605282"/>
              <a:gd name="connsiteX5" fmla="*/ 1150036 w 1210564"/>
              <a:gd name="connsiteY5" fmla="*/ 605282 h 605282"/>
              <a:gd name="connsiteX6" fmla="*/ 60528 w 1210564"/>
              <a:gd name="connsiteY6" fmla="*/ 605282 h 605282"/>
              <a:gd name="connsiteX7" fmla="*/ 0 w 1210564"/>
              <a:gd name="connsiteY7" fmla="*/ 544754 h 605282"/>
              <a:gd name="connsiteX8" fmla="*/ 0 w 1210564"/>
              <a:gd name="connsiteY8" fmla="*/ 60528 h 6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564" h="605282">
                <a:moveTo>
                  <a:pt x="0" y="60528"/>
                </a:moveTo>
                <a:cubicBezTo>
                  <a:pt x="0" y="27099"/>
                  <a:pt x="27099" y="0"/>
                  <a:pt x="60528" y="0"/>
                </a:cubicBezTo>
                <a:lnTo>
                  <a:pt x="1150036" y="0"/>
                </a:lnTo>
                <a:cubicBezTo>
                  <a:pt x="1183465" y="0"/>
                  <a:pt x="1210564" y="27099"/>
                  <a:pt x="1210564" y="60528"/>
                </a:cubicBezTo>
                <a:lnTo>
                  <a:pt x="1210564" y="544754"/>
                </a:lnTo>
                <a:cubicBezTo>
                  <a:pt x="1210564" y="578183"/>
                  <a:pt x="1183465" y="605282"/>
                  <a:pt x="1150036" y="605282"/>
                </a:cubicBezTo>
                <a:lnTo>
                  <a:pt x="60528" y="605282"/>
                </a:lnTo>
                <a:cubicBezTo>
                  <a:pt x="27099" y="605282"/>
                  <a:pt x="0" y="578183"/>
                  <a:pt x="0" y="544754"/>
                </a:cubicBezTo>
                <a:lnTo>
                  <a:pt x="0" y="6052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498" tIns="60908" rIns="82498" bIns="6090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400" kern="1200" dirty="0" smtClean="0"/>
              <a:t> </a:t>
            </a:r>
            <a:endParaRPr lang="en-GB" sz="3400" kern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55551" y="2092162"/>
            <a:ext cx="1706856" cy="756603"/>
            <a:chOff x="5655551" y="2092162"/>
            <a:chExt cx="1706856" cy="756603"/>
          </a:xfrm>
        </p:grpSpPr>
        <p:sp>
          <p:nvSpPr>
            <p:cNvPr id="9" name="Freeform 8"/>
            <p:cNvSpPr/>
            <p:nvPr/>
          </p:nvSpPr>
          <p:spPr>
            <a:xfrm>
              <a:off x="5655551" y="2092162"/>
              <a:ext cx="121056" cy="4539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3961"/>
                  </a:lnTo>
                  <a:lnTo>
                    <a:pt x="121056" y="453961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76607" y="2243483"/>
              <a:ext cx="1585800" cy="605282"/>
            </a:xfrm>
            <a:custGeom>
              <a:avLst/>
              <a:gdLst>
                <a:gd name="connsiteX0" fmla="*/ 0 w 1585800"/>
                <a:gd name="connsiteY0" fmla="*/ 60528 h 605282"/>
                <a:gd name="connsiteX1" fmla="*/ 60528 w 1585800"/>
                <a:gd name="connsiteY1" fmla="*/ 0 h 605282"/>
                <a:gd name="connsiteX2" fmla="*/ 1525272 w 1585800"/>
                <a:gd name="connsiteY2" fmla="*/ 0 h 605282"/>
                <a:gd name="connsiteX3" fmla="*/ 1585800 w 1585800"/>
                <a:gd name="connsiteY3" fmla="*/ 60528 h 605282"/>
                <a:gd name="connsiteX4" fmla="*/ 1585800 w 1585800"/>
                <a:gd name="connsiteY4" fmla="*/ 544754 h 605282"/>
                <a:gd name="connsiteX5" fmla="*/ 1525272 w 1585800"/>
                <a:gd name="connsiteY5" fmla="*/ 605282 h 605282"/>
                <a:gd name="connsiteX6" fmla="*/ 60528 w 1585800"/>
                <a:gd name="connsiteY6" fmla="*/ 605282 h 605282"/>
                <a:gd name="connsiteX7" fmla="*/ 0 w 1585800"/>
                <a:gd name="connsiteY7" fmla="*/ 544754 h 605282"/>
                <a:gd name="connsiteX8" fmla="*/ 0 w 1585800"/>
                <a:gd name="connsiteY8" fmla="*/ 60528 h 60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800" h="605282">
                  <a:moveTo>
                    <a:pt x="0" y="60528"/>
                  </a:moveTo>
                  <a:cubicBezTo>
                    <a:pt x="0" y="27099"/>
                    <a:pt x="27099" y="0"/>
                    <a:pt x="60528" y="0"/>
                  </a:cubicBezTo>
                  <a:lnTo>
                    <a:pt x="1525272" y="0"/>
                  </a:lnTo>
                  <a:cubicBezTo>
                    <a:pt x="1558701" y="0"/>
                    <a:pt x="1585800" y="27099"/>
                    <a:pt x="1585800" y="60528"/>
                  </a:cubicBezTo>
                  <a:lnTo>
                    <a:pt x="1585800" y="544754"/>
                  </a:lnTo>
                  <a:cubicBezTo>
                    <a:pt x="1585800" y="578183"/>
                    <a:pt x="1558701" y="605282"/>
                    <a:pt x="1525272" y="605282"/>
                  </a:cubicBezTo>
                  <a:lnTo>
                    <a:pt x="60528" y="605282"/>
                  </a:lnTo>
                  <a:cubicBezTo>
                    <a:pt x="27099" y="605282"/>
                    <a:pt x="0" y="578183"/>
                    <a:pt x="0" y="544754"/>
                  </a:cubicBezTo>
                  <a:lnTo>
                    <a:pt x="0" y="60528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303" tIns="36778" rIns="46303" bIns="3677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/>
                <a:t>Intra-cluster</a:t>
              </a:r>
              <a:endParaRPr lang="en-GB" sz="1500" kern="1200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5655551" y="2092162"/>
            <a:ext cx="121056" cy="1210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10564"/>
                </a:lnTo>
                <a:lnTo>
                  <a:pt x="121056" y="1210564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776607" y="3000085"/>
            <a:ext cx="1315673" cy="605282"/>
          </a:xfrm>
          <a:custGeom>
            <a:avLst/>
            <a:gdLst>
              <a:gd name="connsiteX0" fmla="*/ 0 w 968451"/>
              <a:gd name="connsiteY0" fmla="*/ 60528 h 605282"/>
              <a:gd name="connsiteX1" fmla="*/ 60528 w 968451"/>
              <a:gd name="connsiteY1" fmla="*/ 0 h 605282"/>
              <a:gd name="connsiteX2" fmla="*/ 907923 w 968451"/>
              <a:gd name="connsiteY2" fmla="*/ 0 h 605282"/>
              <a:gd name="connsiteX3" fmla="*/ 968451 w 968451"/>
              <a:gd name="connsiteY3" fmla="*/ 60528 h 605282"/>
              <a:gd name="connsiteX4" fmla="*/ 968451 w 968451"/>
              <a:gd name="connsiteY4" fmla="*/ 544754 h 605282"/>
              <a:gd name="connsiteX5" fmla="*/ 907923 w 968451"/>
              <a:gd name="connsiteY5" fmla="*/ 605282 h 605282"/>
              <a:gd name="connsiteX6" fmla="*/ 60528 w 968451"/>
              <a:gd name="connsiteY6" fmla="*/ 605282 h 605282"/>
              <a:gd name="connsiteX7" fmla="*/ 0 w 968451"/>
              <a:gd name="connsiteY7" fmla="*/ 544754 h 605282"/>
              <a:gd name="connsiteX8" fmla="*/ 0 w 968451"/>
              <a:gd name="connsiteY8" fmla="*/ 60528 h 6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451" h="605282">
                <a:moveTo>
                  <a:pt x="0" y="60528"/>
                </a:moveTo>
                <a:cubicBezTo>
                  <a:pt x="0" y="27099"/>
                  <a:pt x="27099" y="0"/>
                  <a:pt x="60528" y="0"/>
                </a:cubicBezTo>
                <a:lnTo>
                  <a:pt x="907923" y="0"/>
                </a:lnTo>
                <a:cubicBezTo>
                  <a:pt x="941352" y="0"/>
                  <a:pt x="968451" y="27099"/>
                  <a:pt x="968451" y="60528"/>
                </a:cubicBezTo>
                <a:lnTo>
                  <a:pt x="968451" y="544754"/>
                </a:lnTo>
                <a:cubicBezTo>
                  <a:pt x="968451" y="578183"/>
                  <a:pt x="941352" y="605282"/>
                  <a:pt x="907923" y="605282"/>
                </a:cubicBezTo>
                <a:lnTo>
                  <a:pt x="60528" y="605282"/>
                </a:lnTo>
                <a:cubicBezTo>
                  <a:pt x="27099" y="605282"/>
                  <a:pt x="0" y="578183"/>
                  <a:pt x="0" y="544754"/>
                </a:cubicBezTo>
                <a:lnTo>
                  <a:pt x="0" y="60528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303" tIns="36778" rIns="46303" bIns="3677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Companies</a:t>
            </a:r>
            <a:endParaRPr lang="en-GB" sz="15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655551" y="2092162"/>
            <a:ext cx="121056" cy="19671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7166"/>
                </a:lnTo>
                <a:lnTo>
                  <a:pt x="121056" y="1967166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5776607" y="3756688"/>
            <a:ext cx="2077444" cy="605282"/>
          </a:xfrm>
          <a:custGeom>
            <a:avLst/>
            <a:gdLst>
              <a:gd name="connsiteX0" fmla="*/ 0 w 2077444"/>
              <a:gd name="connsiteY0" fmla="*/ 60528 h 605282"/>
              <a:gd name="connsiteX1" fmla="*/ 60528 w 2077444"/>
              <a:gd name="connsiteY1" fmla="*/ 0 h 605282"/>
              <a:gd name="connsiteX2" fmla="*/ 2016916 w 2077444"/>
              <a:gd name="connsiteY2" fmla="*/ 0 h 605282"/>
              <a:gd name="connsiteX3" fmla="*/ 2077444 w 2077444"/>
              <a:gd name="connsiteY3" fmla="*/ 60528 h 605282"/>
              <a:gd name="connsiteX4" fmla="*/ 2077444 w 2077444"/>
              <a:gd name="connsiteY4" fmla="*/ 544754 h 605282"/>
              <a:gd name="connsiteX5" fmla="*/ 2016916 w 2077444"/>
              <a:gd name="connsiteY5" fmla="*/ 605282 h 605282"/>
              <a:gd name="connsiteX6" fmla="*/ 60528 w 2077444"/>
              <a:gd name="connsiteY6" fmla="*/ 605282 h 605282"/>
              <a:gd name="connsiteX7" fmla="*/ 0 w 2077444"/>
              <a:gd name="connsiteY7" fmla="*/ 544754 h 605282"/>
              <a:gd name="connsiteX8" fmla="*/ 0 w 2077444"/>
              <a:gd name="connsiteY8" fmla="*/ 60528 h 6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444" h="605282">
                <a:moveTo>
                  <a:pt x="0" y="60528"/>
                </a:moveTo>
                <a:cubicBezTo>
                  <a:pt x="0" y="27099"/>
                  <a:pt x="27099" y="0"/>
                  <a:pt x="60528" y="0"/>
                </a:cubicBezTo>
                <a:lnTo>
                  <a:pt x="2016916" y="0"/>
                </a:lnTo>
                <a:cubicBezTo>
                  <a:pt x="2050345" y="0"/>
                  <a:pt x="2077444" y="27099"/>
                  <a:pt x="2077444" y="60528"/>
                </a:cubicBezTo>
                <a:lnTo>
                  <a:pt x="2077444" y="544754"/>
                </a:lnTo>
                <a:cubicBezTo>
                  <a:pt x="2077444" y="578183"/>
                  <a:pt x="2050345" y="605282"/>
                  <a:pt x="2016916" y="605282"/>
                </a:cubicBezTo>
                <a:lnTo>
                  <a:pt x="60528" y="605282"/>
                </a:lnTo>
                <a:cubicBezTo>
                  <a:pt x="27099" y="605282"/>
                  <a:pt x="0" y="578183"/>
                  <a:pt x="0" y="544754"/>
                </a:cubicBezTo>
                <a:lnTo>
                  <a:pt x="0" y="60528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303" tIns="36778" rIns="46303" bIns="3677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Training organisations</a:t>
            </a:r>
            <a:endParaRPr lang="en-GB" sz="15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5655551" y="2092162"/>
            <a:ext cx="121056" cy="27237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23769"/>
                </a:lnTo>
                <a:lnTo>
                  <a:pt x="121056" y="272376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5776607" y="4513290"/>
            <a:ext cx="1819729" cy="605282"/>
          </a:xfrm>
          <a:custGeom>
            <a:avLst/>
            <a:gdLst>
              <a:gd name="connsiteX0" fmla="*/ 0 w 2128094"/>
              <a:gd name="connsiteY0" fmla="*/ 60528 h 605282"/>
              <a:gd name="connsiteX1" fmla="*/ 60528 w 2128094"/>
              <a:gd name="connsiteY1" fmla="*/ 0 h 605282"/>
              <a:gd name="connsiteX2" fmla="*/ 2067566 w 2128094"/>
              <a:gd name="connsiteY2" fmla="*/ 0 h 605282"/>
              <a:gd name="connsiteX3" fmla="*/ 2128094 w 2128094"/>
              <a:gd name="connsiteY3" fmla="*/ 60528 h 605282"/>
              <a:gd name="connsiteX4" fmla="*/ 2128094 w 2128094"/>
              <a:gd name="connsiteY4" fmla="*/ 544754 h 605282"/>
              <a:gd name="connsiteX5" fmla="*/ 2067566 w 2128094"/>
              <a:gd name="connsiteY5" fmla="*/ 605282 h 605282"/>
              <a:gd name="connsiteX6" fmla="*/ 60528 w 2128094"/>
              <a:gd name="connsiteY6" fmla="*/ 605282 h 605282"/>
              <a:gd name="connsiteX7" fmla="*/ 0 w 2128094"/>
              <a:gd name="connsiteY7" fmla="*/ 544754 h 605282"/>
              <a:gd name="connsiteX8" fmla="*/ 0 w 2128094"/>
              <a:gd name="connsiteY8" fmla="*/ 60528 h 6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094" h="605282">
                <a:moveTo>
                  <a:pt x="0" y="60528"/>
                </a:moveTo>
                <a:cubicBezTo>
                  <a:pt x="0" y="27099"/>
                  <a:pt x="27099" y="0"/>
                  <a:pt x="60528" y="0"/>
                </a:cubicBezTo>
                <a:lnTo>
                  <a:pt x="2067566" y="0"/>
                </a:lnTo>
                <a:cubicBezTo>
                  <a:pt x="2100995" y="0"/>
                  <a:pt x="2128094" y="27099"/>
                  <a:pt x="2128094" y="60528"/>
                </a:cubicBezTo>
                <a:lnTo>
                  <a:pt x="2128094" y="544754"/>
                </a:lnTo>
                <a:cubicBezTo>
                  <a:pt x="2128094" y="578183"/>
                  <a:pt x="2100995" y="605282"/>
                  <a:pt x="2067566" y="605282"/>
                </a:cubicBezTo>
                <a:lnTo>
                  <a:pt x="60528" y="605282"/>
                </a:lnTo>
                <a:cubicBezTo>
                  <a:pt x="27099" y="605282"/>
                  <a:pt x="0" y="578183"/>
                  <a:pt x="0" y="544754"/>
                </a:cubicBezTo>
                <a:lnTo>
                  <a:pt x="0" y="60528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303" tIns="36778" rIns="46303" bIns="3677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Research institutes</a:t>
            </a:r>
            <a:endParaRPr lang="en-GB" sz="15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655551" y="2092162"/>
            <a:ext cx="121056" cy="3480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80372"/>
                </a:lnTo>
                <a:lnTo>
                  <a:pt x="121056" y="3480372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776607" y="5269893"/>
            <a:ext cx="1963745" cy="605282"/>
          </a:xfrm>
          <a:custGeom>
            <a:avLst/>
            <a:gdLst>
              <a:gd name="connsiteX0" fmla="*/ 0 w 2801448"/>
              <a:gd name="connsiteY0" fmla="*/ 60528 h 605282"/>
              <a:gd name="connsiteX1" fmla="*/ 60528 w 2801448"/>
              <a:gd name="connsiteY1" fmla="*/ 0 h 605282"/>
              <a:gd name="connsiteX2" fmla="*/ 2740920 w 2801448"/>
              <a:gd name="connsiteY2" fmla="*/ 0 h 605282"/>
              <a:gd name="connsiteX3" fmla="*/ 2801448 w 2801448"/>
              <a:gd name="connsiteY3" fmla="*/ 60528 h 605282"/>
              <a:gd name="connsiteX4" fmla="*/ 2801448 w 2801448"/>
              <a:gd name="connsiteY4" fmla="*/ 544754 h 605282"/>
              <a:gd name="connsiteX5" fmla="*/ 2740920 w 2801448"/>
              <a:gd name="connsiteY5" fmla="*/ 605282 h 605282"/>
              <a:gd name="connsiteX6" fmla="*/ 60528 w 2801448"/>
              <a:gd name="connsiteY6" fmla="*/ 605282 h 605282"/>
              <a:gd name="connsiteX7" fmla="*/ 0 w 2801448"/>
              <a:gd name="connsiteY7" fmla="*/ 544754 h 605282"/>
              <a:gd name="connsiteX8" fmla="*/ 0 w 2801448"/>
              <a:gd name="connsiteY8" fmla="*/ 60528 h 6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448" h="605282">
                <a:moveTo>
                  <a:pt x="0" y="60528"/>
                </a:moveTo>
                <a:cubicBezTo>
                  <a:pt x="0" y="27099"/>
                  <a:pt x="27099" y="0"/>
                  <a:pt x="60528" y="0"/>
                </a:cubicBezTo>
                <a:lnTo>
                  <a:pt x="2740920" y="0"/>
                </a:lnTo>
                <a:cubicBezTo>
                  <a:pt x="2774349" y="0"/>
                  <a:pt x="2801448" y="27099"/>
                  <a:pt x="2801448" y="60528"/>
                </a:cubicBezTo>
                <a:lnTo>
                  <a:pt x="2801448" y="544754"/>
                </a:lnTo>
                <a:cubicBezTo>
                  <a:pt x="2801448" y="578183"/>
                  <a:pt x="2774349" y="605282"/>
                  <a:pt x="2740920" y="605282"/>
                </a:cubicBezTo>
                <a:lnTo>
                  <a:pt x="60528" y="605282"/>
                </a:lnTo>
                <a:cubicBezTo>
                  <a:pt x="27099" y="605282"/>
                  <a:pt x="0" y="578183"/>
                  <a:pt x="0" y="544754"/>
                </a:cubicBezTo>
                <a:lnTo>
                  <a:pt x="0" y="60528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303" tIns="36778" rIns="46303" bIns="3677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Public contractors</a:t>
            </a:r>
            <a:endParaRPr lang="en-GB" sz="1500" kern="1200" dirty="0"/>
          </a:p>
        </p:txBody>
      </p:sp>
      <p:sp>
        <p:nvSpPr>
          <p:cNvPr id="23" name="Rectangle 22"/>
          <p:cNvSpPr/>
          <p:nvPr/>
        </p:nvSpPr>
        <p:spPr>
          <a:xfrm>
            <a:off x="0" y="62116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Source: </a:t>
            </a:r>
            <a:r>
              <a:rPr lang="en-GB" sz="1600" dirty="0" err="1" smtClean="0"/>
              <a:t>Grenelle</a:t>
            </a:r>
            <a:r>
              <a:rPr lang="en-GB" sz="1600" dirty="0" smtClean="0"/>
              <a:t> de </a:t>
            </a:r>
            <a:r>
              <a:rPr lang="en-GB" sz="1600" dirty="0" err="1" smtClean="0"/>
              <a:t>l'environnement</a:t>
            </a:r>
            <a:r>
              <a:rPr lang="en-GB" sz="1600" dirty="0" smtClean="0"/>
              <a:t> </a:t>
            </a:r>
            <a:endParaRPr lang="en-GB" sz="1600" u="sng" dirty="0" smtClean="0">
              <a:hlinkClick r:id="rId6"/>
            </a:endParaRPr>
          </a:p>
          <a:p>
            <a:r>
              <a:rPr lang="en-GB" sz="1600" u="sng" dirty="0" smtClean="0">
                <a:hlinkClick r:id="rId6"/>
              </a:rPr>
              <a:t>http://www.developpement-durable.gouv.fr/-Le-Grenelle-de-l-environnement-de-.html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487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90381"/>
            <a:ext cx="858170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... university + industry + local government ...</a:t>
            </a:r>
            <a:endParaRPr lang="en-GB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836712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212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+mj-lt"/>
              </a:rPr>
              <a:t>Martinez-Fernandez, C., et al. (2013), "Measuring the Potential of Local Green Growth: An Analysis of Greater Copenhagen", </a:t>
            </a:r>
            <a:r>
              <a:rPr lang="en-GB" sz="1600" i="1" dirty="0" smtClean="0">
                <a:latin typeface="+mj-lt"/>
              </a:rPr>
              <a:t>OECD Local Economic and Employment Development (LEED) Working Papers</a:t>
            </a:r>
            <a:r>
              <a:rPr lang="en-GB" sz="1600" dirty="0" smtClean="0">
                <a:latin typeface="+mj-lt"/>
              </a:rPr>
              <a:t>, No. 2013/01, OECD Publishing. </a:t>
            </a:r>
            <a:r>
              <a:rPr lang="en-GB" sz="1600" dirty="0" err="1" smtClean="0">
                <a:latin typeface="+mj-lt"/>
              </a:rPr>
              <a:t>doi</a:t>
            </a:r>
            <a:r>
              <a:rPr lang="en-GB" sz="1600" dirty="0" smtClean="0">
                <a:latin typeface="+mj-lt"/>
              </a:rPr>
              <a:t>: </a:t>
            </a:r>
            <a:r>
              <a:rPr lang="en-GB" sz="1600" u="sng" dirty="0" smtClean="0">
                <a:latin typeface="+mj-lt"/>
                <a:hlinkClick r:id="rId7" tooltip="10.1787/5k4dhp0xzg26-en"/>
              </a:rPr>
              <a:t>10.1787/5k4dhp0xzg26-en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9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... public private partnerships to finance green investment needs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9950" t="42839" r="14951" b="14321"/>
          <a:stretch>
            <a:fillRect/>
          </a:stretch>
        </p:blipFill>
        <p:spPr bwMode="auto">
          <a:xfrm>
            <a:off x="179512" y="4583847"/>
            <a:ext cx="4176464" cy="20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8"/>
          <p:cNvSpPr/>
          <p:nvPr/>
        </p:nvSpPr>
        <p:spPr>
          <a:xfrm>
            <a:off x="1928203" y="1381224"/>
            <a:ext cx="6502400" cy="4063999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1985944" y="4186196"/>
            <a:ext cx="169062" cy="1690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805523" y="3501004"/>
            <a:ext cx="4044965" cy="553692"/>
          </a:xfrm>
          <a:custGeom>
            <a:avLst/>
            <a:gdLst>
              <a:gd name="connsiteX0" fmla="*/ 0 w 4044965"/>
              <a:gd name="connsiteY0" fmla="*/ 0 h 553692"/>
              <a:gd name="connsiteX1" fmla="*/ 4044965 w 4044965"/>
              <a:gd name="connsiteY1" fmla="*/ 0 h 553692"/>
              <a:gd name="connsiteX2" fmla="*/ 4044965 w 4044965"/>
              <a:gd name="connsiteY2" fmla="*/ 553692 h 553692"/>
              <a:gd name="connsiteX3" fmla="*/ 0 w 4044965"/>
              <a:gd name="connsiteY3" fmla="*/ 553692 h 553692"/>
              <a:gd name="connsiteX4" fmla="*/ 0 w 4044965"/>
              <a:gd name="connsiteY4" fmla="*/ 0 h 5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65" h="553692">
                <a:moveTo>
                  <a:pt x="0" y="0"/>
                </a:moveTo>
                <a:lnTo>
                  <a:pt x="4044965" y="0"/>
                </a:lnTo>
                <a:lnTo>
                  <a:pt x="4044965" y="553692"/>
                </a:lnTo>
                <a:lnTo>
                  <a:pt x="0" y="5536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83" tIns="0" rIns="0" bIns="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/>
              <a:t>Green Finance Lab  = Amsterdam + Bank ABN AMRO</a:t>
            </a:r>
            <a:endParaRPr lang="en-GB" sz="2400" kern="1200" dirty="0"/>
          </a:p>
        </p:txBody>
      </p:sp>
      <p:sp>
        <p:nvSpPr>
          <p:cNvPr id="12" name="Oval 11"/>
          <p:cNvSpPr/>
          <p:nvPr/>
        </p:nvSpPr>
        <p:spPr>
          <a:xfrm>
            <a:off x="3478245" y="3081601"/>
            <a:ext cx="305612" cy="3056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899592" y="2420894"/>
            <a:ext cx="4656930" cy="689774"/>
          </a:xfrm>
          <a:custGeom>
            <a:avLst/>
            <a:gdLst>
              <a:gd name="connsiteX0" fmla="*/ 0 w 4656930"/>
              <a:gd name="connsiteY0" fmla="*/ 0 h 689774"/>
              <a:gd name="connsiteX1" fmla="*/ 4656930 w 4656930"/>
              <a:gd name="connsiteY1" fmla="*/ 0 h 689774"/>
              <a:gd name="connsiteX2" fmla="*/ 4656930 w 4656930"/>
              <a:gd name="connsiteY2" fmla="*/ 689774 h 689774"/>
              <a:gd name="connsiteX3" fmla="*/ 0 w 4656930"/>
              <a:gd name="connsiteY3" fmla="*/ 689774 h 689774"/>
              <a:gd name="connsiteX4" fmla="*/ 0 w 4656930"/>
              <a:gd name="connsiteY4" fmla="*/ 0 h 68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6930" h="689774">
                <a:moveTo>
                  <a:pt x="0" y="0"/>
                </a:moveTo>
                <a:lnTo>
                  <a:pt x="4656930" y="0"/>
                </a:lnTo>
                <a:lnTo>
                  <a:pt x="4656930" y="689774"/>
                </a:lnTo>
                <a:lnTo>
                  <a:pt x="0" y="6897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38" tIns="0" rIns="0" bIns="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kern="1200" dirty="0" smtClean="0"/>
              <a:t>Green Deal  = 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kern="1200" dirty="0" smtClean="0"/>
              <a:t>Amsterdam + national government</a:t>
            </a:r>
            <a:endParaRPr lang="en-GB" sz="2400" kern="1200" dirty="0"/>
          </a:p>
        </p:txBody>
      </p:sp>
      <p:sp>
        <p:nvSpPr>
          <p:cNvPr id="14" name="Oval 13"/>
          <p:cNvSpPr/>
          <p:nvPr/>
        </p:nvSpPr>
        <p:spPr>
          <a:xfrm>
            <a:off x="5272908" y="2409416"/>
            <a:ext cx="422656" cy="42265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2925016" y="2022843"/>
            <a:ext cx="5156018" cy="326029"/>
          </a:xfrm>
          <a:custGeom>
            <a:avLst/>
            <a:gdLst>
              <a:gd name="connsiteX0" fmla="*/ 0 w 5156018"/>
              <a:gd name="connsiteY0" fmla="*/ 0 h 326029"/>
              <a:gd name="connsiteX1" fmla="*/ 5156018 w 5156018"/>
              <a:gd name="connsiteY1" fmla="*/ 0 h 326029"/>
              <a:gd name="connsiteX2" fmla="*/ 5156018 w 5156018"/>
              <a:gd name="connsiteY2" fmla="*/ 326029 h 326029"/>
              <a:gd name="connsiteX3" fmla="*/ 0 w 5156018"/>
              <a:gd name="connsiteY3" fmla="*/ 326029 h 326029"/>
              <a:gd name="connsiteX4" fmla="*/ 0 w 5156018"/>
              <a:gd name="connsiteY4" fmla="*/ 0 h 3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018" h="326029">
                <a:moveTo>
                  <a:pt x="0" y="0"/>
                </a:moveTo>
                <a:lnTo>
                  <a:pt x="5156018" y="0"/>
                </a:lnTo>
                <a:lnTo>
                  <a:pt x="5156018" y="326029"/>
                </a:lnTo>
                <a:lnTo>
                  <a:pt x="0" y="3260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957" tIns="0" rIns="0" bIns="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/>
              <a:t>Amsterdam Sustainability Programme</a:t>
            </a:r>
            <a:endParaRPr lang="en-GB" sz="2400" kern="1200" dirty="0"/>
          </a:p>
        </p:txBody>
      </p:sp>
      <p:sp>
        <p:nvSpPr>
          <p:cNvPr id="7" name="Rectangle 6"/>
          <p:cNvSpPr/>
          <p:nvPr/>
        </p:nvSpPr>
        <p:spPr>
          <a:xfrm>
            <a:off x="442798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Sources: </a:t>
            </a:r>
          </a:p>
          <a:p>
            <a:r>
              <a:rPr lang="en-GB" sz="1600" dirty="0" smtClean="0"/>
              <a:t>OECD (2013), </a:t>
            </a:r>
            <a:r>
              <a:rPr lang="en-GB" sz="1600" i="1" dirty="0" smtClean="0"/>
              <a:t>Green Growth in Cities</a:t>
            </a:r>
            <a:r>
              <a:rPr lang="en-GB" sz="1600" dirty="0" smtClean="0"/>
              <a:t>, OECD Green Growth Studies, OECD Publishing. </a:t>
            </a:r>
            <a:r>
              <a:rPr lang="en-GB" sz="1600" dirty="0" err="1" smtClean="0"/>
              <a:t>doi</a:t>
            </a:r>
            <a:r>
              <a:rPr lang="en-GB" sz="1600" dirty="0" smtClean="0"/>
              <a:t>: </a:t>
            </a:r>
            <a:r>
              <a:rPr lang="en-GB" sz="1600" u="sng" dirty="0" smtClean="0">
                <a:hlinkClick r:id="rId3" tooltip="10.1787/9789264195325-en"/>
              </a:rPr>
              <a:t>10.1787/9789264195325-en</a:t>
            </a:r>
            <a:r>
              <a:rPr lang="fr-FR" sz="1600" dirty="0" smtClean="0"/>
              <a:t> ; </a:t>
            </a:r>
            <a:r>
              <a:rPr lang="en-GB" sz="1600" dirty="0" smtClean="0">
                <a:hlinkClick r:id="rId4"/>
              </a:rPr>
              <a:t>A </a:t>
            </a:r>
            <a:r>
              <a:rPr lang="en-GB" sz="1600" b="1" dirty="0" smtClean="0">
                <a:hlinkClick r:id="rId4"/>
              </a:rPr>
              <a:t>Green</a:t>
            </a:r>
            <a:r>
              <a:rPr lang="en-GB" sz="1600" dirty="0" smtClean="0">
                <a:hlinkClick r:id="rId4"/>
              </a:rPr>
              <a:t> </a:t>
            </a:r>
            <a:r>
              <a:rPr lang="en-GB" sz="1600" dirty="0" err="1" smtClean="0">
                <a:hlinkClick r:id="rId4"/>
              </a:rPr>
              <a:t>Metropole</a:t>
            </a:r>
            <a:r>
              <a:rPr lang="en-GB" sz="1600" dirty="0" smtClean="0">
                <a:hlinkClick r:id="rId4"/>
              </a:rPr>
              <a:t>: </a:t>
            </a:r>
            <a:r>
              <a:rPr lang="en-GB" sz="1600" b="1" dirty="0" smtClean="0">
                <a:hlinkClick r:id="rId4"/>
              </a:rPr>
              <a:t>Amsterdam</a:t>
            </a:r>
            <a:r>
              <a:rPr lang="en-GB" sz="1600" dirty="0" smtClean="0">
                <a:hlinkClick r:id="rId4"/>
              </a:rPr>
              <a:t> Definitely Sustainable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25514"/>
            <a:ext cx="850880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... hearing people’s voice in strategic plans ...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35090" t="12049" r="32530" b="29853"/>
          <a:stretch/>
        </p:blipFill>
        <p:spPr bwMode="auto">
          <a:xfrm>
            <a:off x="323528" y="1268760"/>
            <a:ext cx="3744416" cy="48965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544" y="6165304"/>
            <a:ext cx="863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Source: </a:t>
            </a:r>
            <a:r>
              <a:rPr lang="en-GB" sz="1600" u="sng" dirty="0" smtClean="0">
                <a:hlinkClick r:id="rId3"/>
              </a:rPr>
              <a:t>Korea’s Five-Year Action Plan for Green Growth; Green Growth in Action – Korea:</a:t>
            </a:r>
            <a:r>
              <a:rPr lang="en-GB" sz="1600" u="sng" dirty="0" smtClean="0"/>
              <a:t> </a:t>
            </a:r>
            <a:r>
              <a:rPr lang="fr-FR" sz="1600" u="sng" dirty="0" smtClean="0">
                <a:hlinkClick r:id="rId4"/>
              </a:rPr>
              <a:t>http://www.oecd.org/korea/greengrowthinactionkorea.htm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340286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Governmental organisations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Industry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Academia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Civil society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 rot="5400000">
            <a:off x="6804247" y="3573016"/>
            <a:ext cx="2664296" cy="64807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Integrated plan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27984" y="5013176"/>
            <a:ext cx="3528392" cy="64807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Collaborative process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3968" y="1916832"/>
            <a:ext cx="3528392" cy="108012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Objectives and policy directions based on consensus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5616" y="188640"/>
            <a:ext cx="7220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... where tomorrow’s citizens count ...</a:t>
            </a:r>
            <a:endParaRPr lang="en-GB" sz="36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18242" t="10920" r="36609" b="7601"/>
          <a:stretch>
            <a:fillRect/>
          </a:stretch>
        </p:blipFill>
        <p:spPr bwMode="auto">
          <a:xfrm>
            <a:off x="179512" y="1062784"/>
            <a:ext cx="2376264" cy="30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822191" y="1628800"/>
            <a:ext cx="6926273" cy="2592288"/>
            <a:chOff x="1822191" y="1484784"/>
            <a:chExt cx="6926273" cy="259228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700" t="20160" r="42776" b="52960"/>
            <a:stretch>
              <a:fillRect/>
            </a:stretch>
          </p:blipFill>
          <p:spPr bwMode="auto">
            <a:xfrm>
              <a:off x="1822191" y="1700808"/>
              <a:ext cx="6926273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27751" y="1484784"/>
              <a:ext cx="461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School as a source of learning for environment</a:t>
              </a:r>
              <a:endParaRPr lang="en-GB" b="1" dirty="0"/>
            </a:p>
          </p:txBody>
        </p:sp>
      </p:grpSp>
      <p:sp>
        <p:nvSpPr>
          <p:cNvPr id="9221" name="AutoShape 5" descr="data:image/jpeg;base64,/9j/4AAQSkZJRgABAQAAAQABAAD/2wCEAAkGBxQREhQUERIWFhQXFCAbFhcYGB4gIBweHhocHR0bGyAcISgkGCIlHR8iLTIiJSwrLi8xIyIzPDMsNygtLysBCgoKDg0OGxAQGywlICY3LjE0LCwyLC0vNzEsLzQxLDQ3LCwsNCwsLCw0LDQsNCwsLCwsNCwsLCwsLCwsLDQsLP/AABEIAHAAlAMBIgACEQEDEQH/xAAcAAEAAwEAAwEAAAAAAAAAAAAABAUGBwECAwj/xAA1EAACAgEDAgUCBAUDBQAAAAABAgMRAAQSIQUxBhMiQVFhcRQjMkIHUoGRsaHR4RUzovDx/8QAGgEBAAMBAQEAAAAAAAAAAAAAAAECAwQFBv/EACgRAAICAQMEAQMFAAAAAAAAAAABAhEDEiExBBNBUWEicYEFFBUjMv/aAAwDAQACEQMRAD8A6b1zqs8UrbAvlpHu9Rq+e10e/Ydu2Tuv9ReHSvKinftG0EXRahZA+L/0ym8RTiDWaMvuZGLg7jwtstH44YistvFLeXpp5t7jZCxAU++0gf65Di15JUk/BW+CtfqZtNK8rbmu4WPNgoCLIq/V7DtkP+HfX5tQHSYtIQA28gDZf7DVVdGvsc+aaqReiLMkpjZdN7FeD2u6yT/DBw+h9JpvNfcy1ySQ1/XggZXS9tyzknew8VQ6g6ncmokjjEIMaIa3yb6IPBuwVH9fpmuV/SCRt4sg+3Hv9s5H/ETUnTdSikU7pESMqe7UJGscdrsj6i86rqE81NuxSjp6g19iO1Vz9clRpkN2kfHpvVY5FQCaNmcErtYHcAasD/I9ssc4t4Pl8nqEazxhTB56r5Sk73Ylj9gBYAA4I+ubDoPirUnVeVqli2SPtQRm2juyu+uCCARY7Hv9LS2dMrHdWjc4xjAGMYwBjGMAYxjAGMYwBjGMAx3jLoGq1bxNE6L5LEpyQTe3vxwRXByo8a9X1Xl/hp4NP+ailiJm4O66Frzwpr5o5tur9IGoq5Zo6FflSFf713zP6r+H0cl79ZrGtaNy3YHNGxyLJ4PycJINszmp0Wog0T6Z40AJMoUS7uLAC9haHg1XcnJ/hHq0mn0jmKGJ4Y3JZ2mCUTyxcgMOxFVlxrfCeoeNkHU9QVKEbWWLnv3Oyx7du1ZH6P4K1GnLqOoyeWx3HbHHuZiACWtSBQA7f/Z2ojezEdUatVJrJNIFIcSOv4jfupwllfKFKaI/V9a9s67H1EvB50cTsSLWPgMefayBmW1/8PTNYl1+oZSwZl2xBSQQfZLo1yLo3krXRanTGCNNQEj8sIpEYKl1u1YE/uFVRH6T85nmyxxw1vhEwi26KTxHpI9Xpz1DRlkkViJV3UeDsfdtPpYD4PbIC+K5OmvpDNoRHFqKDyFzfxarVKTwxU98manQSMpRAqKZ/Nk8lpIS79juKs3BHcCstoNROFRPJhKqbXzWeQr9iwBzh/mOkdXPj4Zv+0yRvY2wN55zE9T6tqUBL6mNeP0xxc/3dmr71n38ATamZWnmmdoGAEIcC2om5LAHpbih9L7EZtg63Fnlpx2yJ4Jwjqka/GMZ1mIxjGAMYxgDGMYAxjGAMYxgDGMYAyD1Dp/nAq7HyyKZKHJBsEHuP9wCKrJ2MAwmtkfRShZvUjmkl/m+A3w4/wDLuPjJy9QQi7Hb5zT6vTJKjJIoZGFMpHBzA9W6Z+GkaMMWUruUt3A5G0n3ojv8faz8z+pdA8P9uP8Az5R6nS5Y5Ponz7Iem6c3UJ2BBMKHdNX7uLWFfi+L+n3zpOhfdGh2FPSPQatfpx8ZWeDYQui0+0VujDN9Wb1MT9STlzntdF00cGJJed2cfU5nlnfrg84xjOw5xjGMAYxjAGMYwBjGMAYxjAGMYwBnpI9CznvnMP4ueI2WtJFfKh5OAQRu4F9xyvPbuMrKWlWaYcTyzUUWvhDxSNRrp49jKXTftMu/ZspCAtUl8HjHWOpQTapgsyECAq3qHDBzwfrnJtL1GZVRY3eNg7Esr0CCFH7eQRXv9O2feWeo7flrstuJskmz2o83nF1KWbE8b8nq4+glHLfCR2Twz4h0qxafTCdPN2hAl8kqP+MvOpany0FfqZ1Rfux5P1oWf6Z+e+ndRMEsTkX5UodV3EbqN7QaNd69++dN1XiAa+OGWDzIzvIMRoMCjAMeGoUGvsbA9s6enepKJxdd0r6f6uUaXrRngAlik3Bf1Rv2YV2urU/Uf2OTun9UEyQuqPtlUN2/SCpb1f2rj3IzAPqpZN8P4uQMOKcJzY7LYtiLzZ+ENWH06Ja2ihQAK9IFKSPbt7EjOqcNJ52Oepl5jGMzNRjGMAYxjAGMYwBjGMAYxjAKvU9ZjCOV3MQwQAcEs3YC+3HN+w5zE6ToNK252BaRjQcMO/vYI3X3+uabrk08snlwRxHynRmeR2F2rcAKpvj3v37cZQQeEJfw8mnZodskhkf0uSGNGls1QI+P98i6Kunzf4PRehAbiJTZXafRHyCKIPo7VnsvT3UALOQBZWo4+LNmvT8k5M1fRdQ8sUu+IGJCoUeYFYGv1DdzVcZ4g8P6nzZJfMj/ADAo2kuVXaKtRfc++SpfYo79sp5emKqoj6ghAfQvoQA9/TS97+M+ehWVIoRpY42HmSCVjtLf91h6mu7ocnk3lh1PorwAszKTLqAbUupUvQOz1dtq/wCuV0+tECSGJCW8ypNxXkj0WG8wsKod15r275pHfco9n7+589Zo5W6irJHuVWBYEcbSqjcCeO99uRWbHwXAFM4K/mIwRns0wI8wUp/TW/275X+EtFp5tPB5k0pneFHb897JZQbrdQvnjNfodAkKlYxVmySSST8knk5EpJ3RpGLVX4JOCcpYetgu8AJ85bCs4AV2AuhR/wDRfwc9dF1FpRKJowrwEbjupS22+P5QR9Twczs1ovcZnfDniHzqSfakzFiqA87QeLHsa/pmiwmmrQlFp0xjGMkgYxjAGMYwBkKbSOZVkEpCirj9jQfnj3O4d/5cm54wDOdKew7eYXkJ/MvggiwABQof3++S7yk176rTyTStpklDOdriZtxXuqBNhqhfAPyffJE/VUVlVt28ru2BSTX2HxmbjuUbKrqnWjDqqDMWLbQnJsGNSAFBF83z7ZH/AOv+W4kW/OLsjoUNkfqB2buKXtz7fXLJjAZVnZJd6rQby3qu/PH1z21TaX8THMxbzvLtdqsbX2YgA9vnIWNeb9kvI/HoqukRLPqdzuT5qs5FkepH9DAftoGvtg6BNQZXKUFkKx7wC/pFMSfa2ugboZYaM6OPUSzBmEs5F7kYc8KALA7579Q0umKyrFMscxJ7O1K/ckqDXfuM0xPt8WZ5V3OT18AdGqKJ3JuIFaIKsrAj0tyQyhao/FfGbWaUIpZuwFni/wDHfOdeEuktrGaWWRlCNskCs6lmC9xtYBfb5uvrmg1yx6JlY6qZVXlg5aTg8VzZHY+/tiWzNofUkWvU9CZhHJE22RCWjLL8qQQQe1g/0zJ+IPDmsmeoSQJCDNvkG1yAFBOwA8Adq/xm7aYBd9+mrv6ZG03VY5FdgSBH+sMCCOL5B+mWjLS7REo6lRj/AA9JqY2YRQRSMkixzM0zGRF43WCvqPvwwBFGs32V3TOpJMWCqVYAEg1Zv7E/HvkjWasRgEgmzXH+craqyzTuiTjM74q6w0elWWA8SVTjuAwsEA+5yX4U10k+mjkl/WbBNVdEgH+uRqV0TpdWW+MYyxUZT+JujtqYqSR45FBMZRyoLbSAGruLy4xkNWDmGo8HdRPI1B3X389zwauuBRHNYk8N9WAAWdqUUKmbntbEk3edPxle2jTuP4OM+IfD/UDsWZZZeONjF19txYkna/eqFZUJ0HV2AmjnTZ+lgoBo0CbABvvxnfcZV4/ksszSqkcN/wCka1TRi1DqVIpw7H9vLmiCeMiQ6KZmDwxTEoKX0E1xRDUvH/F53w54Artjt/IWb4OAQSytJ5cgcSoC4M17gCTwS1GgTxXwPjL7wvrguriWOR7aZQ53r67JNMA9sOa7Gs6f1vokepALblkW9kiEqy2KNFSDRHtmHfwrqNNqoyiNPAjq4YN6gFItSGIBPxzmcoyi16J7ilyXHjbWa+OT8l4otIyU+oK7mhPJLsLHp4Av2sk9sysfi0aqKH8R65/xDRMI1KqYmIW7N8E1z8WOCQc+8UurbXSPNp9Q0Thw6BCUkBUKFCH0qRQ9ZPNV9c8avTayXyI5NJqBAgPmqNoJBA9A2H1JupgDRFVR75aU1yRrqNV+fJdN4xdFqeMBFcxSlOCp2mlq7Qg0L5vuPjPPhBoolmE3H4mX0sG3K1ilRT3BC+x+vbMuOm/n+ZqtJM35hXakclsmwr5pNt6jwSh4+vzN6RoNZHIPOgnGnDEiJfUW4YKeD6DR5F1xXJOZxk093ZRyXFE7R+LNNoZdsZaWBwg3rttTR/V+5yFH347G8uOt+IdNqNJ5sbBmO4Rq12SCNwYDkCqJ+nOY/ReG9WJY3/DyxCEDy5BsJRRfCoTbdz39uKyC3RtQhk26WWVGnMglaHbJfPp2gmgSbsigb7e2ymvK2LNxq1dmx6n1yBtCsOmQSl4rCvZAo+okj9wPY9r5vJfgfxIGijhk0xgpvKQryjMASQP5TQvnjvROYaPw51GBdsUUwd0uQgo1WCGCkmhu/l+3ehl50rw11NJICBDEIhv/AFOyu4G2nAI2koasCuO2VxzduysknwdQzzkTpxmKDzxGJPcRsSv92AOM3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23" name="AutoShape 7" descr="data:image/jpeg;base64,/9j/4AAQSkZJRgABAQAAAQABAAD/2wCEAAkGBxQREhQUERIWFhQXFCAbFhcYGB4gIBweHhocHR0bGyAcISgkGCIlHR8iLTIiJSwrLi8xIyIzPDMsNygtLysBCgoKDg0OGxAQGywlICY3LjE0LCwyLC0vNzEsLzQxLDQ3LCwsNCwsLCw0LDQsNCwsLCwsNCwsLCwsLCwsLDQsLP/AABEIAHAAlAMBIgACEQEDEQH/xAAcAAEAAwEAAwEAAAAAAAAAAAAABAUGBwECAwj/xAA1EAACAgEDAgUCBAUDBQAAAAABAgMRAAQSIQUxBhMiQVFhcRQjMkIHUoGRsaHR4RUzovDx/8QAGgEBAAMBAQEAAAAAAAAAAAAAAAECAwQFBv/EACgRAAICAQMEAQMFAAAAAAAAAAABAhEDEiExBBNBUWEicYEFFBUjMv/aAAwDAQACEQMRAD8A6b1zqs8UrbAvlpHu9Rq+e10e/Ydu2Tuv9ReHSvKinftG0EXRahZA+L/0ym8RTiDWaMvuZGLg7jwtstH44YistvFLeXpp5t7jZCxAU++0gf65Di15JUk/BW+CtfqZtNK8rbmu4WPNgoCLIq/V7DtkP+HfX5tQHSYtIQA28gDZf7DVVdGvsc+aaqReiLMkpjZdN7FeD2u6yT/DBw+h9JpvNfcy1ySQ1/XggZXS9tyzknew8VQ6g6ncmokjjEIMaIa3yb6IPBuwVH9fpmuV/SCRt4sg+3Hv9s5H/ETUnTdSikU7pESMqe7UJGscdrsj6i86rqE81NuxSjp6g19iO1Vz9clRpkN2kfHpvVY5FQCaNmcErtYHcAasD/I9ssc4t4Pl8nqEazxhTB56r5Sk73Ylj9gBYAA4I+ubDoPirUnVeVqli2SPtQRm2juyu+uCCARY7Hv9LS2dMrHdWjc4xjAGMYwBjGMAYxjAGMYwBjGMAx3jLoGq1bxNE6L5LEpyQTe3vxwRXByo8a9X1Xl/hp4NP+ailiJm4O66Frzwpr5o5tur9IGoq5Zo6FflSFf713zP6r+H0cl79ZrGtaNy3YHNGxyLJ4PycJINszmp0Wog0T6Z40AJMoUS7uLAC9haHg1XcnJ/hHq0mn0jmKGJ4Y3JZ2mCUTyxcgMOxFVlxrfCeoeNkHU9QVKEbWWLnv3Oyx7du1ZH6P4K1GnLqOoyeWx3HbHHuZiACWtSBQA7f/Z2ojezEdUatVJrJNIFIcSOv4jfupwllfKFKaI/V9a9s67H1EvB50cTsSLWPgMefayBmW1/8PTNYl1+oZSwZl2xBSQQfZLo1yLo3krXRanTGCNNQEj8sIpEYKl1u1YE/uFVRH6T85nmyxxw1vhEwi26KTxHpI9Xpz1DRlkkViJV3UeDsfdtPpYD4PbIC+K5OmvpDNoRHFqKDyFzfxarVKTwxU98manQSMpRAqKZ/Nk8lpIS79juKs3BHcCstoNROFRPJhKqbXzWeQr9iwBzh/mOkdXPj4Zv+0yRvY2wN55zE9T6tqUBL6mNeP0xxc/3dmr71n38ATamZWnmmdoGAEIcC2om5LAHpbih9L7EZtg63Fnlpx2yJ4Jwjqka/GMZ1mIxjGAMYxgDGMYAxjGAMYxgDGMYAyD1Dp/nAq7HyyKZKHJBsEHuP9wCKrJ2MAwmtkfRShZvUjmkl/m+A3w4/wDLuPjJy9QQi7Hb5zT6vTJKjJIoZGFMpHBzA9W6Z+GkaMMWUruUt3A5G0n3ojv8faz8z+pdA8P9uP8Az5R6nS5Y5Ponz7Iem6c3UJ2BBMKHdNX7uLWFfi+L+n3zpOhfdGh2FPSPQatfpx8ZWeDYQui0+0VujDN9Wb1MT9STlzntdF00cGJJed2cfU5nlnfrg84xjOw5xjGMAYxjAGMYwBjGMAYxjAGMYwBnpI9CznvnMP4ueI2WtJFfKh5OAQRu4F9xyvPbuMrKWlWaYcTyzUUWvhDxSNRrp49jKXTftMu/ZspCAtUl8HjHWOpQTapgsyECAq3qHDBzwfrnJtL1GZVRY3eNg7Esr0CCFH7eQRXv9O2feWeo7flrstuJskmz2o83nF1KWbE8b8nq4+glHLfCR2Twz4h0qxafTCdPN2hAl8kqP+MvOpany0FfqZ1Rfux5P1oWf6Z+e+ndRMEsTkX5UodV3EbqN7QaNd69++dN1XiAa+OGWDzIzvIMRoMCjAMeGoUGvsbA9s6enepKJxdd0r6f6uUaXrRngAlik3Bf1Rv2YV2urU/Uf2OTun9UEyQuqPtlUN2/SCpb1f2rj3IzAPqpZN8P4uQMOKcJzY7LYtiLzZ+ENWH06Ja2ihQAK9IFKSPbt7EjOqcNJ52Oepl5jGMzNRjGMAYxjAGMYwBjGMAYxjAKvU9ZjCOV3MQwQAcEs3YC+3HN+w5zE6ToNK252BaRjQcMO/vYI3X3+uabrk08snlwRxHynRmeR2F2rcAKpvj3v37cZQQeEJfw8mnZodskhkf0uSGNGls1QI+P98i6Kunzf4PRehAbiJTZXafRHyCKIPo7VnsvT3UALOQBZWo4+LNmvT8k5M1fRdQ8sUu+IGJCoUeYFYGv1DdzVcZ4g8P6nzZJfMj/ADAo2kuVXaKtRfc++SpfYo79sp5emKqoj6ghAfQvoQA9/TS97+M+ehWVIoRpY42HmSCVjtLf91h6mu7ocnk3lh1PorwAszKTLqAbUupUvQOz1dtq/wCuV0+tECSGJCW8ypNxXkj0WG8wsKod15r275pHfco9n7+589Zo5W6irJHuVWBYEcbSqjcCeO99uRWbHwXAFM4K/mIwRns0wI8wUp/TW/275X+EtFp5tPB5k0pneFHb897JZQbrdQvnjNfodAkKlYxVmySSST8knk5EpJ3RpGLVX4JOCcpYetgu8AJ85bCs4AV2AuhR/wDRfwc9dF1FpRKJowrwEbjupS22+P5QR9Twczs1ovcZnfDniHzqSfakzFiqA87QeLHsa/pmiwmmrQlFp0xjGMkgYxjAGMYwBkKbSOZVkEpCirj9jQfnj3O4d/5cm54wDOdKew7eYXkJ/MvggiwABQof3++S7yk176rTyTStpklDOdriZtxXuqBNhqhfAPyffJE/VUVlVt28ru2BSTX2HxmbjuUbKrqnWjDqqDMWLbQnJsGNSAFBF83z7ZH/AOv+W4kW/OLsjoUNkfqB2buKXtz7fXLJjAZVnZJd6rQby3qu/PH1z21TaX8THMxbzvLtdqsbX2YgA9vnIWNeb9kvI/HoqukRLPqdzuT5qs5FkepH9DAftoGvtg6BNQZXKUFkKx7wC/pFMSfa2ugboZYaM6OPUSzBmEs5F7kYc8KALA7579Q0umKyrFMscxJ7O1K/ckqDXfuM0xPt8WZ5V3OT18AdGqKJ3JuIFaIKsrAj0tyQyhao/FfGbWaUIpZuwFni/wDHfOdeEuktrGaWWRlCNskCs6lmC9xtYBfb5uvrmg1yx6JlY6qZVXlg5aTg8VzZHY+/tiWzNofUkWvU9CZhHJE22RCWjLL8qQQQe1g/0zJ+IPDmsmeoSQJCDNvkG1yAFBOwA8Adq/xm7aYBd9+mrv6ZG03VY5FdgSBH+sMCCOL5B+mWjLS7REo6lRj/AA9JqY2YRQRSMkixzM0zGRF43WCvqPvwwBFGs32V3TOpJMWCqVYAEg1Zv7E/HvkjWasRgEgmzXH+craqyzTuiTjM74q6w0elWWA8SVTjuAwsEA+5yX4U10k+mjkl/WbBNVdEgH+uRqV0TpdWW+MYyxUZT+JujtqYqSR45FBMZRyoLbSAGruLy4xkNWDmGo8HdRPI1B3X389zwauuBRHNYk8N9WAAWdqUUKmbntbEk3edPxle2jTuP4OM+IfD/UDsWZZZeONjF19txYkna/eqFZUJ0HV2AmjnTZ+lgoBo0CbABvvxnfcZV4/ksszSqkcN/wCka1TRi1DqVIpw7H9vLmiCeMiQ6KZmDwxTEoKX0E1xRDUvH/F53w54Artjt/IWb4OAQSytJ5cgcSoC4M17gCTwS1GgTxXwPjL7wvrguriWOR7aZQ53r67JNMA9sOa7Gs6f1vokepALblkW9kiEqy2KNFSDRHtmHfwrqNNqoyiNPAjq4YN6gFItSGIBPxzmcoyi16J7ilyXHjbWa+OT8l4otIyU+oK7mhPJLsLHp4Av2sk9sysfi0aqKH8R65/xDRMI1KqYmIW7N8E1z8WOCQc+8UurbXSPNp9Q0Thw6BCUkBUKFCH0qRQ9ZPNV9c8avTayXyI5NJqBAgPmqNoJBA9A2H1JupgDRFVR75aU1yRrqNV+fJdN4xdFqeMBFcxSlOCp2mlq7Qg0L5vuPjPPhBoolmE3H4mX0sG3K1ilRT3BC+x+vbMuOm/n+ZqtJM35hXakclsmwr5pNt6jwSh4+vzN6RoNZHIPOgnGnDEiJfUW4YKeD6DR5F1xXJOZxk093ZRyXFE7R+LNNoZdsZaWBwg3rttTR/V+5yFH347G8uOt+IdNqNJ5sbBmO4Rq12SCNwYDkCqJ+nOY/ReG9WJY3/DyxCEDy5BsJRRfCoTbdz39uKyC3RtQhk26WWVGnMglaHbJfPp2gmgSbsigb7e2ymvK2LNxq1dmx6n1yBtCsOmQSl4rCvZAo+okj9wPY9r5vJfgfxIGijhk0xgpvKQryjMASQP5TQvnjvROYaPw51GBdsUUwd0uQgo1WCGCkmhu/l+3ehl50rw11NJICBDEIhv/AFOyu4G2nAI2koasCuO2VxzduysknwdQzzkTpxmKDzxGJPcRsSv92AOM3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79512" y="4365104"/>
            <a:ext cx="8389440" cy="2304256"/>
            <a:chOff x="179512" y="4365104"/>
            <a:chExt cx="8389440" cy="2304256"/>
          </a:xfrm>
        </p:grpSpPr>
        <p:sp>
          <p:nvSpPr>
            <p:cNvPr id="9" name="Rectangle 8"/>
            <p:cNvSpPr/>
            <p:nvPr/>
          </p:nvSpPr>
          <p:spPr>
            <a:xfrm>
              <a:off x="3275856" y="4653136"/>
              <a:ext cx="52930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b="1" dirty="0" smtClean="0"/>
                <a:t>GREEN SKILLS AND INNOVATION FOR INCLUSIVE EMPLOYMENT GROWTH</a:t>
              </a:r>
            </a:p>
            <a:p>
              <a:pPr fontAlgn="base"/>
              <a:r>
                <a:rPr lang="en-GB" dirty="0" smtClean="0"/>
                <a:t>14 February 2014, OECD Headquarters</a:t>
              </a:r>
            </a:p>
            <a:p>
              <a:pPr fontAlgn="base"/>
              <a:endParaRPr lang="en-GB" dirty="0" smtClean="0"/>
            </a:p>
            <a:p>
              <a:pPr fontAlgn="base"/>
              <a:r>
                <a:rPr lang="en-GB" dirty="0" smtClean="0">
                  <a:sym typeface="Wingdings" pitchFamily="2" charset="2"/>
                </a:rPr>
                <a:t> </a:t>
              </a:r>
              <a:r>
                <a:rPr lang="en-GB" dirty="0" smtClean="0"/>
                <a:t>How skills, education and training systems support new areas of growth?</a:t>
              </a:r>
              <a:endParaRPr lang="en-GB" dirty="0"/>
            </a:p>
          </p:txBody>
        </p:sp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l="76124" t="32041" r="3926" b="42760"/>
            <a:stretch>
              <a:fillRect/>
            </a:stretch>
          </p:blipFill>
          <p:spPr bwMode="auto">
            <a:xfrm>
              <a:off x="179512" y="4365104"/>
              <a:ext cx="291872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275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1653" y="188640"/>
            <a:ext cx="633468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... and international cooperation </a:t>
            </a:r>
          </a:p>
          <a:p>
            <a:pPr algn="ctr"/>
            <a:r>
              <a:rPr lang="en-GB" sz="3600" dirty="0" smtClean="0"/>
              <a:t>can sustain global </a:t>
            </a:r>
            <a:r>
              <a:rPr lang="en-GB" sz="3600" i="1" dirty="0" smtClean="0"/>
              <a:t>action</a:t>
            </a:r>
            <a:r>
              <a:rPr lang="en-GB" sz="3600" dirty="0" smtClean="0"/>
              <a:t> ...</a:t>
            </a:r>
            <a:endParaRPr lang="en-GB" sz="3600" dirty="0"/>
          </a:p>
        </p:txBody>
      </p:sp>
      <p:sp>
        <p:nvSpPr>
          <p:cNvPr id="12" name="Freeform 11"/>
          <p:cNvSpPr/>
          <p:nvPr/>
        </p:nvSpPr>
        <p:spPr>
          <a:xfrm rot="21513917">
            <a:off x="5237019" y="2884983"/>
            <a:ext cx="160464" cy="396915"/>
          </a:xfrm>
          <a:custGeom>
            <a:avLst/>
            <a:gdLst>
              <a:gd name="connsiteX0" fmla="*/ 0 w 160464"/>
              <a:gd name="connsiteY0" fmla="*/ 79383 h 396915"/>
              <a:gd name="connsiteX1" fmla="*/ 80232 w 160464"/>
              <a:gd name="connsiteY1" fmla="*/ 79383 h 396915"/>
              <a:gd name="connsiteX2" fmla="*/ 80232 w 160464"/>
              <a:gd name="connsiteY2" fmla="*/ 0 h 396915"/>
              <a:gd name="connsiteX3" fmla="*/ 160464 w 160464"/>
              <a:gd name="connsiteY3" fmla="*/ 198458 h 396915"/>
              <a:gd name="connsiteX4" fmla="*/ 80232 w 160464"/>
              <a:gd name="connsiteY4" fmla="*/ 396915 h 396915"/>
              <a:gd name="connsiteX5" fmla="*/ 80232 w 160464"/>
              <a:gd name="connsiteY5" fmla="*/ 317532 h 396915"/>
              <a:gd name="connsiteX6" fmla="*/ 0 w 160464"/>
              <a:gd name="connsiteY6" fmla="*/ 317532 h 396915"/>
              <a:gd name="connsiteX7" fmla="*/ 0 w 160464"/>
              <a:gd name="connsiteY7" fmla="*/ 79383 h 3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464" h="396915">
                <a:moveTo>
                  <a:pt x="0" y="79383"/>
                </a:moveTo>
                <a:lnTo>
                  <a:pt x="80232" y="79383"/>
                </a:lnTo>
                <a:lnTo>
                  <a:pt x="80232" y="0"/>
                </a:lnTo>
                <a:lnTo>
                  <a:pt x="160464" y="198458"/>
                </a:lnTo>
                <a:lnTo>
                  <a:pt x="80232" y="396915"/>
                </a:lnTo>
                <a:lnTo>
                  <a:pt x="80232" y="317532"/>
                </a:lnTo>
                <a:lnTo>
                  <a:pt x="0" y="317532"/>
                </a:lnTo>
                <a:lnTo>
                  <a:pt x="0" y="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383" rIns="48138" bIns="7938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700" kern="1200"/>
          </a:p>
        </p:txBody>
      </p:sp>
      <p:sp>
        <p:nvSpPr>
          <p:cNvPr id="13" name="Freeform 12"/>
          <p:cNvSpPr/>
          <p:nvPr/>
        </p:nvSpPr>
        <p:spPr>
          <a:xfrm>
            <a:off x="5220072" y="3140968"/>
            <a:ext cx="3442734" cy="1193303"/>
          </a:xfrm>
          <a:custGeom>
            <a:avLst/>
            <a:gdLst>
              <a:gd name="connsiteX0" fmla="*/ 0 w 3442734"/>
              <a:gd name="connsiteY0" fmla="*/ 596652 h 1193303"/>
              <a:gd name="connsiteX1" fmla="*/ 1157621 w 3442734"/>
              <a:gd name="connsiteY1" fmla="*/ 32906 h 1193303"/>
              <a:gd name="connsiteX2" fmla="*/ 1721368 w 3442734"/>
              <a:gd name="connsiteY2" fmla="*/ 2 h 1193303"/>
              <a:gd name="connsiteX3" fmla="*/ 2285116 w 3442734"/>
              <a:gd name="connsiteY3" fmla="*/ 32907 h 1193303"/>
              <a:gd name="connsiteX4" fmla="*/ 3442734 w 3442734"/>
              <a:gd name="connsiteY4" fmla="*/ 596657 h 1193303"/>
              <a:gd name="connsiteX5" fmla="*/ 2285114 w 3442734"/>
              <a:gd name="connsiteY5" fmla="*/ 1160404 h 1193303"/>
              <a:gd name="connsiteX6" fmla="*/ 1721367 w 3442734"/>
              <a:gd name="connsiteY6" fmla="*/ 1193309 h 1193303"/>
              <a:gd name="connsiteX7" fmla="*/ 1157619 w 3442734"/>
              <a:gd name="connsiteY7" fmla="*/ 1160404 h 1193303"/>
              <a:gd name="connsiteX8" fmla="*/ 0 w 3442734"/>
              <a:gd name="connsiteY8" fmla="*/ 596655 h 1193303"/>
              <a:gd name="connsiteX9" fmla="*/ 0 w 3442734"/>
              <a:gd name="connsiteY9" fmla="*/ 596652 h 11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2734" h="1193303">
                <a:moveTo>
                  <a:pt x="0" y="596652"/>
                </a:moveTo>
                <a:cubicBezTo>
                  <a:pt x="2" y="342447"/>
                  <a:pt x="464675" y="116158"/>
                  <a:pt x="1157621" y="32906"/>
                </a:cubicBezTo>
                <a:cubicBezTo>
                  <a:pt x="1338932" y="11123"/>
                  <a:pt x="1529475" y="2"/>
                  <a:pt x="1721368" y="2"/>
                </a:cubicBezTo>
                <a:cubicBezTo>
                  <a:pt x="1913262" y="2"/>
                  <a:pt x="2103805" y="11124"/>
                  <a:pt x="2285116" y="32907"/>
                </a:cubicBezTo>
                <a:cubicBezTo>
                  <a:pt x="2978065" y="116160"/>
                  <a:pt x="3442738" y="342451"/>
                  <a:pt x="3442734" y="596657"/>
                </a:cubicBezTo>
                <a:cubicBezTo>
                  <a:pt x="3442734" y="850862"/>
                  <a:pt x="2978061" y="1077152"/>
                  <a:pt x="2285114" y="1160404"/>
                </a:cubicBezTo>
                <a:cubicBezTo>
                  <a:pt x="2103803" y="1182187"/>
                  <a:pt x="1913260" y="1193309"/>
                  <a:pt x="1721367" y="1193309"/>
                </a:cubicBezTo>
                <a:cubicBezTo>
                  <a:pt x="1529473" y="1193309"/>
                  <a:pt x="1338930" y="1182187"/>
                  <a:pt x="1157619" y="1160404"/>
                </a:cubicBezTo>
                <a:cubicBezTo>
                  <a:pt x="464671" y="1077152"/>
                  <a:pt x="-2" y="850860"/>
                  <a:pt x="0" y="596655"/>
                </a:cubicBezTo>
                <a:lnTo>
                  <a:pt x="0" y="596652"/>
                </a:lnTo>
                <a:close/>
              </a:path>
            </a:pathLst>
          </a:custGeom>
          <a:blipFill dpi="0" rotWithShape="0">
            <a:blip r:embed="rId3" cstate="print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117" tIns="202695" rIns="532117" bIns="20269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i="0" kern="1200" dirty="0" smtClean="0"/>
              <a:t>European Resource Efficiency Platform</a:t>
            </a:r>
            <a:endParaRPr lang="en-GB" sz="2200" i="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979712" y="5085184"/>
            <a:ext cx="4653877" cy="1437593"/>
          </a:xfrm>
          <a:custGeom>
            <a:avLst/>
            <a:gdLst>
              <a:gd name="connsiteX0" fmla="*/ 0 w 4653877"/>
              <a:gd name="connsiteY0" fmla="*/ 718797 h 1437593"/>
              <a:gd name="connsiteX1" fmla="*/ 1640164 w 4653877"/>
              <a:gd name="connsiteY1" fmla="*/ 32022 h 1437593"/>
              <a:gd name="connsiteX2" fmla="*/ 2326941 w 4653877"/>
              <a:gd name="connsiteY2" fmla="*/ 2 h 1437593"/>
              <a:gd name="connsiteX3" fmla="*/ 3013719 w 4653877"/>
              <a:gd name="connsiteY3" fmla="*/ 32022 h 1437593"/>
              <a:gd name="connsiteX4" fmla="*/ 4653879 w 4653877"/>
              <a:gd name="connsiteY4" fmla="*/ 718803 h 1437593"/>
              <a:gd name="connsiteX5" fmla="*/ 3013717 w 4653877"/>
              <a:gd name="connsiteY5" fmla="*/ 1405580 h 1437593"/>
              <a:gd name="connsiteX6" fmla="*/ 2326940 w 4653877"/>
              <a:gd name="connsiteY6" fmla="*/ 1437600 h 1437593"/>
              <a:gd name="connsiteX7" fmla="*/ 1640162 w 4653877"/>
              <a:gd name="connsiteY7" fmla="*/ 1405580 h 1437593"/>
              <a:gd name="connsiteX8" fmla="*/ 1 w 4653877"/>
              <a:gd name="connsiteY8" fmla="*/ 718800 h 1437593"/>
              <a:gd name="connsiteX9" fmla="*/ 0 w 4653877"/>
              <a:gd name="connsiteY9" fmla="*/ 718797 h 143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3877" h="1437593">
                <a:moveTo>
                  <a:pt x="0" y="718797"/>
                </a:moveTo>
                <a:cubicBezTo>
                  <a:pt x="4" y="403536"/>
                  <a:pt x="665042" y="125069"/>
                  <a:pt x="1640164" y="32022"/>
                </a:cubicBezTo>
                <a:cubicBezTo>
                  <a:pt x="1862615" y="10796"/>
                  <a:pt x="2094118" y="2"/>
                  <a:pt x="2326941" y="2"/>
                </a:cubicBezTo>
                <a:cubicBezTo>
                  <a:pt x="2559764" y="2"/>
                  <a:pt x="2791268" y="10796"/>
                  <a:pt x="3013719" y="32022"/>
                </a:cubicBezTo>
                <a:cubicBezTo>
                  <a:pt x="3988847" y="125070"/>
                  <a:pt x="4653885" y="403540"/>
                  <a:pt x="4653879" y="718803"/>
                </a:cubicBezTo>
                <a:cubicBezTo>
                  <a:pt x="4653879" y="1034065"/>
                  <a:pt x="3988841" y="1312533"/>
                  <a:pt x="3013717" y="1405580"/>
                </a:cubicBezTo>
                <a:cubicBezTo>
                  <a:pt x="2791266" y="1426806"/>
                  <a:pt x="2559762" y="1437600"/>
                  <a:pt x="2326940" y="1437600"/>
                </a:cubicBezTo>
                <a:cubicBezTo>
                  <a:pt x="2094117" y="1437600"/>
                  <a:pt x="1862613" y="1426806"/>
                  <a:pt x="1640162" y="1405580"/>
                </a:cubicBezTo>
                <a:cubicBezTo>
                  <a:pt x="665036" y="1312533"/>
                  <a:pt x="-3" y="1034063"/>
                  <a:pt x="1" y="718800"/>
                </a:cubicBezTo>
                <a:cubicBezTo>
                  <a:pt x="1" y="718799"/>
                  <a:pt x="0" y="718798"/>
                  <a:pt x="0" y="718797"/>
                </a:cubicBezTo>
                <a:close/>
              </a:path>
            </a:pathLst>
          </a:custGeom>
          <a:blipFill dpi="0" rotWithShape="0">
            <a:blip r:embed="rId4" cstate="print">
              <a:alphaModFix amt="40000"/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485" tIns="238470" rIns="709485" bIns="2384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u="none" kern="1200" dirty="0" smtClean="0">
                <a:solidFill>
                  <a:schemeClr val="tx1"/>
                </a:solidFill>
              </a:rPr>
              <a:t>Green Growth and Sustainable Development Forum</a:t>
            </a:r>
            <a:endParaRPr lang="en-GB" sz="2200" b="1" u="none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27584" y="3356992"/>
            <a:ext cx="1987573" cy="970231"/>
          </a:xfrm>
          <a:custGeom>
            <a:avLst/>
            <a:gdLst>
              <a:gd name="connsiteX0" fmla="*/ 0 w 1987573"/>
              <a:gd name="connsiteY0" fmla="*/ 485116 h 970231"/>
              <a:gd name="connsiteX1" fmla="*/ 557840 w 1987573"/>
              <a:gd name="connsiteY1" fmla="*/ 49169 h 970231"/>
              <a:gd name="connsiteX2" fmla="*/ 993788 w 1987573"/>
              <a:gd name="connsiteY2" fmla="*/ 1 h 970231"/>
              <a:gd name="connsiteX3" fmla="*/ 1429736 w 1987573"/>
              <a:gd name="connsiteY3" fmla="*/ 49169 h 970231"/>
              <a:gd name="connsiteX4" fmla="*/ 1987574 w 1987573"/>
              <a:gd name="connsiteY4" fmla="*/ 485118 h 970231"/>
              <a:gd name="connsiteX5" fmla="*/ 1429735 w 1987573"/>
              <a:gd name="connsiteY5" fmla="*/ 921066 h 970231"/>
              <a:gd name="connsiteX6" fmla="*/ 993787 w 1987573"/>
              <a:gd name="connsiteY6" fmla="*/ 970234 h 970231"/>
              <a:gd name="connsiteX7" fmla="*/ 557839 w 1987573"/>
              <a:gd name="connsiteY7" fmla="*/ 921066 h 970231"/>
              <a:gd name="connsiteX8" fmla="*/ 0 w 1987573"/>
              <a:gd name="connsiteY8" fmla="*/ 485117 h 970231"/>
              <a:gd name="connsiteX9" fmla="*/ 0 w 1987573"/>
              <a:gd name="connsiteY9" fmla="*/ 485116 h 97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7573" h="970231">
                <a:moveTo>
                  <a:pt x="0" y="485116"/>
                </a:moveTo>
                <a:cubicBezTo>
                  <a:pt x="1" y="299702"/>
                  <a:pt x="216506" y="130505"/>
                  <a:pt x="557840" y="49169"/>
                </a:cubicBezTo>
                <a:cubicBezTo>
                  <a:pt x="693610" y="16816"/>
                  <a:pt x="842705" y="1"/>
                  <a:pt x="993788" y="1"/>
                </a:cubicBezTo>
                <a:cubicBezTo>
                  <a:pt x="1144871" y="1"/>
                  <a:pt x="1293966" y="16817"/>
                  <a:pt x="1429736" y="49169"/>
                </a:cubicBezTo>
                <a:cubicBezTo>
                  <a:pt x="1771071" y="130506"/>
                  <a:pt x="1987575" y="299704"/>
                  <a:pt x="1987574" y="485118"/>
                </a:cubicBezTo>
                <a:cubicBezTo>
                  <a:pt x="1987574" y="670532"/>
                  <a:pt x="1771069" y="839730"/>
                  <a:pt x="1429735" y="921066"/>
                </a:cubicBezTo>
                <a:cubicBezTo>
                  <a:pt x="1293965" y="953419"/>
                  <a:pt x="1144870" y="970234"/>
                  <a:pt x="993787" y="970234"/>
                </a:cubicBezTo>
                <a:cubicBezTo>
                  <a:pt x="842704" y="970234"/>
                  <a:pt x="693609" y="953418"/>
                  <a:pt x="557839" y="921066"/>
                </a:cubicBezTo>
                <a:cubicBezTo>
                  <a:pt x="216505" y="839729"/>
                  <a:pt x="0" y="670532"/>
                  <a:pt x="0" y="485117"/>
                </a:cubicBezTo>
                <a:lnTo>
                  <a:pt x="0" y="48511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9014" tIns="170027" rIns="319014" bIns="17002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>
                <a:solidFill>
                  <a:schemeClr val="tx1"/>
                </a:solidFill>
              </a:rPr>
              <a:t>Other initiatives</a:t>
            </a:r>
            <a:endParaRPr lang="en-GB" sz="2200" b="1" kern="1200" dirty="0">
              <a:solidFill>
                <a:schemeClr val="tx1"/>
              </a:solidFill>
            </a:endParaRPr>
          </a:p>
        </p:txBody>
      </p:sp>
      <p:sp>
        <p:nvSpPr>
          <p:cNvPr id="46084" name="AutoShape 4" descr="data:image/jpeg;base64,/9j/4AAQSkZJRgABAQAAAQABAAD/2wCEAAkGBhQPDxUUEhESFRQUFRUWFBQYFRIVFRYWFRQVFxgUFRQXHCYfFxkkGRIUHzAhIycpLSwtFR8xNTAqNSgsLCkBCQoKDgwOGg8PGiwkHyQuKSwpLSwsLCwpNCwpLiosKSkvLCwvNSwsKTUtKiw1KSwsKSwpKSwuLC0sKSkpLCwsKf/AABEIALcBEwMBIgACEQEDEQH/xAAcAAEAAgMBAQEAAAAAAAAAAAAABgcBBAUCAwj/xABLEAACAQIDBAcDBwYMBgMAAAABAgADEQQFIQYSMUEHEyJRYXGBFDKRI0JScqGxwWJzgpKTshYXMzQ1RFNUwtHS8BUlQ6Kz4VWjtP/EABoBAQADAQEBAAAAAAAAAAAAAAACAwQBBQb/xAApEQEAAgICAgEDAgcAAAAAAAAAAQIDERIhBDFBBRNRYXEUMoGhscHR/9oADAMBAAIRAxEAPwC8YiICIiAiIgIiICIiAiIgIiICIiAiIgIiICIiAiIgIiICIiAiIgIiICIiAiIgIiICIiAiIgIiIGLxeYMQM3jenxxGJWmhd2VVUXZmICgd5J4Stto+mRVJTBIHOo657hL96JoW8zYecnSlr9Qja8V9rPvNavmtGn79amv1nUfeZ+esy2nxWLJ67E1WH0QdxPLcSwPrec6nhwOCj4Ca6+HPzLNPk/iH6Sp55QY2XEUSe4VEP4zcVwRccJ+ZeoB4qPgJu5fjquHN6NV6Z/IYqPVeB9RJT4P4sjHlfmH6OvF5UmRdKtekQuJUVl+mAFqDxIHZb7JZWTZ9RxlPfoVAw5jgynuZTqDMmTDfH7hoplrf06N4vMRKlrJaLzi7UYlqVJHXitVSP1W0PhOjgMYK1NXXgR8DzHxmeues5ZxfMdub+GzeY3onAz3Mjh8TSb5pVg48LjXzHGdz5q4ac7euv7zomdJBeLzxTcMAQbgi4PgZ6l0Tt1m8XmJkToRMxAxEzEDETMQMTMRAREQEREBERAREQPJmpmmZ08LRerWcIiC7N+AHMngBzm20o7pR2sGNrNSSp8jh33Qo/wCrVHvVD+Suqjxue6WY6c50he3GNuVtltxWzOoQbpQU/J0QdDY6PU+k3O3BeV7XnHODZQGI7JsQQQRryNuB8JnD0DURQBqz7iAAAXsCSx5nUD4ybbN5OKNO7AdY3vHjYcgJ6O4xxqGPU2lDcLhy5sLcCdSFFh4mewtjbSTtdlsOQR1fEg3ub8eR5A9wnXTK6RFjSpnS2qg6d17SX8REfCH25ViE0/3989hZa60ERCFCKApIFhZbDju/CV5l+AbFV90EneJLFV4A8XCm1hqNCRxl+PLF4mdelV68dOZuzZyzM6uEqipRco4/VYfRZfnDwlj1tkMO1Hq+rVTp21Fm3u+51I8DOHh9izQqA1GDqRYOLr1b8mK/O+POc+7S0al3haJ2nmyW1iZhSuOzVW3WU76rfgw71NtDO9eVLhjUw79fSsXpFmYKCFdAd11sWPZYLcWJsQNNJZ+V5imJopVpm6VFDL6jgfEcPSeTmxcZ3X09DFflGp9uZtl/N1/OD91pydmM16qp1bHsOdPBuXx4fCdna+kWw4sPdcE+Aswv8SJC58f9Qy2weZGSv6O2nU7WfIntp79P6rfeJ1dnc26+lZj20sG8Ryb1nM20pG9NrdmzC/jobfAGej5+SM3hTevqdf5hO3dX02TzW46ljqNU8ua+kk15WdGqUYMpsVIIPlLByzHivSDjnxHcw4iV/SfL+5T7Vp7j1+zlJ227zInmelnuJsxEQEREBERAREQEREBERAREQERECO7d557HgKtQPuswFNGtfdeod0Nbnuglv0ZTWS5TTCWdQzOCVLcd2/Z9Te585NumHHlq2Ew+7vC71mHoaYJHcAzH0kYwLUqaXQlt1baXZiPAc7kTXjjVP3Z7zuzeyzKKdEdlBfmeJ8gTynYoLYaTQwdcOoYBh4EEEa8wZv0jG532jDcpT7V2cU26sAvuncBtbe5cZ8KRnrEZitIa3LbpKqAbtugmwPfofhJV9oyiTYwt7SuKJ6001CnQao28F7OnzvsmrleZHDPvpcta1tAtjxBHP7J5zKsam7VIINXfbXhuhzYD48fCaYnrUrGu2G0ztNdkNoatas1Oq+9cXXQAgjiBblb7pLzK12Qp3xtPW1t4nxAU6f77pZDvMXkVitumjFMzHaJYvNHqYw0hTKCid/SwZ0XiBca30sBxt8Oh0X5z28RhtQFdqlJTxAZiHX0Nj+lNjNcbToKajkA23QeJNzewA1Pp3SIbL5uP+MUqigAVWKOALC7qwNvAtunXvkJrzxzGvhKJ43jtdFRAwIIuCLEeBlf5vlxw9Ur806oe9T/lwlgzm5/lfX0tPfXVfPmPWfM/UfF+/i3X+aPX/G61dobleYGhVDjhwYd68x/vuk5xNBMTRI4q4uD9xErxtL30te9+VuN5Ktgcf12EZuQquq/VAX7ySfWeb9Hm1+eKY3VCn4RrE4Y03ZGGqmx/znR2czXqKtmPYewPgeTfhOvtXlW+vWqO0o7Q717/AEkNxOIFNCzcB9vhMGTDk8PyYin56/Xfx/pGY4ytOelnL2ZxJq4Kg7e81NSfhOos+zj12vZiInQiIgIiICIiAiIgIiICIiAiIgVF0k4cvnAueymDp6XOperXB9LCcAZMm9vKzpw0QhQLcwLd0kvS9UbD4qhWC3WpSakdbdpGLLr5O3wkfyzG9bTDcL8Re9iDwmqszxiWadcphv4eqd0bo3ip3WBOunO/fwPkZ9cszqnXYqpIZeKmwJtxIsTcSP7SY1UQqCescDQEgWvxa3HQEATh5bjjRqB14jl3gixEupj5RtXa+pWfh8YjMyqwLJbeA4i/fOPtPmtN6YRWvUVgwIv2baHX4j0kWyWuRXG65QsSAT43AvyPH4zp9U7M9eoEuzMjUxoSoBDkg+77o4y6uOK22rm0zDRq4pqhuzEnx5eA7h4TAaeWwzqN7dbd+lYkepnjem6LQzTDcwmLalUV1NipBH4j1Fx6yd19picMtWlTNRmcJu6ix1ve3Dh9olc7890Ma9M3R2U94NviOB9ZXkpF9SlW016dPP8ANamK3WYDdUWKrYhW4E38dOM0she2Mw9v7el/5FkgynJ6eIpGrVp9qoSRZiLAaXAHDUHTWfDJ9m3p5phlALUzVVt/T5is9mA4HsSmclYrNVkUncSu2Yic/P8AOVweHes/zR2R9Jjoqj1nivUV/wBJVdKdbq6Z7VRd6qB8250/W4+njJB0WfzA/nn+5ZVmMxjVqjVKhu7sWY+J5DwHD0lp9Fn8wP55/uWV48VMe+Ma3O/6uaS9lvpKX20xK+0vSpG9Omx/W5r4hdRLG252k9iw1lPy1W60/DhvP6A/EiUzOWxUtaLzHcenV5bH/wBH4b80n3TsrONsf/R+G/NJ907Ky0ZiIgIiICIiAiIgIiICIiAiIgIiIEL6WMlOJy12UXfDsKy99lBDgfoM3wlUbMVR1bLzDX8wQP8AKfoeqgYEEAgixB4EHiDPzvtjs++V416akrTe7UWB96mT7p8VJ3fgec1YZ5VmjPljU8mnm+ISq9RvnLuogB96xO8x8ALicxWnm0TZWNM09thWnbyjA1cQQbjcB3WdgCRpcgc2PD4yPq062WbQPh6ZRFW5a9zc20A4Dyk7TOunIiN9pScjakrdRVbVDddO2wII04AEbwt4yKGqTe/j53vw1kgwe1g6gs4+UXSwBsxtpry/9SNJeo57zvMe7mx8oxTbvkXiPh735gtPh1kwXl/JVpLtj8yYhqR1VRvA3Olz7vlzk22MTr8XUex3cONy/I1KgBNvFUA/aStNn6zqlQ0l3qtRqdKkvG7sTbT7fSXdspkQwOESle7+9Vb6dRtXb4/YBPN8iYiZbMMbdeVB0gbS+14jq0PyVEkDuZ+DP+A9e+TvpAzh8LgiaejVGFIN9EMrEsPGykespoCYWt98DgXr1Vp0xd3IUD8T4AXPpLwyvAU8vwoS4CUlLO50uQLs585FujLZvq6ftVQdqoLUr8qfNv0tPQDvnnpVzdkp06C6LVuznvCEWTyub+kCEbTZ62NxLVTcL7tNfooOHqeJ842ZyFsdiVpC4X3qjD5qDj6ngPPwnKAlz7D7N+xYYbw+VqWaoe7uT0v8SYHfoUVpqFQBVUAKBwAGgAn1WeZ6WBmIiAiIgIiICIiAiIgIiICIiAiIgeWnC2v2Up5lhjSfssO1Sqc0e1r+IPAjmJ3TMTsTMTuHJjb8w5xk9XB1mo10Kuv6rDk6H5ynv+Os05+k9pNlqGY0urrpe2qONHQ96ty8RwPOU3tJ0X4vBEsinEUhrv017YH5dLU+q39Jvx5ot1PtkvimvpEJnemL6kcxxHAjwI5ReXqn0FTSfX2s7m6LAcT3t3bx7h3TWmCbTu3H26yY376AEk6AAEkk8AAOJnUyHZHFY9h1FFivOq10pDx3z736N5cOxnRpRy+1RyK2I/tCtlTwpqSbfWOv3Sq+eKLKYps0ejTYJsIvtGIB65x2ad9KS9576hHE8gbDmTP4ieda03nctlaxWNQhnSv/ADGn+fX/AMdSQXY/Z447FBSPk0s1U/k30XzY6eV5O+lRC2DpBQSTiEAA4klKgAE7GyOzwwOGCG3WN2qrd7Hl5AaSKTsogUAAWAAAHIAcpWvS5/LYf6lT95ZZcr7pHyx8VjMJSpjtOtQX5Aby3Y+AEDl9G2zXX1vaKg+TonsdzVP8l0PnbulqzUyrLUw1FKVMWVBbzPNj4k3M24CelnmelgZiIgIiICIiAiIgIiICIiAiIgIiIHkzEO1tToBzleZ30gVa9XqMvQsSbdYAGZu8oDoq/lH7IFiTBlbJsFj6/arYzdJ1salRyPhZR6T5YjIs0y8b9Ku1VF1IVmqaeNOpxHlAnObbKYTF618NRqH6RUb48nGo+Mjlfoby9jotdPBazkf915ubH7dLjfk6gCVgL2HuuBxK34H8mfXpGxb0sAWpuyN1lMbykg2JNxcSUXtHqUZpWfcOXT6F8AOJxLedUj90CdnLOjvAYYgphKZYcGqXqsPEFybSH5TkOZYqitWnjCFcEjer1QdCRqAp7pt/wOzX++D9vW/0zs5LT7kilY+FjhABYCwHKJXH8Ds1/vg/b1v9MneWo1HDIKzgulMdY5JIJVe0xY8uOpkEm5Myt8229xGLrdRl6HXTrAAXYfSG9oi+J+yeU6PsdV7VbGWY8t+q/wBosB6QLDxODSoULi/Vtvp4NulQfgxn3lXYjJs0y4b9Os1VF47rNUFvGm+tvKSPZfbX2+jUVkKVUpkkqCUIsbMrfNN+R+2BLrT4HBqaoqFe2FKA8wrEEgeZUfCVHs7Sx+P3+pxbjc3d7erVF969rWB7jO0Nkc2H9bH7er+KwLImZWNbOc1y3WuvW0xxLBXX9olivmwkz2Z2rpY9CU7LrbfpniviPpL4wO1PSzzPSwMxEQEREBERAREQEREBERAREQERECEdKGe9ThxRU2atfetxFNfe+JsPjOhsNs2uEwysVHXVQGqHmAdQl+4A/G8h/Smf+YUt73epTy1q1N77LS1BwgJmYiBWXSLkfstani6HY3n7VtAtUdpXHdexv4jxnT21zIYnJUqj/qNRJHcb6j0N50eksD/hz3+nTt574/C8iuIJ/g4l/wC308utaBNNg/6NofVP77TvyqshObezJ7MPkbHc/kOFzf3teN+M37553f8A5oFjSCdKmcmnRSgpINW7Pbmi/N9WI+EZSc39op9ePkt8dZ/N/d5+7r8JyukQ/wDNKG97u7R+HWm8CZ7HbOLgsMosOtcBqrc7nXdv3C9vtndmZiAtNJ8BTpU6vV01TfDs+6AN5ip7RtxM3Z8sZ/JP9Rv3TAr3of8A6x5Uv8cseVz0P/1jypf45Y0DD0wwIIBB0IOoIPIiVTtJgTk+Pp16AIptdlUXtbg9L6tiCPMd0teQXpaA9mo9/Wm3l1bX/CBN6FYOispuGAYHwIuJ9VnI2Tv7Bh78epT90fhOusDMREBERAREQEREBERAREQEREBERAgfSpkhq0FrqLmlo/5tufo1vQmdjYjaJcZhVBPytMBKg56aB/IgffJBWpBgVYAggggi4IPEESts32GxGCrdfl7MRx3Ae2o5rY6VF8OPnAsqJW1LpOxNEbtfB3YcT8pSP6pUzxX2yzDHDcw2HanfQsoYn9qwCr98D6dJeddfUp4Sj22DguBzciyU/PtXPdcTd2zy32XJadL6DUgT3tclj8SZt7HbCDCN11ch65vbmqX4kE+8x+l4z7dJVBnwBCIzHrKeiqzHj3CBt7B/0bQ+q377TvyrMm2wxmEoJRXAsyoCATTrgm5J1svjN3+MXHf/AB5/UxH+mBY0gPSvlBenTxC3+Tuj25K2qt6MLfpTX/jFx39wP6mI/wBMm2W1Pa8IjVqYBq0/lKZBsN4aqQ2vxgauyW0C43DK1x1igLUXmGHPyPETtSs8x2NxeXVuuwDMyfRGrgfRZD/KL9vrrPdPpSxFMbtbBjeHE3qU/wDtKm3xgWTNOrjUqJWVHViisrgEEqd29mHI2le19q8xzAbmHw7Ulbiyhr2/PNYL6ayQbMbF+w0qju5etUpsDYndAsTYD5xvzMDjdD/9Y8qX+OWPKa2XzbFZfv8AV4So3WBb71Ktpu34WH5U738YWPPDA/8A1Yj7rQLHJtKq2szA5rjqeHw53kQlQw1BJ9+p9UADXw8Z961LNcz7LqaNI8bjqlI8QSXby4SYbK7IU8vQ2O/VYWeoRb9FR81f9mB28PQFNFRfdUBR5AWH3T6rPM9LAzERAREQEREBERAREQEREBERAREQMWjdmYgeSkyFmYgY3YtMxAxaZiIGLRuzMQMbswUnqIGN2LTMQMWi0zEDG7G7MxAxuwBMx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6" name="AutoShape 6" descr="data:image/jpeg;base64,/9j/4AAQSkZJRgABAQAAAQABAAD/2wCEAAkGBhQPDxUUEhESFRQUFRUWFBQYFRIVFRYWFRQVFxgUFRQXHCYfFxkkGRIUHzAhIycpLSwtFR8xNTAqNSgsLCkBCQoKDgwOGg8PGiwkHyQuKSwpLSwsLCwpNCwpLiosKSkvLCwvNSwsKTUtKiw1KSwsKSwpKSwuLC0sKSkpLCwsKf/AABEIALcBEwMBIgACEQEDEQH/xAAcAAEAAgMBAQEAAAAAAAAAAAAABgcBBAUCAwj/xABLEAACAQIDBAcDBwYMBgMAAAABAgADEQQFIQYSMUEHEyJRYXGBFDKRI0JScqGxwWJzgpKTshYXMzQ1RFNUwtHS8BUlQ6Kz4VWjtP/EABoBAQADAQEBAAAAAAAAAAAAAAACAwQBBQb/xAApEQEAAgICAgEDAgcAAAAAAAAAAQIDERIhBDFBBRNRYXEUMoGhscHR/9oADAMBAAIRAxEAPwC8YiICIiAiIgIiICIiAiIgIiICIiAiIgIiICIiAiIgIiICIiAiIgIiICIiAiIgIiICIiAiIgIiIGLxeYMQM3jenxxGJWmhd2VVUXZmICgd5J4Stto+mRVJTBIHOo657hL96JoW8zYecnSlr9Qja8V9rPvNavmtGn79amv1nUfeZ+esy2nxWLJ67E1WH0QdxPLcSwPrec6nhwOCj4Ca6+HPzLNPk/iH6Sp55QY2XEUSe4VEP4zcVwRccJ+ZeoB4qPgJu5fjquHN6NV6Z/IYqPVeB9RJT4P4sjHlfmH6OvF5UmRdKtekQuJUVl+mAFqDxIHZb7JZWTZ9RxlPfoVAw5jgynuZTqDMmTDfH7hoplrf06N4vMRKlrJaLzi7UYlqVJHXitVSP1W0PhOjgMYK1NXXgR8DzHxmeues5ZxfMdub+GzeY3onAz3Mjh8TSb5pVg48LjXzHGdz5q4ac7euv7zomdJBeLzxTcMAQbgi4PgZ6l0Tt1m8XmJkToRMxAxEzEDETMQMTMRAREQEREBERAREQPJmpmmZ08LRerWcIiC7N+AHMngBzm20o7pR2sGNrNSSp8jh33Qo/wCrVHvVD+Suqjxue6WY6c50he3GNuVtltxWzOoQbpQU/J0QdDY6PU+k3O3BeV7XnHODZQGI7JsQQQRryNuB8JnD0DURQBqz7iAAAXsCSx5nUD4ybbN5OKNO7AdY3vHjYcgJ6O4xxqGPU2lDcLhy5sLcCdSFFh4mewtjbSTtdlsOQR1fEg3ub8eR5A9wnXTK6RFjSpnS2qg6d17SX8REfCH25ViE0/3989hZa60ERCFCKApIFhZbDju/CV5l+AbFV90EneJLFV4A8XCm1hqNCRxl+PLF4mdelV68dOZuzZyzM6uEqipRco4/VYfRZfnDwlj1tkMO1Hq+rVTp21Fm3u+51I8DOHh9izQqA1GDqRYOLr1b8mK/O+POc+7S0al3haJ2nmyW1iZhSuOzVW3WU76rfgw71NtDO9eVLhjUw79fSsXpFmYKCFdAd11sWPZYLcWJsQNNJZ+V5imJopVpm6VFDL6jgfEcPSeTmxcZ3X09DFflGp9uZtl/N1/OD91pydmM16qp1bHsOdPBuXx4fCdna+kWw4sPdcE+Aswv8SJC58f9Qy2weZGSv6O2nU7WfIntp79P6rfeJ1dnc26+lZj20sG8Ryb1nM20pG9NrdmzC/jobfAGej5+SM3hTevqdf5hO3dX02TzW46ljqNU8ua+kk15WdGqUYMpsVIIPlLByzHivSDjnxHcw4iV/SfL+5T7Vp7j1+zlJ227zInmelnuJsxEQEREBERAREQEREBERAREQERECO7d557HgKtQPuswFNGtfdeod0Nbnuglv0ZTWS5TTCWdQzOCVLcd2/Z9Te585NumHHlq2Ew+7vC71mHoaYJHcAzH0kYwLUqaXQlt1baXZiPAc7kTXjjVP3Z7zuzeyzKKdEdlBfmeJ8gTynYoLYaTQwdcOoYBh4EEEa8wZv0jG532jDcpT7V2cU26sAvuncBtbe5cZ8KRnrEZitIa3LbpKqAbtugmwPfofhJV9oyiTYwt7SuKJ6001CnQao28F7OnzvsmrleZHDPvpcta1tAtjxBHP7J5zKsam7VIINXfbXhuhzYD48fCaYnrUrGu2G0ztNdkNoatas1Oq+9cXXQAgjiBblb7pLzK12Qp3xtPW1t4nxAU6f77pZDvMXkVitumjFMzHaJYvNHqYw0hTKCid/SwZ0XiBca30sBxt8Oh0X5z28RhtQFdqlJTxAZiHX0Nj+lNjNcbToKajkA23QeJNzewA1Pp3SIbL5uP+MUqigAVWKOALC7qwNvAtunXvkJrzxzGvhKJ43jtdFRAwIIuCLEeBlf5vlxw9Ur806oe9T/lwlgzm5/lfX0tPfXVfPmPWfM/UfF+/i3X+aPX/G61dobleYGhVDjhwYd68x/vuk5xNBMTRI4q4uD9xErxtL30te9+VuN5Ktgcf12EZuQquq/VAX7ySfWeb9Hm1+eKY3VCn4RrE4Y03ZGGqmx/znR2czXqKtmPYewPgeTfhOvtXlW+vWqO0o7Q717/AEkNxOIFNCzcB9vhMGTDk8PyYin56/Xfx/pGY4ytOelnL2ZxJq4Kg7e81NSfhOos+zj12vZiInQiIgIiICIiAiIgIiICIiAiIgVF0k4cvnAueymDp6XOperXB9LCcAZMm9vKzpw0QhQLcwLd0kvS9UbD4qhWC3WpSakdbdpGLLr5O3wkfyzG9bTDcL8Re9iDwmqszxiWadcphv4eqd0bo3ip3WBOunO/fwPkZ9cszqnXYqpIZeKmwJtxIsTcSP7SY1UQqCescDQEgWvxa3HQEATh5bjjRqB14jl3gixEupj5RtXa+pWfh8YjMyqwLJbeA4i/fOPtPmtN6YRWvUVgwIv2baHX4j0kWyWuRXG65QsSAT43AvyPH4zp9U7M9eoEuzMjUxoSoBDkg+77o4y6uOK22rm0zDRq4pqhuzEnx5eA7h4TAaeWwzqN7dbd+lYkepnjem6LQzTDcwmLalUV1NipBH4j1Fx6yd19picMtWlTNRmcJu6ix1ve3Dh9olc7890Ma9M3R2U94NviOB9ZXkpF9SlW016dPP8ANamK3WYDdUWKrYhW4E38dOM0she2Mw9v7el/5FkgynJ6eIpGrVp9qoSRZiLAaXAHDUHTWfDJ9m3p5phlALUzVVt/T5is9mA4HsSmclYrNVkUncSu2Yic/P8AOVweHes/zR2R9Jjoqj1nivUV/wBJVdKdbq6Z7VRd6qB8250/W4+njJB0WfzA/nn+5ZVmMxjVqjVKhu7sWY+J5DwHD0lp9Fn8wP55/uWV48VMe+Ma3O/6uaS9lvpKX20xK+0vSpG9Omx/W5r4hdRLG252k9iw1lPy1W60/DhvP6A/EiUzOWxUtaLzHcenV5bH/wBH4b80n3TsrONsf/R+G/NJ907Ky0ZiIgIiICIiAiIgIiICIiAiIgIiIEL6WMlOJy12UXfDsKy99lBDgfoM3wlUbMVR1bLzDX8wQP8AKfoeqgYEEAgixB4EHiDPzvtjs++V416akrTe7UWB96mT7p8VJ3fgec1YZ5VmjPljU8mnm+ISq9RvnLuogB96xO8x8ALicxWnm0TZWNM09thWnbyjA1cQQbjcB3WdgCRpcgc2PD4yPq062WbQPh6ZRFW5a9zc20A4Dyk7TOunIiN9pScjakrdRVbVDddO2wII04AEbwt4yKGqTe/j53vw1kgwe1g6gs4+UXSwBsxtpry/9SNJeo57zvMe7mx8oxTbvkXiPh735gtPh1kwXl/JVpLtj8yYhqR1VRvA3Olz7vlzk22MTr8XUex3cONy/I1KgBNvFUA/aStNn6zqlQ0l3qtRqdKkvG7sTbT7fSXdspkQwOESle7+9Vb6dRtXb4/YBPN8iYiZbMMbdeVB0gbS+14jq0PyVEkDuZ+DP+A9e+TvpAzh8LgiaejVGFIN9EMrEsPGykespoCYWt98DgXr1Vp0xd3IUD8T4AXPpLwyvAU8vwoS4CUlLO50uQLs585FujLZvq6ftVQdqoLUr8qfNv0tPQDvnnpVzdkp06C6LVuznvCEWTyub+kCEbTZ62NxLVTcL7tNfooOHqeJ842ZyFsdiVpC4X3qjD5qDj6ngPPwnKAlz7D7N+xYYbw+VqWaoe7uT0v8SYHfoUVpqFQBVUAKBwAGgAn1WeZ6WBmIiAiIgIiICIiAiIgIiICIiAiIgeWnC2v2Up5lhjSfssO1Sqc0e1r+IPAjmJ3TMTsTMTuHJjb8w5xk9XB1mo10Kuv6rDk6H5ynv+Os05+k9pNlqGY0urrpe2qONHQ96ty8RwPOU3tJ0X4vBEsinEUhrv017YH5dLU+q39Jvx5ot1PtkvimvpEJnemL6kcxxHAjwI5ReXqn0FTSfX2s7m6LAcT3t3bx7h3TWmCbTu3H26yY376AEk6AAEkk8AAOJnUyHZHFY9h1FFivOq10pDx3z736N5cOxnRpRy+1RyK2I/tCtlTwpqSbfWOv3Sq+eKLKYps0ejTYJsIvtGIB65x2ad9KS9576hHE8gbDmTP4ieda03nctlaxWNQhnSv/ADGn+fX/AMdSQXY/Z447FBSPk0s1U/k30XzY6eV5O+lRC2DpBQSTiEAA4klKgAE7GyOzwwOGCG3WN2qrd7Hl5AaSKTsogUAAWAAAHIAcpWvS5/LYf6lT95ZZcr7pHyx8VjMJSpjtOtQX5Aby3Y+AEDl9G2zXX1vaKg+TonsdzVP8l0PnbulqzUyrLUw1FKVMWVBbzPNj4k3M24CelnmelgZiIgIiICIiAiIgIiICIiAiIgIiIHkzEO1tToBzleZ30gVa9XqMvQsSbdYAGZu8oDoq/lH7IFiTBlbJsFj6/arYzdJ1salRyPhZR6T5YjIs0y8b9Ku1VF1IVmqaeNOpxHlAnObbKYTF618NRqH6RUb48nGo+Mjlfoby9jotdPBazkf915ubH7dLjfk6gCVgL2HuuBxK34H8mfXpGxb0sAWpuyN1lMbykg2JNxcSUXtHqUZpWfcOXT6F8AOJxLedUj90CdnLOjvAYYgphKZYcGqXqsPEFybSH5TkOZYqitWnjCFcEjer1QdCRqAp7pt/wOzX++D9vW/0zs5LT7kilY+FjhABYCwHKJXH8Ds1/vg/b1v9MneWo1HDIKzgulMdY5JIJVe0xY8uOpkEm5Myt8229xGLrdRl6HXTrAAXYfSG9oi+J+yeU6PsdV7VbGWY8t+q/wBosB6QLDxODSoULi/Vtvp4NulQfgxn3lXYjJs0y4b9Os1VF47rNUFvGm+tvKSPZfbX2+jUVkKVUpkkqCUIsbMrfNN+R+2BLrT4HBqaoqFe2FKA8wrEEgeZUfCVHs7Sx+P3+pxbjc3d7erVF969rWB7jO0Nkc2H9bH7er+KwLImZWNbOc1y3WuvW0xxLBXX9olivmwkz2Z2rpY9CU7LrbfpniviPpL4wO1PSzzPSwMxEQEREBERAREQEREBERAREQERECEdKGe9ThxRU2atfetxFNfe+JsPjOhsNs2uEwysVHXVQGqHmAdQl+4A/G8h/Smf+YUt73epTy1q1N77LS1BwgJmYiBWXSLkfstani6HY3n7VtAtUdpXHdexv4jxnT21zIYnJUqj/qNRJHcb6j0N50eksD/hz3+nTt574/C8iuIJ/g4l/wC308utaBNNg/6NofVP77TvyqshObezJ7MPkbHc/kOFzf3teN+M37553f8A5oFjSCdKmcmnRSgpINW7Pbmi/N9WI+EZSc39op9ePkt8dZ/N/d5+7r8JyukQ/wDNKG97u7R+HWm8CZ7HbOLgsMosOtcBqrc7nXdv3C9vtndmZiAtNJ8BTpU6vV01TfDs+6AN5ip7RtxM3Z8sZ/JP9Rv3TAr3of8A6x5Uv8cseVz0P/1jypf45Y0DD0wwIIBB0IOoIPIiVTtJgTk+Pp16AIptdlUXtbg9L6tiCPMd0teQXpaA9mo9/Wm3l1bX/CBN6FYOispuGAYHwIuJ9VnI2Tv7Bh78epT90fhOusDMREBERAREQEREBERAREQEREBERAgfSpkhq0FrqLmlo/5tufo1vQmdjYjaJcZhVBPytMBKg56aB/IgffJBWpBgVYAggggi4IPEESts32GxGCrdfl7MRx3Ae2o5rY6VF8OPnAsqJW1LpOxNEbtfB3YcT8pSP6pUzxX2yzDHDcw2HanfQsoYn9qwCr98D6dJeddfUp4Sj22DguBzciyU/PtXPdcTd2zy32XJadL6DUgT3tclj8SZt7HbCDCN11ch65vbmqX4kE+8x+l4z7dJVBnwBCIzHrKeiqzHj3CBt7B/0bQ+q377TvyrMm2wxmEoJRXAsyoCATTrgm5J1svjN3+MXHf/AB5/UxH+mBY0gPSvlBenTxC3+Tuj25K2qt6MLfpTX/jFx39wP6mI/wBMm2W1Pa8IjVqYBq0/lKZBsN4aqQ2vxgauyW0C43DK1x1igLUXmGHPyPETtSs8x2NxeXVuuwDMyfRGrgfRZD/KL9vrrPdPpSxFMbtbBjeHE3qU/wDtKm3xgWTNOrjUqJWVHViisrgEEqd29mHI2le19q8xzAbmHw7Ulbiyhr2/PNYL6ayQbMbF+w0qju5etUpsDYndAsTYD5xvzMDjdD/9Y8qX+OWPKa2XzbFZfv8AV4So3WBb71Ktpu34WH5U738YWPPDA/8A1Yj7rQLHJtKq2szA5rjqeHw53kQlQw1BJ9+p9UADXw8Z961LNcz7LqaNI8bjqlI8QSXby4SYbK7IU8vQ2O/VYWeoRb9FR81f9mB28PQFNFRfdUBR5AWH3T6rPM9LAzERAREQEREBERAREQEREBERAREQMWjdmYgeSkyFmYgY3YtMxAxaZiIGLRuzMQMbswUnqIGN2LTMQMWi0zEDG7G7MxAxuwBMx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8" name="AutoShape 8" descr="data:image/jpeg;base64,/9j/4AAQSkZJRgABAQAAAQABAAD/2wCEAAkGBhQPDxUUEhESFRQUFRUWFBQYFRIVFRYWFRQVFxgUFRQXHCYfFxkkGRIUHzAhIycpLSwtFR8xNTAqNSgsLCkBCQoKDgwOGg8PGiwkHyQuKSwpLSwsLCwpNCwpLiosKSkvLCwvNSwsKTUtKiw1KSwsKSwpKSwuLC0sKSkpLCwsKf/AABEIALcBEwMBIgACEQEDEQH/xAAcAAEAAgMBAQEAAAAAAAAAAAAABgcBBAUCAwj/xABLEAACAQIDBAcDBwYMBgMAAAABAgADEQQFIQYSMUEHEyJRYXGBFDKRI0JScqGxwWJzgpKTshYXMzQ1RFNUwtHS8BUlQ6Kz4VWjtP/EABoBAQADAQEBAAAAAAAAAAAAAAACAwQBBQb/xAApEQEAAgICAgEDAgcAAAAAAAAAAQIDERIhBDFBBRNRYXEUMoGhscHR/9oADAMBAAIRAxEAPwC8YiICIiAiIgIiICIiAiIgIiICIiAiIgIiICIiAiIgIiICIiAiIgIiICIiAiIgIiICIiAiIgIiIGLxeYMQM3jenxxGJWmhd2VVUXZmICgd5J4Stto+mRVJTBIHOo657hL96JoW8zYecnSlr9Qja8V9rPvNavmtGn79amv1nUfeZ+esy2nxWLJ67E1WH0QdxPLcSwPrec6nhwOCj4Ca6+HPzLNPk/iH6Sp55QY2XEUSe4VEP4zcVwRccJ+ZeoB4qPgJu5fjquHN6NV6Z/IYqPVeB9RJT4P4sjHlfmH6OvF5UmRdKtekQuJUVl+mAFqDxIHZb7JZWTZ9RxlPfoVAw5jgynuZTqDMmTDfH7hoplrf06N4vMRKlrJaLzi7UYlqVJHXitVSP1W0PhOjgMYK1NXXgR8DzHxmeues5ZxfMdub+GzeY3onAz3Mjh8TSb5pVg48LjXzHGdz5q4ac7euv7zomdJBeLzxTcMAQbgi4PgZ6l0Tt1m8XmJkToRMxAxEzEDETMQMTMRAREQEREBERAREQPJmpmmZ08LRerWcIiC7N+AHMngBzm20o7pR2sGNrNSSp8jh33Qo/wCrVHvVD+Suqjxue6WY6c50he3GNuVtltxWzOoQbpQU/J0QdDY6PU+k3O3BeV7XnHODZQGI7JsQQQRryNuB8JnD0DURQBqz7iAAAXsCSx5nUD4ybbN5OKNO7AdY3vHjYcgJ6O4xxqGPU2lDcLhy5sLcCdSFFh4mewtjbSTtdlsOQR1fEg3ub8eR5A9wnXTK6RFjSpnS2qg6d17SX8REfCH25ViE0/3989hZa60ERCFCKApIFhZbDju/CV5l+AbFV90EneJLFV4A8XCm1hqNCRxl+PLF4mdelV68dOZuzZyzM6uEqipRco4/VYfRZfnDwlj1tkMO1Hq+rVTp21Fm3u+51I8DOHh9izQqA1GDqRYOLr1b8mK/O+POc+7S0al3haJ2nmyW1iZhSuOzVW3WU76rfgw71NtDO9eVLhjUw79fSsXpFmYKCFdAd11sWPZYLcWJsQNNJZ+V5imJopVpm6VFDL6jgfEcPSeTmxcZ3X09DFflGp9uZtl/N1/OD91pydmM16qp1bHsOdPBuXx4fCdna+kWw4sPdcE+Aswv8SJC58f9Qy2weZGSv6O2nU7WfIntp79P6rfeJ1dnc26+lZj20sG8Ryb1nM20pG9NrdmzC/jobfAGej5+SM3hTevqdf5hO3dX02TzW46ljqNU8ua+kk15WdGqUYMpsVIIPlLByzHivSDjnxHcw4iV/SfL+5T7Vp7j1+zlJ227zInmelnuJsxEQEREBERAREQEREBERAREQERECO7d557HgKtQPuswFNGtfdeod0Nbnuglv0ZTWS5TTCWdQzOCVLcd2/Z9Te585NumHHlq2Ew+7vC71mHoaYJHcAzH0kYwLUqaXQlt1baXZiPAc7kTXjjVP3Z7zuzeyzKKdEdlBfmeJ8gTynYoLYaTQwdcOoYBh4EEEa8wZv0jG532jDcpT7V2cU26sAvuncBtbe5cZ8KRnrEZitIa3LbpKqAbtugmwPfofhJV9oyiTYwt7SuKJ6001CnQao28F7OnzvsmrleZHDPvpcta1tAtjxBHP7J5zKsam7VIINXfbXhuhzYD48fCaYnrUrGu2G0ztNdkNoatas1Oq+9cXXQAgjiBblb7pLzK12Qp3xtPW1t4nxAU6f77pZDvMXkVitumjFMzHaJYvNHqYw0hTKCid/SwZ0XiBca30sBxt8Oh0X5z28RhtQFdqlJTxAZiHX0Nj+lNjNcbToKajkA23QeJNzewA1Pp3SIbL5uP+MUqigAVWKOALC7qwNvAtunXvkJrzxzGvhKJ43jtdFRAwIIuCLEeBlf5vlxw9Ur806oe9T/lwlgzm5/lfX0tPfXVfPmPWfM/UfF+/i3X+aPX/G61dobleYGhVDjhwYd68x/vuk5xNBMTRI4q4uD9xErxtL30te9+VuN5Ktgcf12EZuQquq/VAX7ySfWeb9Hm1+eKY3VCn4RrE4Y03ZGGqmx/znR2czXqKtmPYewPgeTfhOvtXlW+vWqO0o7Q717/AEkNxOIFNCzcB9vhMGTDk8PyYin56/Xfx/pGY4ytOelnL2ZxJq4Kg7e81NSfhOos+zj12vZiInQiIgIiICIiAiIgIiICIiAiIgVF0k4cvnAueymDp6XOperXB9LCcAZMm9vKzpw0QhQLcwLd0kvS9UbD4qhWC3WpSakdbdpGLLr5O3wkfyzG9bTDcL8Re9iDwmqszxiWadcphv4eqd0bo3ip3WBOunO/fwPkZ9cszqnXYqpIZeKmwJtxIsTcSP7SY1UQqCescDQEgWvxa3HQEATh5bjjRqB14jl3gixEupj5RtXa+pWfh8YjMyqwLJbeA4i/fOPtPmtN6YRWvUVgwIv2baHX4j0kWyWuRXG65QsSAT43AvyPH4zp9U7M9eoEuzMjUxoSoBDkg+77o4y6uOK22rm0zDRq4pqhuzEnx5eA7h4TAaeWwzqN7dbd+lYkepnjem6LQzTDcwmLalUV1NipBH4j1Fx6yd19picMtWlTNRmcJu6ix1ve3Dh9olc7890Ma9M3R2U94NviOB9ZXkpF9SlW016dPP8ANamK3WYDdUWKrYhW4E38dOM0she2Mw9v7el/5FkgynJ6eIpGrVp9qoSRZiLAaXAHDUHTWfDJ9m3p5phlALUzVVt/T5is9mA4HsSmclYrNVkUncSu2Yic/P8AOVweHes/zR2R9Jjoqj1nivUV/wBJVdKdbq6Z7VRd6qB8250/W4+njJB0WfzA/nn+5ZVmMxjVqjVKhu7sWY+J5DwHD0lp9Fn8wP55/uWV48VMe+Ma3O/6uaS9lvpKX20xK+0vSpG9Omx/W5r4hdRLG252k9iw1lPy1W60/DhvP6A/EiUzOWxUtaLzHcenV5bH/wBH4b80n3TsrONsf/R+G/NJ907Ky0ZiIgIiICIiAiIgIiICIiAiIgIiIEL6WMlOJy12UXfDsKy99lBDgfoM3wlUbMVR1bLzDX8wQP8AKfoeqgYEEAgixB4EHiDPzvtjs++V416akrTe7UWB96mT7p8VJ3fgec1YZ5VmjPljU8mnm+ISq9RvnLuogB96xO8x8ALicxWnm0TZWNM09thWnbyjA1cQQbjcB3WdgCRpcgc2PD4yPq062WbQPh6ZRFW5a9zc20A4Dyk7TOunIiN9pScjakrdRVbVDddO2wII04AEbwt4yKGqTe/j53vw1kgwe1g6gs4+UXSwBsxtpry/9SNJeo57zvMe7mx8oxTbvkXiPh735gtPh1kwXl/JVpLtj8yYhqR1VRvA3Olz7vlzk22MTr8XUex3cONy/I1KgBNvFUA/aStNn6zqlQ0l3qtRqdKkvG7sTbT7fSXdspkQwOESle7+9Vb6dRtXb4/YBPN8iYiZbMMbdeVB0gbS+14jq0PyVEkDuZ+DP+A9e+TvpAzh8LgiaejVGFIN9EMrEsPGykespoCYWt98DgXr1Vp0xd3IUD8T4AXPpLwyvAU8vwoS4CUlLO50uQLs585FujLZvq6ftVQdqoLUr8qfNv0tPQDvnnpVzdkp06C6LVuznvCEWTyub+kCEbTZ62NxLVTcL7tNfooOHqeJ842ZyFsdiVpC4X3qjD5qDj6ngPPwnKAlz7D7N+xYYbw+VqWaoe7uT0v8SYHfoUVpqFQBVUAKBwAGgAn1WeZ6WBmIiAiIgIiICIiAiIgIiICIiAiIgeWnC2v2Up5lhjSfssO1Sqc0e1r+IPAjmJ3TMTsTMTuHJjb8w5xk9XB1mo10Kuv6rDk6H5ynv+Os05+k9pNlqGY0urrpe2qONHQ96ty8RwPOU3tJ0X4vBEsinEUhrv017YH5dLU+q39Jvx5ot1PtkvimvpEJnemL6kcxxHAjwI5ReXqn0FTSfX2s7m6LAcT3t3bx7h3TWmCbTu3H26yY376AEk6AAEkk8AAOJnUyHZHFY9h1FFivOq10pDx3z736N5cOxnRpRy+1RyK2I/tCtlTwpqSbfWOv3Sq+eKLKYps0ejTYJsIvtGIB65x2ad9KS9576hHE8gbDmTP4ieda03nctlaxWNQhnSv/ADGn+fX/AMdSQXY/Z447FBSPk0s1U/k30XzY6eV5O+lRC2DpBQSTiEAA4klKgAE7GyOzwwOGCG3WN2qrd7Hl5AaSKTsogUAAWAAAHIAcpWvS5/LYf6lT95ZZcr7pHyx8VjMJSpjtOtQX5Aby3Y+AEDl9G2zXX1vaKg+TonsdzVP8l0PnbulqzUyrLUw1FKVMWVBbzPNj4k3M24CelnmelgZiIgIiICIiAiIgIiICIiAiIgIiIHkzEO1tToBzleZ30gVa9XqMvQsSbdYAGZu8oDoq/lH7IFiTBlbJsFj6/arYzdJ1salRyPhZR6T5YjIs0y8b9Ku1VF1IVmqaeNOpxHlAnObbKYTF618NRqH6RUb48nGo+Mjlfoby9jotdPBazkf915ubH7dLjfk6gCVgL2HuuBxK34H8mfXpGxb0sAWpuyN1lMbykg2JNxcSUXtHqUZpWfcOXT6F8AOJxLedUj90CdnLOjvAYYgphKZYcGqXqsPEFybSH5TkOZYqitWnjCFcEjer1QdCRqAp7pt/wOzX++D9vW/0zs5LT7kilY+FjhABYCwHKJXH8Ds1/vg/b1v9MneWo1HDIKzgulMdY5JIJVe0xY8uOpkEm5Myt8229xGLrdRl6HXTrAAXYfSG9oi+J+yeU6PsdV7VbGWY8t+q/wBosB6QLDxODSoULi/Vtvp4NulQfgxn3lXYjJs0y4b9Os1VF47rNUFvGm+tvKSPZfbX2+jUVkKVUpkkqCUIsbMrfNN+R+2BLrT4HBqaoqFe2FKA8wrEEgeZUfCVHs7Sx+P3+pxbjc3d7erVF969rWB7jO0Nkc2H9bH7er+KwLImZWNbOc1y3WuvW0xxLBXX9olivmwkz2Z2rpY9CU7LrbfpniviPpL4wO1PSzzPSwMxEQEREBERAREQEREBERAREQERECEdKGe9ThxRU2atfetxFNfe+JsPjOhsNs2uEwysVHXVQGqHmAdQl+4A/G8h/Smf+YUt73epTy1q1N77LS1BwgJmYiBWXSLkfstani6HY3n7VtAtUdpXHdexv4jxnT21zIYnJUqj/qNRJHcb6j0N50eksD/hz3+nTt574/C8iuIJ/g4l/wC308utaBNNg/6NofVP77TvyqshObezJ7MPkbHc/kOFzf3teN+M37553f8A5oFjSCdKmcmnRSgpINW7Pbmi/N9WI+EZSc39op9ePkt8dZ/N/d5+7r8JyukQ/wDNKG97u7R+HWm8CZ7HbOLgsMosOtcBqrc7nXdv3C9vtndmZiAtNJ8BTpU6vV01TfDs+6AN5ip7RtxM3Z8sZ/JP9Rv3TAr3of8A6x5Uv8cseVz0P/1jypf45Y0DD0wwIIBB0IOoIPIiVTtJgTk+Pp16AIptdlUXtbg9L6tiCPMd0teQXpaA9mo9/Wm3l1bX/CBN6FYOispuGAYHwIuJ9VnI2Tv7Bh78epT90fhOusDMREBERAREQEREBERAREQEREBERAgfSpkhq0FrqLmlo/5tufo1vQmdjYjaJcZhVBPytMBKg56aB/IgffJBWpBgVYAggggi4IPEESts32GxGCrdfl7MRx3Ae2o5rY6VF8OPnAsqJW1LpOxNEbtfB3YcT8pSP6pUzxX2yzDHDcw2HanfQsoYn9qwCr98D6dJeddfUp4Sj22DguBzciyU/PtXPdcTd2zy32XJadL6DUgT3tclj8SZt7HbCDCN11ch65vbmqX4kE+8x+l4z7dJVBnwBCIzHrKeiqzHj3CBt7B/0bQ+q377TvyrMm2wxmEoJRXAsyoCATTrgm5J1svjN3+MXHf/AB5/UxH+mBY0gPSvlBenTxC3+Tuj25K2qt6MLfpTX/jFx39wP6mI/wBMm2W1Pa8IjVqYBq0/lKZBsN4aqQ2vxgauyW0C43DK1x1igLUXmGHPyPETtSs8x2NxeXVuuwDMyfRGrgfRZD/KL9vrrPdPpSxFMbtbBjeHE3qU/wDtKm3xgWTNOrjUqJWVHViisrgEEqd29mHI2le19q8xzAbmHw7Ulbiyhr2/PNYL6ayQbMbF+w0qju5etUpsDYndAsTYD5xvzMDjdD/9Y8qX+OWPKa2XzbFZfv8AV4So3WBb71Ktpu34WH5U738YWPPDA/8A1Yj7rQLHJtKq2szA5rjqeHw53kQlQw1BJ9+p9UADXw8Z961LNcz7LqaNI8bjqlI8QSXby4SYbK7IU8vQ2O/VYWeoRb9FR81f9mB28PQFNFRfdUBR5AWH3T6rPM9LAzERAREQEREBERAREQEREBERAREQMWjdmYgeSkyFmYgY3YtMxAxaZiIGLRuzMQMbswUnqIGN2LTMQMWi0zEDG7G7MxAxuwBMx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090" name="Picture 10" descr="https://encrypted-tbn2.gstatic.com/images?q=tbn:ANd9GcSu5xjbsz6HJ1YPPgLbWK_RMBnoEW6nr4UUSwocfLvY2WkYl_jy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1524000" cy="1485900"/>
          </a:xfrm>
          <a:prstGeom prst="rect">
            <a:avLst/>
          </a:prstGeom>
          <a:noFill/>
        </p:spPr>
      </p:pic>
      <p:pic>
        <p:nvPicPr>
          <p:cNvPr id="22" name="Picture 2" descr="http://www.greengrowthknowledge.org/SiteCollectionImages/css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28813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5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693</Words>
  <Application>Microsoft Office PowerPoint</Application>
  <PresentationFormat>On-screen Show (4:3)</PresentationFormat>
  <Paragraphs>183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OCDE_Français_blanc</vt:lpstr>
      <vt:lpstr>1_Office Theme</vt:lpstr>
      <vt:lpstr>1_OECD_English_white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 public private partnerships to finance green investment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&amp; ENVIRONMENT: Urban air pollution to become the top environmental cause of premature deaths</vt:lpstr>
      <vt:lpstr>HEALTH &amp; ENV: Urban air pollution is already worse than WHO safe levels in most cities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ZARNIC Ziga</dc:creator>
  <cp:lastModifiedBy>UPTON Simon</cp:lastModifiedBy>
  <cp:revision>234</cp:revision>
  <cp:lastPrinted>2013-10-29T17:49:15Z</cp:lastPrinted>
  <dcterms:created xsi:type="dcterms:W3CDTF">2013-10-16T09:01:41Z</dcterms:created>
  <dcterms:modified xsi:type="dcterms:W3CDTF">2013-11-10T11:21:45Z</dcterms:modified>
</cp:coreProperties>
</file>