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93" r:id="rId2"/>
    <p:sldMasterId id="2147483795" r:id="rId3"/>
    <p:sldMasterId id="2147483803" r:id="rId4"/>
    <p:sldMasterId id="2147483811" r:id="rId5"/>
    <p:sldMasterId id="2147483819" r:id="rId6"/>
    <p:sldMasterId id="2147483827" r:id="rId7"/>
    <p:sldMasterId id="2147483835" r:id="rId8"/>
    <p:sldMasterId id="2147483843" r:id="rId9"/>
    <p:sldMasterId id="2147483851" r:id="rId10"/>
    <p:sldMasterId id="2147483859" r:id="rId11"/>
    <p:sldMasterId id="2147483867" r:id="rId12"/>
    <p:sldMasterId id="2147483875" r:id="rId13"/>
    <p:sldMasterId id="2147483883" r:id="rId14"/>
    <p:sldMasterId id="2147483887" r:id="rId15"/>
    <p:sldMasterId id="2147483895" r:id="rId16"/>
    <p:sldMasterId id="2147483903" r:id="rId17"/>
    <p:sldMasterId id="2147483915" r:id="rId18"/>
    <p:sldMasterId id="2147483923" r:id="rId19"/>
    <p:sldMasterId id="2147483931" r:id="rId20"/>
    <p:sldMasterId id="2147483939" r:id="rId21"/>
    <p:sldMasterId id="2147483947" r:id="rId22"/>
    <p:sldMasterId id="2147483955" r:id="rId23"/>
    <p:sldMasterId id="2147483963" r:id="rId24"/>
    <p:sldMasterId id="2147483971" r:id="rId25"/>
  </p:sldMasterIdLst>
  <p:notesMasterIdLst>
    <p:notesMasterId r:id="rId47"/>
  </p:notesMasterIdLst>
  <p:handoutMasterIdLst>
    <p:handoutMasterId r:id="rId48"/>
  </p:handoutMasterIdLst>
  <p:sldIdLst>
    <p:sldId id="510" r:id="rId26"/>
    <p:sldId id="508" r:id="rId27"/>
    <p:sldId id="509" r:id="rId28"/>
    <p:sldId id="502" r:id="rId29"/>
    <p:sldId id="501" r:id="rId30"/>
    <p:sldId id="499" r:id="rId31"/>
    <p:sldId id="504" r:id="rId32"/>
    <p:sldId id="515" r:id="rId33"/>
    <p:sldId id="519" r:id="rId34"/>
    <p:sldId id="520" r:id="rId35"/>
    <p:sldId id="506" r:id="rId36"/>
    <p:sldId id="522" r:id="rId37"/>
    <p:sldId id="521" r:id="rId38"/>
    <p:sldId id="513" r:id="rId39"/>
    <p:sldId id="445" r:id="rId40"/>
    <p:sldId id="524" r:id="rId41"/>
    <p:sldId id="523" r:id="rId42"/>
    <p:sldId id="511" r:id="rId43"/>
    <p:sldId id="517" r:id="rId44"/>
    <p:sldId id="518" r:id="rId45"/>
    <p:sldId id="444" r:id="rId46"/>
  </p:sldIdLst>
  <p:sldSz cx="9144000" cy="6858000" type="screen4x3"/>
  <p:notesSz cx="6669088" cy="9926638"/>
  <p:defaultTextStyle>
    <a:defPPr>
      <a:defRPr lang="en-I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Åsa Thulin" initials="ÅT" lastIdx="3" clrIdx="0"/>
  <p:cmAuthor id="1" name="Sabina Andrén" initials="SA" lastIdx="1" clrIdx="1"/>
  <p:cmAuthor id="2" name="Sabina" initials="S"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8D"/>
    <a:srgbClr val="DDDDDD"/>
    <a:srgbClr val="C0C0C0"/>
    <a:srgbClr val="C7C7C7"/>
    <a:srgbClr val="5FD5F9"/>
    <a:srgbClr val="390371"/>
    <a:srgbClr val="000000"/>
    <a:srgbClr val="010100"/>
    <a:srgbClr val="006600"/>
    <a:srgbClr val="665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55595" autoAdjust="0"/>
  </p:normalViewPr>
  <p:slideViewPr>
    <p:cSldViewPr>
      <p:cViewPr>
        <p:scale>
          <a:sx n="70" d="100"/>
          <a:sy n="70" d="100"/>
        </p:scale>
        <p:origin x="-246" y="72"/>
      </p:cViewPr>
      <p:guideLst>
        <p:guide orient="horz" pos="2160"/>
        <p:guide pos="2880"/>
      </p:guideLst>
    </p:cSldViewPr>
  </p:slideViewPr>
  <p:notesTextViewPr>
    <p:cViewPr>
      <p:scale>
        <a:sx n="100" d="100"/>
        <a:sy n="100" d="100"/>
      </p:scale>
      <p:origin x="0" y="0"/>
    </p:cViewPr>
  </p:notesTextViewPr>
  <p:sorterViewPr>
    <p:cViewPr>
      <p:scale>
        <a:sx n="62" d="100"/>
        <a:sy n="62" d="100"/>
      </p:scale>
      <p:origin x="0" y="0"/>
    </p:cViewPr>
  </p:sorterViewPr>
  <p:notesViewPr>
    <p:cSldViewPr>
      <p:cViewPr varScale="1">
        <p:scale>
          <a:sx n="45" d="100"/>
          <a:sy n="45" d="100"/>
        </p:scale>
        <p:origin x="-2250"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smauris\Documents\MSC_FSC%20Evolution_PO%20slid%20one%20y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lineChart>
        <c:grouping val="standard"/>
        <c:varyColors val="0"/>
        <c:ser>
          <c:idx val="1"/>
          <c:order val="1"/>
          <c:tx>
            <c:strRef>
              <c:f>Sheet1!$F$38</c:f>
              <c:strCache>
                <c:ptCount val="1"/>
                <c:pt idx="0">
                  <c:v>MSC</c:v>
                </c:pt>
              </c:strCache>
            </c:strRef>
          </c:tx>
          <c:spPr>
            <a:ln w="57150">
              <a:solidFill>
                <a:srgbClr val="0070C0"/>
              </a:solidFill>
            </a:ln>
          </c:spPr>
          <c:marker>
            <c:symbol val="none"/>
          </c:marker>
          <c:cat>
            <c:numRef>
              <c:f>Sheet1!$G$36:$R$36</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Sheet1!$G$38:$R$38</c:f>
              <c:numCache>
                <c:formatCode>General</c:formatCode>
                <c:ptCount val="12"/>
                <c:pt idx="0">
                  <c:v>0.19047619047619119</c:v>
                </c:pt>
                <c:pt idx="1">
                  <c:v>0.33333333333333331</c:v>
                </c:pt>
                <c:pt idx="2">
                  <c:v>0.476190476190477</c:v>
                </c:pt>
                <c:pt idx="3">
                  <c:v>0.95238095238095222</c:v>
                </c:pt>
                <c:pt idx="4">
                  <c:v>1.1904761904761902</c:v>
                </c:pt>
                <c:pt idx="5">
                  <c:v>1.9047619047619082</c:v>
                </c:pt>
                <c:pt idx="6">
                  <c:v>2.1428571428571432</c:v>
                </c:pt>
                <c:pt idx="7">
                  <c:v>3.3333333333333326</c:v>
                </c:pt>
                <c:pt idx="8">
                  <c:v>6.1904761904761898</c:v>
                </c:pt>
                <c:pt idx="9">
                  <c:v>7.8571428571428399</c:v>
                </c:pt>
                <c:pt idx="10">
                  <c:v>10</c:v>
                </c:pt>
              </c:numCache>
            </c:numRef>
          </c:val>
          <c:smooth val="0"/>
        </c:ser>
        <c:dLbls>
          <c:showLegendKey val="0"/>
          <c:showVal val="0"/>
          <c:showCatName val="0"/>
          <c:showSerName val="0"/>
          <c:showPercent val="0"/>
          <c:showBubbleSize val="0"/>
        </c:dLbls>
        <c:marker val="1"/>
        <c:smooth val="0"/>
        <c:axId val="44025344"/>
        <c:axId val="44026880"/>
      </c:lineChart>
      <c:lineChart>
        <c:grouping val="standard"/>
        <c:varyColors val="0"/>
        <c:ser>
          <c:idx val="0"/>
          <c:order val="0"/>
          <c:tx>
            <c:strRef>
              <c:f>Sheet1!$F$37</c:f>
              <c:strCache>
                <c:ptCount val="1"/>
                <c:pt idx="0">
                  <c:v>FSC</c:v>
                </c:pt>
              </c:strCache>
            </c:strRef>
          </c:tx>
          <c:spPr>
            <a:ln w="57150">
              <a:solidFill>
                <a:srgbClr val="00B050"/>
              </a:solidFill>
            </a:ln>
          </c:spPr>
          <c:marker>
            <c:symbol val="none"/>
          </c:marker>
          <c:cat>
            <c:numRef>
              <c:f>Sheet1!$G$36:$R$36</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Sheet1!$G$37:$R$37</c:f>
              <c:numCache>
                <c:formatCode>General</c:formatCode>
                <c:ptCount val="12"/>
                <c:pt idx="0">
                  <c:v>1.7777777777777777</c:v>
                </c:pt>
                <c:pt idx="1">
                  <c:v>2.2222222222222219</c:v>
                </c:pt>
                <c:pt idx="2">
                  <c:v>2.6666666666666661</c:v>
                </c:pt>
                <c:pt idx="3">
                  <c:v>3.5555555555555545</c:v>
                </c:pt>
                <c:pt idx="4">
                  <c:v>3.9999999999999987</c:v>
                </c:pt>
                <c:pt idx="5">
                  <c:v>6.2222222222222214</c:v>
                </c:pt>
                <c:pt idx="6">
                  <c:v>7.555555555555534</c:v>
                </c:pt>
                <c:pt idx="7">
                  <c:v>8.4444444444444446</c:v>
                </c:pt>
                <c:pt idx="8">
                  <c:v>9.3333333333333321</c:v>
                </c:pt>
                <c:pt idx="9">
                  <c:v>10.666666666666698</c:v>
                </c:pt>
                <c:pt idx="10">
                  <c:v>12</c:v>
                </c:pt>
              </c:numCache>
            </c:numRef>
          </c:val>
          <c:smooth val="0"/>
        </c:ser>
        <c:ser>
          <c:idx val="2"/>
          <c:order val="2"/>
          <c:tx>
            <c:strRef>
              <c:f>Sheet1!$F$39</c:f>
              <c:strCache>
                <c:ptCount val="1"/>
                <c:pt idx="0">
                  <c:v>Palm Oil</c:v>
                </c:pt>
              </c:strCache>
            </c:strRef>
          </c:tx>
          <c:spPr>
            <a:ln w="57150">
              <a:solidFill>
                <a:srgbClr val="FF0000"/>
              </a:solidFill>
            </a:ln>
          </c:spPr>
          <c:marker>
            <c:symbol val="none"/>
          </c:marker>
          <c:cat>
            <c:numRef>
              <c:f>Sheet1!$G$36:$R$36</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Sheet1!$G$39:$R$39</c:f>
              <c:numCache>
                <c:formatCode>General</c:formatCode>
                <c:ptCount val="12"/>
                <c:pt idx="7">
                  <c:v>0</c:v>
                </c:pt>
                <c:pt idx="8">
                  <c:v>1</c:v>
                </c:pt>
                <c:pt idx="9">
                  <c:v>3</c:v>
                </c:pt>
                <c:pt idx="10">
                  <c:v>5</c:v>
                </c:pt>
                <c:pt idx="11">
                  <c:v>10</c:v>
                </c:pt>
              </c:numCache>
            </c:numRef>
          </c:val>
          <c:smooth val="0"/>
        </c:ser>
        <c:dLbls>
          <c:showLegendKey val="0"/>
          <c:showVal val="0"/>
          <c:showCatName val="0"/>
          <c:showSerName val="0"/>
          <c:showPercent val="0"/>
          <c:showBubbleSize val="0"/>
        </c:dLbls>
        <c:marker val="1"/>
        <c:smooth val="0"/>
        <c:axId val="44030976"/>
        <c:axId val="44029440"/>
      </c:lineChart>
      <c:catAx>
        <c:axId val="44025344"/>
        <c:scaling>
          <c:orientation val="minMax"/>
        </c:scaling>
        <c:delete val="0"/>
        <c:axPos val="b"/>
        <c:numFmt formatCode="General" sourceLinked="1"/>
        <c:majorTickMark val="out"/>
        <c:minorTickMark val="none"/>
        <c:tickLblPos val="nextTo"/>
        <c:crossAx val="44026880"/>
        <c:crosses val="autoZero"/>
        <c:auto val="1"/>
        <c:lblAlgn val="ctr"/>
        <c:lblOffset val="100"/>
        <c:noMultiLvlLbl val="0"/>
      </c:catAx>
      <c:valAx>
        <c:axId val="44026880"/>
        <c:scaling>
          <c:orientation val="minMax"/>
        </c:scaling>
        <c:delete val="0"/>
        <c:axPos val="l"/>
        <c:majorGridlines/>
        <c:title>
          <c:tx>
            <c:rich>
              <a:bodyPr rot="-5400000" vert="horz"/>
              <a:lstStyle/>
              <a:p>
                <a:pPr>
                  <a:defRPr/>
                </a:pPr>
                <a:r>
                  <a:rPr lang="en-GB" sz="2400" dirty="0"/>
                  <a:t>% </a:t>
                </a:r>
                <a:r>
                  <a:rPr lang="en-GB" sz="2400" baseline="0" dirty="0" smtClean="0"/>
                  <a:t> </a:t>
                </a:r>
                <a:r>
                  <a:rPr lang="en-GB" sz="2400" dirty="0" smtClean="0"/>
                  <a:t>market </a:t>
                </a:r>
                <a:r>
                  <a:rPr lang="en-GB" sz="2400" dirty="0"/>
                  <a:t>share</a:t>
                </a:r>
              </a:p>
            </c:rich>
          </c:tx>
          <c:layout>
            <c:manualLayout>
              <c:xMode val="edge"/>
              <c:yMode val="edge"/>
              <c:x val="9.6813761398719285E-3"/>
              <c:y val="0.21771555190428529"/>
            </c:manualLayout>
          </c:layout>
          <c:overlay val="0"/>
        </c:title>
        <c:numFmt formatCode="General" sourceLinked="1"/>
        <c:majorTickMark val="out"/>
        <c:minorTickMark val="none"/>
        <c:tickLblPos val="nextTo"/>
        <c:crossAx val="44025344"/>
        <c:crosses val="autoZero"/>
        <c:crossBetween val="midCat"/>
      </c:valAx>
      <c:valAx>
        <c:axId val="44029440"/>
        <c:scaling>
          <c:orientation val="minMax"/>
        </c:scaling>
        <c:delete val="1"/>
        <c:axPos val="r"/>
        <c:numFmt formatCode="General" sourceLinked="1"/>
        <c:majorTickMark val="out"/>
        <c:minorTickMark val="none"/>
        <c:tickLblPos val="none"/>
        <c:crossAx val="44030976"/>
        <c:crosses val="max"/>
        <c:crossBetween val="between"/>
      </c:valAx>
      <c:catAx>
        <c:axId val="44030976"/>
        <c:scaling>
          <c:orientation val="minMax"/>
        </c:scaling>
        <c:delete val="1"/>
        <c:axPos val="b"/>
        <c:numFmt formatCode="General" sourceLinked="1"/>
        <c:majorTickMark val="out"/>
        <c:minorTickMark val="none"/>
        <c:tickLblPos val="none"/>
        <c:crossAx val="44029440"/>
        <c:crosses val="autoZero"/>
        <c:auto val="1"/>
        <c:lblAlgn val="ctr"/>
        <c:lblOffset val="100"/>
        <c:noMultiLvlLbl val="0"/>
      </c:catAx>
    </c:plotArea>
    <c:legend>
      <c:legendPos val="r"/>
      <c:layout>
        <c:manualLayout>
          <c:xMode val="edge"/>
          <c:yMode val="edge"/>
          <c:x val="0.80031988060026871"/>
          <c:y val="0.38578002510891135"/>
          <c:w val="0.18969695191100361"/>
          <c:h val="0.2284399497821773"/>
        </c:manualLayout>
      </c:layout>
      <c:overlay val="0"/>
    </c:legend>
    <c:plotVisOnly val="1"/>
    <c:dispBlanksAs val="gap"/>
    <c:showDLblsOverMax val="0"/>
  </c:chart>
  <c:txPr>
    <a:bodyPr/>
    <a:lstStyle/>
    <a:p>
      <a:pPr>
        <a:defRPr sz="1800"/>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0.72555</cdr:x>
      <cdr:y>0.53325</cdr:y>
    </cdr:from>
    <cdr:to>
      <cdr:x>0.83145</cdr:x>
      <cdr:y>0.74486</cdr:y>
    </cdr:to>
    <cdr:sp macro="" textlink="">
      <cdr:nvSpPr>
        <cdr:cNvPr id="2" name="TextBox 1"/>
        <cdr:cNvSpPr txBox="1"/>
      </cdr:nvSpPr>
      <cdr:spPr>
        <a:xfrm xmlns:a="http://schemas.openxmlformats.org/drawingml/2006/main">
          <a:off x="6264696" y="2304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3E96A81-2E17-48EB-9FCC-2595B8FAC19D}" type="datetimeFigureOut">
              <a:rPr lang="en-US" smtClean="0"/>
              <a:pPr/>
              <a:t>11/8/2013</a:t>
            </a:fld>
            <a:endParaRPr lang="en-IE"/>
          </a:p>
        </p:txBody>
      </p:sp>
      <p:sp>
        <p:nvSpPr>
          <p:cNvPr id="4" name="Footer Placeholder 3"/>
          <p:cNvSpPr>
            <a:spLocks noGrp="1"/>
          </p:cNvSpPr>
          <p:nvPr>
            <p:ph type="ftr" sz="quarter" idx="2"/>
          </p:nvPr>
        </p:nvSpPr>
        <p:spPr>
          <a:xfrm>
            <a:off x="1" y="9428583"/>
            <a:ext cx="2889938"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E9BE58C4-F23A-4BEF-9C59-4AB7DB622382}" type="slidenum">
              <a:rPr lang="en-IE" smtClean="0"/>
              <a:pPr/>
              <a:t>‹#›</a:t>
            </a:fld>
            <a:endParaRPr lang="en-IE"/>
          </a:p>
        </p:txBody>
      </p:sp>
    </p:spTree>
    <p:extLst>
      <p:ext uri="{BB962C8B-B14F-4D97-AF65-F5344CB8AC3E}">
        <p14:creationId xmlns:p14="http://schemas.microsoft.com/office/powerpoint/2010/main" val="18946674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IE" dirty="0"/>
          </a:p>
        </p:txBody>
      </p:sp>
      <p:sp>
        <p:nvSpPr>
          <p:cNvPr id="40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IE"/>
          </a:p>
        </p:txBody>
      </p:sp>
      <p:sp>
        <p:nvSpPr>
          <p:cNvPr id="410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66909" y="4715154"/>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
        <p:nvSpPr>
          <p:cNvPr id="4102" name="Rectangle 6"/>
          <p:cNvSpPr>
            <a:spLocks noGrp="1" noChangeArrowheads="1"/>
          </p:cNvSpPr>
          <p:nvPr>
            <p:ph type="ftr" sz="quarter" idx="4"/>
          </p:nvPr>
        </p:nvSpPr>
        <p:spPr bwMode="auto">
          <a:xfrm>
            <a:off x="1"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IE"/>
          </a:p>
        </p:txBody>
      </p:sp>
      <p:sp>
        <p:nvSpPr>
          <p:cNvPr id="41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B031A8-19D4-4222-9585-C3B8CF1987BE}" type="slidenum">
              <a:rPr lang="en-IE"/>
              <a:pPr/>
              <a:t>‹#›</a:t>
            </a:fld>
            <a:endParaRPr lang="en-IE"/>
          </a:p>
        </p:txBody>
      </p:sp>
    </p:spTree>
    <p:extLst>
      <p:ext uri="{BB962C8B-B14F-4D97-AF65-F5344CB8AC3E}">
        <p14:creationId xmlns:p14="http://schemas.microsoft.com/office/powerpoint/2010/main" val="2079299337"/>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0CA000D-2F15-804A-B0B1-C7A9875085F1}" type="slidenum">
              <a:rPr lang="en-US"/>
              <a:pPr/>
              <a:t>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defTabSz="457200"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7C0DC-9F8A-428E-A201-34DF132E196B}" type="slidenum">
              <a:rPr lang="en-IE"/>
              <a:pPr/>
              <a:t>19</a:t>
            </a:fld>
            <a:endParaRPr lang="en-IE"/>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marL="247650" indent="-247650"/>
            <a:r>
              <a:rPr lang="en-IE" altLang="ja-JP" b="1"/>
              <a:t>There are solutions, and this year’s report sketches the elements</a:t>
            </a:r>
          </a:p>
          <a:p>
            <a:pPr marL="247650" indent="-247650"/>
            <a:r>
              <a:rPr lang="en-IE" altLang="ja-JP" b="1"/>
              <a:t>Reducing Footprint	</a:t>
            </a:r>
            <a:endParaRPr lang="en-IE" altLang="ja-JP"/>
          </a:p>
          <a:p>
            <a:pPr marL="704850" lvl="1" indent="-247650"/>
            <a:r>
              <a:rPr lang="en-IE" altLang="ja-JP"/>
              <a:t>Energy – more than half the EF   </a:t>
            </a:r>
          </a:p>
          <a:p>
            <a:pPr marL="704850" lvl="1" indent="-247650"/>
            <a:r>
              <a:rPr lang="en-IE" altLang="ja-JP"/>
              <a:t>Getting much more out of the energy we use</a:t>
            </a:r>
          </a:p>
          <a:p>
            <a:pPr marL="1162050" lvl="2" indent="-247650"/>
            <a:r>
              <a:rPr lang="en-IE" altLang="ja-JP"/>
              <a:t>A determined drive to renewables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A66CE-C3B0-45D4-A089-8AA998398660}" type="slidenum">
              <a:rPr lang="en-IE"/>
              <a:pPr/>
              <a:t>20</a:t>
            </a:fld>
            <a:endParaRPr lang="en-IE"/>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marL="247650" indent="-247650"/>
            <a:r>
              <a:rPr lang="en-IE" altLang="ja-JP"/>
              <a:t>Examples</a:t>
            </a:r>
          </a:p>
          <a:p>
            <a:pPr marL="1162050" lvl="2" indent="-247650"/>
            <a:r>
              <a:rPr lang="en-IE" altLang="ja-JP"/>
              <a:t>China renewable energy - Solar panels. The Chinese Government has supported the development of this housing estate as part of their countryside / village act, which amongst its objectives, aims to improve the quality of life for rural citizens through improved housing. At the first stage of this eco-village there are over 600 flats that use solar energy for heating water, there is also an artificial wetland which treats the waste water. There are plans to build 2,000 eco-flats at this site. Xian Gang Eco-Village, Dong Xi Hu District, Wuhan City.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sz="2800">
                <a:solidFill>
                  <a:srgbClr val="464646"/>
                </a:solidFill>
                <a:latin typeface="宋体" pitchFamily="2" charset="-122"/>
                <a:ea typeface="宋体" pitchFamily="2" charset="-122"/>
              </a:defRPr>
            </a:lvl1pPr>
            <a:lvl2pPr marL="742950" indent="-285750" defTabSz="952500" eaLnBrk="0" hangingPunct="0">
              <a:defRPr sz="2800">
                <a:solidFill>
                  <a:srgbClr val="464646"/>
                </a:solidFill>
                <a:latin typeface="宋体" pitchFamily="2" charset="-122"/>
                <a:ea typeface="宋体" pitchFamily="2" charset="-122"/>
              </a:defRPr>
            </a:lvl2pPr>
            <a:lvl3pPr marL="1143000" indent="-228600" defTabSz="952500" eaLnBrk="0" hangingPunct="0">
              <a:defRPr sz="2800">
                <a:solidFill>
                  <a:srgbClr val="464646"/>
                </a:solidFill>
                <a:latin typeface="宋体" pitchFamily="2" charset="-122"/>
                <a:ea typeface="宋体" pitchFamily="2" charset="-122"/>
              </a:defRPr>
            </a:lvl3pPr>
            <a:lvl4pPr marL="1600200" indent="-228600" defTabSz="952500" eaLnBrk="0" hangingPunct="0">
              <a:defRPr sz="2800">
                <a:solidFill>
                  <a:srgbClr val="464646"/>
                </a:solidFill>
                <a:latin typeface="宋体" pitchFamily="2" charset="-122"/>
                <a:ea typeface="宋体" pitchFamily="2" charset="-122"/>
              </a:defRPr>
            </a:lvl4pPr>
            <a:lvl5pPr marL="2057400" indent="-228600" defTabSz="952500" eaLnBrk="0" hangingPunct="0">
              <a:defRPr sz="2800">
                <a:solidFill>
                  <a:srgbClr val="464646"/>
                </a:solidFill>
                <a:latin typeface="宋体" pitchFamily="2" charset="-122"/>
                <a:ea typeface="宋体" pitchFamily="2" charset="-122"/>
              </a:defRPr>
            </a:lvl5pPr>
            <a:lvl6pPr marL="2514600" indent="-228600" defTabSz="952500" eaLnBrk="0" fontAlgn="base" hangingPunct="0">
              <a:spcBef>
                <a:spcPct val="0"/>
              </a:spcBef>
              <a:spcAft>
                <a:spcPct val="0"/>
              </a:spcAft>
              <a:defRPr sz="2800">
                <a:solidFill>
                  <a:srgbClr val="464646"/>
                </a:solidFill>
                <a:latin typeface="宋体" pitchFamily="2" charset="-122"/>
                <a:ea typeface="宋体" pitchFamily="2" charset="-122"/>
              </a:defRPr>
            </a:lvl6pPr>
            <a:lvl7pPr marL="2971800" indent="-228600" defTabSz="952500" eaLnBrk="0" fontAlgn="base" hangingPunct="0">
              <a:spcBef>
                <a:spcPct val="0"/>
              </a:spcBef>
              <a:spcAft>
                <a:spcPct val="0"/>
              </a:spcAft>
              <a:defRPr sz="2800">
                <a:solidFill>
                  <a:srgbClr val="464646"/>
                </a:solidFill>
                <a:latin typeface="宋体" pitchFamily="2" charset="-122"/>
                <a:ea typeface="宋体" pitchFamily="2" charset="-122"/>
              </a:defRPr>
            </a:lvl7pPr>
            <a:lvl8pPr marL="3429000" indent="-228600" defTabSz="952500" eaLnBrk="0" fontAlgn="base" hangingPunct="0">
              <a:spcBef>
                <a:spcPct val="0"/>
              </a:spcBef>
              <a:spcAft>
                <a:spcPct val="0"/>
              </a:spcAft>
              <a:defRPr sz="2800">
                <a:solidFill>
                  <a:srgbClr val="464646"/>
                </a:solidFill>
                <a:latin typeface="宋体" pitchFamily="2" charset="-122"/>
                <a:ea typeface="宋体" pitchFamily="2" charset="-122"/>
              </a:defRPr>
            </a:lvl8pPr>
            <a:lvl9pPr marL="3886200" indent="-228600" defTabSz="952500" eaLnBrk="0" fontAlgn="base" hangingPunct="0">
              <a:spcBef>
                <a:spcPct val="0"/>
              </a:spcBef>
              <a:spcAft>
                <a:spcPct val="0"/>
              </a:spcAft>
              <a:defRPr sz="2800">
                <a:solidFill>
                  <a:srgbClr val="464646"/>
                </a:solidFill>
                <a:latin typeface="宋体" pitchFamily="2" charset="-122"/>
                <a:ea typeface="宋体" pitchFamily="2" charset="-122"/>
              </a:defRPr>
            </a:lvl9pPr>
          </a:lstStyle>
          <a:p>
            <a:fld id="{D992B169-B1D5-4BFF-ABB0-2177DEE34855}" type="slidenum">
              <a:rPr lang="en-IE" altLang="zh-CN" sz="1200" smtClean="0">
                <a:cs typeface="Arial" pitchFamily="34" charset="0"/>
              </a:rPr>
              <a:pPr/>
              <a:t>21</a:t>
            </a:fld>
            <a:endParaRPr lang="en-IE" altLang="zh-CN" sz="1200" smtClean="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73075" eaLnBrk="1" hangingPunct="1"/>
            <a:endParaRPr lang="zh-CN" altLang="zh-CN"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IE" altLang="ja-JP" b="1" dirty="0" smtClean="0">
                <a:latin typeface="Times" charset="0"/>
              </a:rPr>
              <a:t>The Ecological Footprint, in partnership with GFN, tells us why:</a:t>
            </a:r>
            <a:endParaRPr lang="en-IE" altLang="ja-JP" dirty="0" smtClean="0">
              <a:latin typeface="Times" charset="0"/>
            </a:endParaRPr>
          </a:p>
          <a:p>
            <a:r>
              <a:rPr lang="en-IE" altLang="ja-JP" dirty="0" smtClean="0">
                <a:latin typeface="Times" charset="0"/>
              </a:rPr>
              <a:t>Footprint has doubled since 1966. </a:t>
            </a:r>
            <a:r>
              <a:rPr lang="en-IE" dirty="0" smtClean="0">
                <a:latin typeface="Times" charset="0"/>
              </a:rPr>
              <a:t>In 2008, the most recent year for which data are available, the footprint exceeded the Earth</a:t>
            </a:r>
            <a:r>
              <a:rPr lang="en-IE" altLang="en-US" dirty="0" smtClean="0">
                <a:latin typeface="Times" charset="0"/>
              </a:rPr>
              <a:t>’</a:t>
            </a:r>
            <a:r>
              <a:rPr lang="en-IE" dirty="0" smtClean="0">
                <a:latin typeface="Times" charset="0"/>
              </a:rPr>
              <a:t>s </a:t>
            </a:r>
            <a:r>
              <a:rPr lang="en-IE" dirty="0" err="1" smtClean="0">
                <a:latin typeface="Times" charset="0"/>
              </a:rPr>
              <a:t>biocapacity</a:t>
            </a:r>
            <a:r>
              <a:rPr lang="en-IE" dirty="0" smtClean="0">
                <a:latin typeface="Times" charset="0"/>
              </a:rPr>
              <a:t> – the area of land and productive oceans actually available to produce renewable resources and absorb CO2 emissions – by more than 50 per cent.</a:t>
            </a:r>
          </a:p>
          <a:p>
            <a:endParaRPr lang="en-IE" dirty="0" smtClean="0">
              <a:latin typeface="Times" charset="0"/>
            </a:endParaRPr>
          </a:p>
          <a:p>
            <a:r>
              <a:rPr lang="en-US" altLang="zh-CN" dirty="0" smtClean="0">
                <a:latin typeface="Times" charset="0"/>
                <a:ea typeface="SimSun" pitchFamily="2" charset="-122"/>
              </a:rPr>
              <a:t>Our current overshoot is </a:t>
            </a:r>
            <a:r>
              <a:rPr lang="en-US" altLang="zh-CN" b="1" dirty="0" smtClean="0">
                <a:latin typeface="Times" charset="0"/>
                <a:ea typeface="SimSun" pitchFamily="2" charset="-122"/>
              </a:rPr>
              <a:t>largely due to </a:t>
            </a:r>
            <a:r>
              <a:rPr lang="en-US" altLang="zh-CN" b="1" u="sng" dirty="0" smtClean="0">
                <a:latin typeface="Times" charset="0"/>
                <a:ea typeface="SimSun" pitchFamily="2" charset="-122"/>
              </a:rPr>
              <a:t>carbon emissions:</a:t>
            </a:r>
            <a:r>
              <a:rPr lang="en-IE" altLang="ja-JP" dirty="0" smtClean="0">
                <a:latin typeface="Times" charset="0"/>
              </a:rPr>
              <a:t> and has </a:t>
            </a:r>
            <a:r>
              <a:rPr lang="en-US" altLang="zh-CN" dirty="0" smtClean="0">
                <a:latin typeface="Times" charset="0"/>
                <a:ea typeface="SimSun" pitchFamily="2" charset="-122"/>
              </a:rPr>
              <a:t>grown 11-fold since 1961. </a:t>
            </a:r>
          </a:p>
          <a:p>
            <a:r>
              <a:rPr lang="en-IE" dirty="0" smtClean="0">
                <a:latin typeface="Times" charset="0"/>
              </a:rPr>
              <a:t>The largest component of the Ecological Footprint is the carbon footprint (55%). At a national level the carbon footprint represents more than half the Ecological Footprint for one-quarter of the countries tracked. It is the largest component for approximately half the countries tracked</a:t>
            </a:r>
            <a:endParaRPr lang="en-US" dirty="0" smtClean="0">
              <a:latin typeface="Times" charset="0"/>
            </a:endParaRPr>
          </a:p>
          <a:p>
            <a:endParaRPr lang="en-US" dirty="0" smtClean="0">
              <a:latin typeface="Times" charset="0"/>
            </a:endParaRPr>
          </a:p>
        </p:txBody>
      </p:sp>
      <p:sp>
        <p:nvSpPr>
          <p:cNvPr id="19460" name="Slide Number Placeholder 3"/>
          <p:cNvSpPr>
            <a:spLocks noGrp="1"/>
          </p:cNvSpPr>
          <p:nvPr>
            <p:ph type="sldNum" sz="quarter" idx="5"/>
          </p:nvPr>
        </p:nvSpPr>
        <p:spPr>
          <a:noFill/>
        </p:spPr>
        <p:txBody>
          <a:bodyPr/>
          <a:lstStyle/>
          <a:p>
            <a:fld id="{2AEF6C12-1BEC-4E99-9FF5-B23AB60F4FCD}"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52593E-F223-184E-91B3-E37D5F21FA4D}" type="slidenum">
              <a:rPr lang="en-US"/>
              <a:pPr/>
              <a:t>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defTabSz="45713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A66CE-C3B0-45D4-A089-8AA998398660}" type="slidenum">
              <a:rPr lang="en-IE"/>
              <a:pPr/>
              <a:t>8</a:t>
            </a:fld>
            <a:endParaRPr lang="en-IE"/>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marL="247650" indent="-247650"/>
            <a:r>
              <a:rPr lang="en-IE" altLang="ja-JP"/>
              <a:t>Examples</a:t>
            </a:r>
          </a:p>
          <a:p>
            <a:pPr marL="1162050" lvl="2" indent="-247650"/>
            <a:r>
              <a:rPr lang="en-IE" altLang="ja-JP"/>
              <a:t>China renewable energy - Solar panels. The Chinese Government has supported the development of this housing estate as part of their countryside / village act, which amongst its objectives, aims to improve the quality of life for rural citizens through improved housing. At the first stage of this eco-village there are over 600 flats that use solar energy for heating water, there is also an artificial wetland which treats the waste water. There are plans to build 2,000 eco-flats at this site. Xian Gang Eco-Village, Dong Xi Hu District, Wuhan City.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latin typeface="Arial" charset="0"/>
                <a:cs typeface="Arial" charset="0"/>
              </a:rPr>
              <a:t>There is a very strong correlation between China and Africa GDP. </a:t>
            </a:r>
            <a:r>
              <a:rPr lang="en-GB" dirty="0" smtClean="0">
                <a:latin typeface="Times" pitchFamily="-1" charset="0"/>
              </a:rPr>
              <a:t>As largest investor China’s growth has become a driver for African growth</a:t>
            </a:r>
            <a:endParaRPr lang="en-US" dirty="0" smtClean="0">
              <a:latin typeface="Arial" charset="0"/>
              <a:cs typeface="Arial" charset="0"/>
            </a:endParaRPr>
          </a:p>
          <a:p>
            <a:endParaRPr lang="en-US" dirty="0" smtClean="0">
              <a:latin typeface="Arial" charset="0"/>
              <a:cs typeface="Arial" charset="0"/>
            </a:endParaRPr>
          </a:p>
          <a:p>
            <a:r>
              <a:rPr lang="en-GB" dirty="0" smtClean="0">
                <a:latin typeface="Times" pitchFamily="-1" charset="0"/>
              </a:rPr>
              <a:t>Several African countries have plans to develop green economies, so it is a good time for both to pin down what green economy means and take concrete action to make it become a reality.</a:t>
            </a:r>
            <a:endParaRPr lang="en-US" dirty="0" smtClean="0">
              <a:latin typeface="Times" pitchFamily="-1" charset="0"/>
            </a:endParaRPr>
          </a:p>
          <a:p>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txBox="1">
            <a:spLocks noGrp="1" noChangeArrowheads="1"/>
          </p:cNvSpPr>
          <p:nvPr/>
        </p:nvSpPr>
        <p:spPr bwMode="auto">
          <a:xfrm>
            <a:off x="3778575" y="9429907"/>
            <a:ext cx="2890515" cy="496731"/>
          </a:xfrm>
          <a:prstGeom prst="rect">
            <a:avLst/>
          </a:prstGeom>
          <a:noFill/>
          <a:ln w="9525">
            <a:noFill/>
            <a:miter lim="800000"/>
            <a:headEnd/>
            <a:tailEnd/>
          </a:ln>
        </p:spPr>
        <p:txBody>
          <a:bodyPr anchor="b"/>
          <a:lstStyle/>
          <a:p>
            <a:pPr algn="r" eaLnBrk="0" hangingPunct="0"/>
            <a:fld id="{50495A8D-CDAD-4468-ACD1-29AC1B4ABB9B}" type="slidenum">
              <a:rPr lang="en-US" sz="1200" b="0">
                <a:ea typeface="MS PGothic" pitchFamily="34" charset="-128"/>
                <a:cs typeface="Arial" pitchFamily="34" charset="0"/>
              </a:rPr>
              <a:pPr algn="r" eaLnBrk="0" hangingPunct="0"/>
              <a:t>14</a:t>
            </a:fld>
            <a:endParaRPr lang="en-US" sz="1200" b="0">
              <a:ea typeface="MS PGothic" pitchFamily="34" charset="-128"/>
              <a:cs typeface="Arial" pitchFamily="34" charset="0"/>
            </a:endParaRPr>
          </a:p>
        </p:txBody>
      </p:sp>
      <p:sp>
        <p:nvSpPr>
          <p:cNvPr id="634883" name="Rectangle 2"/>
          <p:cNvSpPr>
            <a:spLocks noGrp="1" noRot="1" noChangeAspect="1" noChangeArrowheads="1" noTextEdit="1"/>
          </p:cNvSpPr>
          <p:nvPr>
            <p:ph type="sldImg"/>
          </p:nvPr>
        </p:nvSpPr>
        <p:spPr>
          <a:ln/>
        </p:spPr>
      </p:sp>
      <p:sp>
        <p:nvSpPr>
          <p:cNvPr id="634884" name="Rectangle 3"/>
          <p:cNvSpPr>
            <a:spLocks noGrp="1" noChangeArrowheads="1"/>
          </p:cNvSpPr>
          <p:nvPr>
            <p:ph type="body" idx="1"/>
          </p:nvPr>
        </p:nvSpPr>
        <p:spPr>
          <a:xfrm>
            <a:off x="889632" y="4714953"/>
            <a:ext cx="4889826" cy="4467387"/>
          </a:xfrm>
          <a:noFill/>
          <a:ln/>
        </p:spPr>
        <p:txBody>
          <a:bodyPr/>
          <a:lstStyle/>
          <a:p>
            <a:r>
              <a:rPr lang="en-US" smtClean="0">
                <a:latin typeface="Arial" pitchFamily="34" charset="0"/>
              </a:rPr>
              <a:t>This is the agricultural frontier in Brazil. It was formerly forest. </a:t>
            </a:r>
          </a:p>
          <a:p>
            <a:r>
              <a:rPr lang="en-US" smtClean="0">
                <a:latin typeface="Arial" pitchFamily="34" charset="0"/>
              </a:rPr>
              <a:t>The photo shows the soy harvest followed immediately by planting corn—2.4 crops per year, 5 years and counting.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dirty="0" smtClean="0"/>
              <a:t>China is the top </a:t>
            </a:r>
            <a:r>
              <a:rPr lang="en-US" altLang="zh-CN" sz="1200" dirty="0" smtClean="0"/>
              <a:t>the top importer/processor/consumer of 13 out of 15</a:t>
            </a:r>
            <a:r>
              <a:rPr lang="en-US" altLang="zh-CN" sz="1200" baseline="0" dirty="0" smtClean="0"/>
              <a:t> </a:t>
            </a:r>
            <a:r>
              <a:rPr lang="en-US" altLang="zh-CN" sz="1200" dirty="0" smtClean="0"/>
              <a:t>Global Priority Commodities</a:t>
            </a:r>
            <a:endParaRPr lang="zh-CN" altLang="zh-CN"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02352D5F-9526-49BC-9C1C-536C57B44DA5}" type="slidenum">
              <a:rPr lang="en-US" altLang="zh-CN" sz="1200"/>
              <a:pPr eaLnBrk="1" hangingPunct="1"/>
              <a:t>15</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IE" altLang="ja-JP" b="1" dirty="0" smtClean="0">
                <a:latin typeface="Times" charset="0"/>
              </a:rPr>
              <a:t>The Ecological Footprint, in partnership with GFN, tells us why:</a:t>
            </a:r>
            <a:endParaRPr lang="en-IE" altLang="ja-JP" dirty="0" smtClean="0">
              <a:latin typeface="Times" charset="0"/>
            </a:endParaRPr>
          </a:p>
          <a:p>
            <a:r>
              <a:rPr lang="en-IE" altLang="ja-JP" dirty="0" smtClean="0">
                <a:latin typeface="Times" charset="0"/>
              </a:rPr>
              <a:t>Footprint has doubled since 1966. </a:t>
            </a:r>
            <a:r>
              <a:rPr lang="en-IE" dirty="0" smtClean="0">
                <a:latin typeface="Times" charset="0"/>
              </a:rPr>
              <a:t>In 2008, the most recent year for which data are available, the footprint exceeded the Earth</a:t>
            </a:r>
            <a:r>
              <a:rPr lang="en-IE" altLang="en-US" dirty="0" smtClean="0">
                <a:latin typeface="Times" charset="0"/>
              </a:rPr>
              <a:t>’</a:t>
            </a:r>
            <a:r>
              <a:rPr lang="en-IE" dirty="0" smtClean="0">
                <a:latin typeface="Times" charset="0"/>
              </a:rPr>
              <a:t>s </a:t>
            </a:r>
            <a:r>
              <a:rPr lang="en-IE" dirty="0" err="1" smtClean="0">
                <a:latin typeface="Times" charset="0"/>
              </a:rPr>
              <a:t>biocapacity</a:t>
            </a:r>
            <a:r>
              <a:rPr lang="en-IE" dirty="0" smtClean="0">
                <a:latin typeface="Times" charset="0"/>
              </a:rPr>
              <a:t> – the area of land and productive oceans actually available to produce renewable resources and absorb CO2 emissions – by more than 50 per cent.</a:t>
            </a:r>
          </a:p>
          <a:p>
            <a:endParaRPr lang="en-IE" dirty="0" smtClean="0">
              <a:latin typeface="Times" charset="0"/>
            </a:endParaRPr>
          </a:p>
          <a:p>
            <a:r>
              <a:rPr lang="en-US" altLang="zh-CN" dirty="0" smtClean="0">
                <a:latin typeface="Times" charset="0"/>
                <a:ea typeface="SimSun" pitchFamily="2" charset="-122"/>
              </a:rPr>
              <a:t>Our current overshoot is </a:t>
            </a:r>
            <a:r>
              <a:rPr lang="en-US" altLang="zh-CN" b="1" dirty="0" smtClean="0">
                <a:latin typeface="Times" charset="0"/>
                <a:ea typeface="SimSun" pitchFamily="2" charset="-122"/>
              </a:rPr>
              <a:t>largely due to </a:t>
            </a:r>
            <a:r>
              <a:rPr lang="en-US" altLang="zh-CN" b="1" u="sng" dirty="0" smtClean="0">
                <a:latin typeface="Times" charset="0"/>
                <a:ea typeface="SimSun" pitchFamily="2" charset="-122"/>
              </a:rPr>
              <a:t>carbon emissions:</a:t>
            </a:r>
            <a:r>
              <a:rPr lang="en-IE" altLang="ja-JP" dirty="0" smtClean="0">
                <a:latin typeface="Times" charset="0"/>
              </a:rPr>
              <a:t> and has </a:t>
            </a:r>
            <a:r>
              <a:rPr lang="en-US" altLang="zh-CN" dirty="0" smtClean="0">
                <a:latin typeface="Times" charset="0"/>
                <a:ea typeface="SimSun" pitchFamily="2" charset="-122"/>
              </a:rPr>
              <a:t>grown 11-fold since 1961. </a:t>
            </a:r>
          </a:p>
          <a:p>
            <a:r>
              <a:rPr lang="en-IE" dirty="0" smtClean="0">
                <a:latin typeface="Times" charset="0"/>
              </a:rPr>
              <a:t>The largest component of the Ecological Footprint is the carbon footprint (55%). At a national level the carbon footprint represents more than half the Ecological Footprint for one-quarter of the countries tracked. It is the largest component for approximately half the countries tracked</a:t>
            </a:r>
            <a:endParaRPr lang="en-US" dirty="0" smtClean="0">
              <a:latin typeface="Times" charset="0"/>
            </a:endParaRPr>
          </a:p>
          <a:p>
            <a:endParaRPr lang="en-US" dirty="0" smtClean="0">
              <a:latin typeface="Times" charset="0"/>
            </a:endParaRPr>
          </a:p>
        </p:txBody>
      </p:sp>
      <p:sp>
        <p:nvSpPr>
          <p:cNvPr id="19460" name="Slide Number Placeholder 3"/>
          <p:cNvSpPr>
            <a:spLocks noGrp="1"/>
          </p:cNvSpPr>
          <p:nvPr>
            <p:ph type="sldNum" sz="quarter" idx="5"/>
          </p:nvPr>
        </p:nvSpPr>
        <p:spPr>
          <a:noFill/>
        </p:spPr>
        <p:txBody>
          <a:bodyPr/>
          <a:lstStyle/>
          <a:p>
            <a:fld id="{2AEF6C12-1BEC-4E99-9FF5-B23AB60F4FCD}"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IE" altLang="ja-JP" b="1" dirty="0" smtClean="0">
                <a:latin typeface="Times" charset="0"/>
              </a:rPr>
              <a:t>The Ecological Footprint, in partnership with GFN, tells us why:</a:t>
            </a:r>
            <a:endParaRPr lang="en-IE" altLang="ja-JP" dirty="0" smtClean="0">
              <a:latin typeface="Times" charset="0"/>
            </a:endParaRPr>
          </a:p>
          <a:p>
            <a:r>
              <a:rPr lang="en-IE" altLang="ja-JP" dirty="0" smtClean="0">
                <a:latin typeface="Times" charset="0"/>
              </a:rPr>
              <a:t>Footprint has doubled since 1966. </a:t>
            </a:r>
            <a:r>
              <a:rPr lang="en-IE" dirty="0" smtClean="0">
                <a:latin typeface="Times" charset="0"/>
              </a:rPr>
              <a:t>In 2008, the most recent year for which data are available, the footprint exceeded the Earth</a:t>
            </a:r>
            <a:r>
              <a:rPr lang="en-IE" altLang="en-US" dirty="0" smtClean="0">
                <a:latin typeface="Times" charset="0"/>
              </a:rPr>
              <a:t>’</a:t>
            </a:r>
            <a:r>
              <a:rPr lang="en-IE" dirty="0" smtClean="0">
                <a:latin typeface="Times" charset="0"/>
              </a:rPr>
              <a:t>s </a:t>
            </a:r>
            <a:r>
              <a:rPr lang="en-IE" dirty="0" err="1" smtClean="0">
                <a:latin typeface="Times" charset="0"/>
              </a:rPr>
              <a:t>biocapacity</a:t>
            </a:r>
            <a:r>
              <a:rPr lang="en-IE" dirty="0" smtClean="0">
                <a:latin typeface="Times" charset="0"/>
              </a:rPr>
              <a:t> – the area of land and productive oceans actually available to produce renewable resources and absorb CO2 emissions – by more than 50 per cent.</a:t>
            </a:r>
          </a:p>
          <a:p>
            <a:endParaRPr lang="en-IE" dirty="0" smtClean="0">
              <a:latin typeface="Times" charset="0"/>
            </a:endParaRPr>
          </a:p>
          <a:p>
            <a:r>
              <a:rPr lang="en-US" altLang="zh-CN" dirty="0" smtClean="0">
                <a:latin typeface="Times" charset="0"/>
                <a:ea typeface="SimSun" pitchFamily="2" charset="-122"/>
              </a:rPr>
              <a:t>Our current overshoot is </a:t>
            </a:r>
            <a:r>
              <a:rPr lang="en-US" altLang="zh-CN" b="1" dirty="0" smtClean="0">
                <a:latin typeface="Times" charset="0"/>
                <a:ea typeface="SimSun" pitchFamily="2" charset="-122"/>
              </a:rPr>
              <a:t>largely due to </a:t>
            </a:r>
            <a:r>
              <a:rPr lang="en-US" altLang="zh-CN" b="1" u="sng" dirty="0" smtClean="0">
                <a:latin typeface="Times" charset="0"/>
                <a:ea typeface="SimSun" pitchFamily="2" charset="-122"/>
              </a:rPr>
              <a:t>carbon emissions:</a:t>
            </a:r>
            <a:r>
              <a:rPr lang="en-IE" altLang="ja-JP" dirty="0" smtClean="0">
                <a:latin typeface="Times" charset="0"/>
              </a:rPr>
              <a:t> and has </a:t>
            </a:r>
            <a:r>
              <a:rPr lang="en-US" altLang="zh-CN" dirty="0" smtClean="0">
                <a:latin typeface="Times" charset="0"/>
                <a:ea typeface="SimSun" pitchFamily="2" charset="-122"/>
              </a:rPr>
              <a:t>grown 11-fold since 1961. </a:t>
            </a:r>
          </a:p>
          <a:p>
            <a:r>
              <a:rPr lang="en-IE" dirty="0" smtClean="0">
                <a:latin typeface="Times" charset="0"/>
              </a:rPr>
              <a:t>The largest component of the Ecological Footprint is the carbon footprint (55%). At a national level the carbon footprint represents more than half the Ecological Footprint for one-quarter of the countries tracked. It is the largest component for approximately half the countries tracked</a:t>
            </a:r>
            <a:endParaRPr lang="en-US" dirty="0" smtClean="0">
              <a:latin typeface="Times" charset="0"/>
            </a:endParaRPr>
          </a:p>
          <a:p>
            <a:endParaRPr lang="en-US" dirty="0" smtClean="0">
              <a:latin typeface="Times" charset="0"/>
            </a:endParaRPr>
          </a:p>
        </p:txBody>
      </p:sp>
      <p:sp>
        <p:nvSpPr>
          <p:cNvPr id="19460" name="Slide Number Placeholder 3"/>
          <p:cNvSpPr>
            <a:spLocks noGrp="1"/>
          </p:cNvSpPr>
          <p:nvPr>
            <p:ph type="sldNum" sz="quarter" idx="5"/>
          </p:nvPr>
        </p:nvSpPr>
        <p:spPr>
          <a:noFill/>
        </p:spPr>
        <p:txBody>
          <a:bodyPr/>
          <a:lstStyle/>
          <a:p>
            <a:fld id="{2AEF6C12-1BEC-4E99-9FF5-B23AB60F4FCD}"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758472"/>
            <a:ext cx="3405600" cy="518400"/>
          </a:xfrm>
        </p:spPr>
        <p:txBody>
          <a:bodyPr lIns="0" tIns="0">
            <a:noAutofit/>
          </a:bodyPr>
          <a:lstStyle>
            <a:lvl1pPr marL="0" indent="0">
              <a:buNone/>
              <a:defRPr sz="2500">
                <a:solidFill>
                  <a:srgbClr val="008BC0"/>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651720"/>
            <a:ext cx="7268400" cy="3657600"/>
          </a:xfrm>
        </p:spPr>
        <p:txBody>
          <a:bodyPr lIns="0" t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7524750" y="6373813"/>
            <a:ext cx="1439863" cy="288925"/>
          </a:xfrm>
          <a:prstGeom prst="rect">
            <a:avLst/>
          </a:prstGeom>
        </p:spPr>
        <p:txBody>
          <a:bodyPr/>
          <a:lstStyle>
            <a:lvl1pPr>
              <a:defRPr/>
            </a:lvl1pPr>
          </a:lstStyle>
          <a:p>
            <a:fld id="{32367B61-292D-4986-BB93-5B19E83B570F}" type="datetime3">
              <a:rPr lang="en-IE"/>
              <a:pPr/>
              <a:t>8 November 2013</a:t>
            </a:fld>
            <a:r>
              <a:rPr lang="en-IE"/>
              <a:t> - </a:t>
            </a:r>
            <a:fld id="{CF8088C1-FB81-442E-A235-E020888B705E}" type="slidenum">
              <a:rPr lang="en-IE"/>
              <a:pPr/>
              <a:t>‹#›</a:t>
            </a:fld>
            <a:endParaRPr lang="en-I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3"/>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639614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016587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197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3">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012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535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555707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6239585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026053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5992813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32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476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592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229600" cy="6505200"/>
          </a:xfrm>
          <a:prstGeom prst="rect">
            <a:avLst/>
          </a:prstGeom>
          <a:noFill/>
        </p:spPr>
        <p:txBody>
          <a:bodyPr/>
          <a:lstStyle>
            <a:lvl1pPr>
              <a:defRPr sz="1400">
                <a:solidFill>
                  <a:srgbClr val="F3FFFF"/>
                </a:solidFill>
              </a:defRPr>
            </a:lvl1pPr>
          </a:lstStyle>
          <a:p>
            <a:r>
              <a:rPr lang="sv-SE" smtClean="0"/>
              <a:t>Klicka på ikonen för att lägga till en bild</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4" name="Footer Placeholder 13"/>
          <p:cNvSpPr>
            <a:spLocks noGrp="1"/>
          </p:cNvSpPr>
          <p:nvPr>
            <p:ph type="ftr" sz="quarter" idx="12"/>
          </p:nvPr>
        </p:nvSpPr>
        <p:spPr/>
        <p:txBody>
          <a:bodyPr/>
          <a:lstStyle/>
          <a:p>
            <a:r>
              <a:rPr lang="en-IE" smtClean="0">
                <a:solidFill>
                  <a:prstClr val="black"/>
                </a:solidFill>
              </a:rPr>
              <a:t>Presentation to Company name</a:t>
            </a:r>
            <a:endParaRPr lang="en-IE" dirty="0">
              <a:solidFill>
                <a:prstClr val="black"/>
              </a:solidFill>
            </a:endParaRPr>
          </a:p>
        </p:txBody>
      </p:sp>
      <p:sp>
        <p:nvSpPr>
          <p:cNvPr id="23" name="Title Placeholder 15"/>
          <p:cNvSpPr>
            <a:spLocks noGrp="1"/>
          </p:cNvSpPr>
          <p:nvPr>
            <p:ph type="title" hasCustomPrompt="1"/>
          </p:nvPr>
        </p:nvSpPr>
        <p:spPr>
          <a:xfrm>
            <a:off x="5043600" y="543600"/>
            <a:ext cx="3160800" cy="1170888"/>
          </a:xfrm>
          <a:prstGeom prst="rect">
            <a:avLst/>
          </a:prstGeom>
          <a:noFill/>
        </p:spPr>
        <p:txBody>
          <a:bodyPr vert="horz" lIns="91440" tIns="45720" rIns="91440" bIns="45720" rtlCol="0" anchor="ctr">
            <a:normAutofit/>
          </a:bodyPr>
          <a:lstStyle>
            <a:lvl1pPr>
              <a:defRPr sz="2500" baseline="0">
                <a:solidFill>
                  <a:srgbClr val="F3F2E9"/>
                </a:solidFill>
              </a:defRPr>
            </a:lvl1pPr>
          </a:lstStyle>
          <a:p>
            <a:pPr defTabSz="457200"/>
            <a:r>
              <a:rPr lang="en-GB" sz="2500" dirty="0" smtClean="0">
                <a:solidFill>
                  <a:srgbClr val="F3F2E9"/>
                </a:solidFill>
              </a:rPr>
              <a:t>Presentation title here</a:t>
            </a:r>
            <a:endParaRPr lang="en-IE" dirty="0"/>
          </a:p>
        </p:txBody>
      </p:sp>
      <p:sp>
        <p:nvSpPr>
          <p:cNvPr id="30" name="Text Placeholder 29"/>
          <p:cNvSpPr>
            <a:spLocks noGrp="1"/>
          </p:cNvSpPr>
          <p:nvPr>
            <p:ph type="body" sz="quarter" idx="16" hasCustomPrompt="1"/>
          </p:nvPr>
        </p:nvSpPr>
        <p:spPr>
          <a:xfrm>
            <a:off x="5043600" y="3077586"/>
            <a:ext cx="3157200" cy="1080120"/>
          </a:xfrm>
          <a:prstGeom prst="rect">
            <a:avLst/>
          </a:prstGeom>
          <a:solidFill>
            <a:srgbClr val="93CDDD">
              <a:alpha val="62000"/>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3000" b="0">
                <a:solidFill>
                  <a:srgbClr val="F3F2E9"/>
                </a:solidFill>
              </a:defRPr>
            </a:lvl1pPr>
          </a:lstStyle>
          <a:p>
            <a:pPr defTabSz="457200"/>
            <a:r>
              <a:rPr lang="en-GB" sz="3000" dirty="0" smtClean="0">
                <a:solidFill>
                  <a:srgbClr val="F3F2E9"/>
                </a:solidFill>
              </a:rPr>
              <a:t>section title</a:t>
            </a:r>
          </a:p>
          <a:p>
            <a:pPr defTabSz="457200"/>
            <a:r>
              <a:rPr lang="en-GB" sz="3000" dirty="0" smtClean="0">
                <a:solidFill>
                  <a:srgbClr val="F3F2E9"/>
                </a:solidFill>
              </a:rPr>
              <a:t>can go here</a:t>
            </a:r>
            <a:endParaRPr lang="en-US" sz="3000" dirty="0" smtClean="0">
              <a:solidFill>
                <a:srgbClr val="F3F2E9"/>
              </a:solidFill>
            </a:endParaRPr>
          </a:p>
          <a:p>
            <a:pPr defTabSz="457200"/>
            <a:endParaRPr kumimoji="0" lang="en-IE"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Text Placeholder 16"/>
          <p:cNvSpPr>
            <a:spLocks noGrp="1"/>
          </p:cNvSpPr>
          <p:nvPr>
            <p:ph type="body" sz="quarter" idx="18" hasCustomPrompt="1"/>
          </p:nvPr>
        </p:nvSpPr>
        <p:spPr>
          <a:xfrm>
            <a:off x="5040000" y="1728000"/>
            <a:ext cx="3168000" cy="0"/>
          </a:xfrm>
          <a:prstGeom prst="rect">
            <a:avLst/>
          </a:prstGeom>
          <a:ln w="12700">
            <a:solidFill>
              <a:srgbClr val="F3F2E9"/>
            </a:solidFill>
          </a:ln>
        </p:spPr>
        <p:txBody>
          <a:bodyPr/>
          <a:lstStyle>
            <a:lvl1pPr>
              <a:defRPr lang="en-IE" sz="1600" b="1" kern="1200" dirty="0">
                <a:solidFill>
                  <a:schemeClr val="tx1"/>
                </a:solidFill>
                <a:latin typeface="Arial" pitchFamily="34" charset="0"/>
                <a:ea typeface="+mn-ea"/>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pPr>
            <a:r>
              <a:rPr lang="en-IE" dirty="0" smtClean="0"/>
              <a:t>  </a:t>
            </a:r>
            <a:endParaRPr lang="en-IE" dirty="0"/>
          </a:p>
        </p:txBody>
      </p:sp>
      <p:sp>
        <p:nvSpPr>
          <p:cNvPr id="8" name="Text Placeholder 29"/>
          <p:cNvSpPr>
            <a:spLocks noGrp="1"/>
          </p:cNvSpPr>
          <p:nvPr>
            <p:ph type="body" sz="quarter" idx="19" hasCustomPrompt="1"/>
          </p:nvPr>
        </p:nvSpPr>
        <p:spPr>
          <a:xfrm>
            <a:off x="5052704" y="1742948"/>
            <a:ext cx="3157200" cy="1334638"/>
          </a:xfrm>
          <a:prstGeom prst="rect">
            <a:avLst/>
          </a:prstGeom>
          <a:solidFill>
            <a:srgbClr val="93CDDD">
              <a:alpha val="62000"/>
            </a:srgbClr>
          </a:solidFill>
        </p:spPr>
        <p:txBody>
          <a:bodyPr tIns="0"/>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9600" b="0">
                <a:solidFill>
                  <a:srgbClr val="F3F2E9"/>
                </a:solidFill>
              </a:defRPr>
            </a:lvl1pPr>
          </a:lstStyle>
          <a:p>
            <a:pPr defTabSz="457200"/>
            <a:r>
              <a:rPr lang="en-GB" sz="10000" dirty="0" smtClean="0">
                <a:solidFill>
                  <a:srgbClr val="F3F2E9"/>
                </a:solidFill>
              </a:rPr>
              <a:t>6</a:t>
            </a:r>
            <a:endParaRPr lang="en-US" sz="10000" dirty="0">
              <a:solidFill>
                <a:srgbClr val="F3F2E9"/>
              </a:solidFill>
            </a:endParaRPr>
          </a:p>
        </p:txBody>
      </p:sp>
    </p:spTree>
    <p:extLst>
      <p:ext uri="{BB962C8B-B14F-4D97-AF65-F5344CB8AC3E}">
        <p14:creationId xmlns:p14="http://schemas.microsoft.com/office/powerpoint/2010/main" val="20838118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D41E10CD-2B3D-44D4-82B4-4560A9A3922B}" type="datetimeFigureOut">
              <a:rPr lang="sv-SE" smtClean="0">
                <a:solidFill>
                  <a:prstClr val="black"/>
                </a:solidFill>
              </a:rPr>
              <a:pPr/>
              <a:t>2013-11-08</a:t>
            </a:fld>
            <a:endParaRPr lang="sv-SE">
              <a:solidFill>
                <a:prstClr val="black"/>
              </a:solidFill>
            </a:endParaRPr>
          </a:p>
        </p:txBody>
      </p:sp>
      <p:sp>
        <p:nvSpPr>
          <p:cNvPr id="5" name="Platshållare för sidfot 4"/>
          <p:cNvSpPr>
            <a:spLocks noGrp="1"/>
          </p:cNvSpPr>
          <p:nvPr>
            <p:ph type="ftr" sz="quarter" idx="11"/>
          </p:nvPr>
        </p:nvSpPr>
        <p:spPr/>
        <p:txBody>
          <a:bodyPr/>
          <a:lstStyle/>
          <a:p>
            <a:endParaRPr lang="sv-SE">
              <a:solidFill>
                <a:prstClr val="black"/>
              </a:solidFill>
            </a:endParaRPr>
          </a:p>
        </p:txBody>
      </p:sp>
      <p:sp>
        <p:nvSpPr>
          <p:cNvPr id="6" name="Platshållare för bildnummer 5"/>
          <p:cNvSpPr>
            <a:spLocks noGrp="1"/>
          </p:cNvSpPr>
          <p:nvPr>
            <p:ph type="sldNum" sz="quarter" idx="12"/>
          </p:nvPr>
        </p:nvSpPr>
        <p:spPr/>
        <p:txBody>
          <a:bodyPr/>
          <a:lstStyle/>
          <a:p>
            <a:fld id="{1DD2E1F5-6DB3-4D4D-9ABF-3BCED6F8CC08}"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666993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WWF Orange Section Slide with large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229600" cy="6432362"/>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p:txBody>
          <a:bodyPr/>
          <a:lstStyle/>
          <a:p>
            <a:r>
              <a:rPr lang="en-IE" dirty="0" smtClean="0">
                <a:solidFill>
                  <a:prstClr val="black"/>
                </a:solidFill>
              </a:rPr>
              <a:t>15 March 2011</a:t>
            </a:r>
            <a:endParaRPr lang="en-IE" dirty="0">
              <a:solidFill>
                <a:prstClr val="black"/>
              </a:solidFill>
            </a:endParaRPr>
          </a:p>
        </p:txBody>
      </p:sp>
      <p:sp>
        <p:nvSpPr>
          <p:cNvPr id="14" name="Footer Placeholder 13"/>
          <p:cNvSpPr>
            <a:spLocks noGrp="1"/>
          </p:cNvSpPr>
          <p:nvPr>
            <p:ph type="ftr" sz="quarter" idx="12"/>
          </p:nvPr>
        </p:nvSpPr>
        <p:spPr>
          <a:xfrm>
            <a:off x="696384" y="6624272"/>
            <a:ext cx="2134800" cy="196599"/>
          </a:xfrm>
        </p:spPr>
        <p:txBody>
          <a:bodyPr/>
          <a:lstStyle>
            <a:lvl1pPr algn="l">
              <a:defRPr/>
            </a:lvl1pPr>
          </a:lstStyle>
          <a:p>
            <a:r>
              <a:rPr lang="en-IE" dirty="0" smtClean="0">
                <a:solidFill>
                  <a:prstClr val="black"/>
                </a:solidFill>
              </a:rPr>
              <a:t>Earth Hour Conference</a:t>
            </a:r>
            <a:endParaRPr lang="en-IE" dirty="0">
              <a:solidFill>
                <a:prstClr val="black"/>
              </a:solidFill>
            </a:endParaRPr>
          </a:p>
        </p:txBody>
      </p:sp>
      <p:sp>
        <p:nvSpPr>
          <p:cNvPr id="23" name="Title Placeholder 15"/>
          <p:cNvSpPr>
            <a:spLocks noGrp="1"/>
          </p:cNvSpPr>
          <p:nvPr>
            <p:ph type="title" hasCustomPrompt="1"/>
          </p:nvPr>
        </p:nvSpPr>
        <p:spPr>
          <a:xfrm>
            <a:off x="5043600" y="543600"/>
            <a:ext cx="3160800" cy="1170888"/>
          </a:xfrm>
          <a:prstGeom prst="rect">
            <a:avLst/>
          </a:prstGeom>
          <a:noFill/>
        </p:spPr>
        <p:txBody>
          <a:bodyPr vert="horz" lIns="91440" tIns="45720" rIns="91440" bIns="45720" rtlCol="0" anchor="ctr">
            <a:normAutofit/>
          </a:bodyPr>
          <a:lstStyle>
            <a:lvl1pPr>
              <a:defRPr sz="2500" baseline="0">
                <a:solidFill>
                  <a:srgbClr val="F3F2E9"/>
                </a:solidFill>
              </a:defRPr>
            </a:lvl1pPr>
          </a:lstStyle>
          <a:p>
            <a:pPr defTabSz="457200"/>
            <a:r>
              <a:rPr lang="en-GB" sz="2500" dirty="0" smtClean="0">
                <a:solidFill>
                  <a:srgbClr val="F3F2E9"/>
                </a:solidFill>
              </a:rPr>
              <a:t>Presentation title here</a:t>
            </a:r>
            <a:endParaRPr lang="en-IE" dirty="0"/>
          </a:p>
        </p:txBody>
      </p:sp>
      <p:sp>
        <p:nvSpPr>
          <p:cNvPr id="30" name="Text Placeholder 29"/>
          <p:cNvSpPr>
            <a:spLocks noGrp="1"/>
          </p:cNvSpPr>
          <p:nvPr>
            <p:ph type="body" sz="quarter" idx="16" hasCustomPrompt="1"/>
          </p:nvPr>
        </p:nvSpPr>
        <p:spPr>
          <a:xfrm>
            <a:off x="5043600" y="3077586"/>
            <a:ext cx="3157200" cy="1080120"/>
          </a:xfrm>
          <a:prstGeom prst="rect">
            <a:avLst/>
          </a:prstGeom>
          <a:solidFill>
            <a:srgbClr val="007476">
              <a:alpha val="50980"/>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3000" b="0">
                <a:solidFill>
                  <a:srgbClr val="F3F2E9"/>
                </a:solidFill>
              </a:defRPr>
            </a:lvl1pPr>
          </a:lstStyle>
          <a:p>
            <a:pPr defTabSz="457200"/>
            <a:r>
              <a:rPr lang="en-GB" sz="3000" dirty="0" smtClean="0">
                <a:solidFill>
                  <a:srgbClr val="F3F2E9"/>
                </a:solidFill>
              </a:rPr>
              <a:t>section title</a:t>
            </a:r>
          </a:p>
          <a:p>
            <a:pPr defTabSz="457200"/>
            <a:r>
              <a:rPr lang="en-GB" sz="3000" dirty="0" smtClean="0">
                <a:solidFill>
                  <a:srgbClr val="F3F2E9"/>
                </a:solidFill>
              </a:rPr>
              <a:t>can go here</a:t>
            </a:r>
            <a:endParaRPr lang="en-US" sz="3000" dirty="0" smtClean="0">
              <a:solidFill>
                <a:srgbClr val="F3F2E9"/>
              </a:solidFill>
            </a:endParaRPr>
          </a:p>
          <a:p>
            <a:pPr defTabSz="457200"/>
            <a:endParaRPr kumimoji="0" lang="en-IE"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Text Placeholder 16"/>
          <p:cNvSpPr>
            <a:spLocks noGrp="1"/>
          </p:cNvSpPr>
          <p:nvPr>
            <p:ph type="body" sz="quarter" idx="18" hasCustomPrompt="1"/>
          </p:nvPr>
        </p:nvSpPr>
        <p:spPr>
          <a:xfrm>
            <a:off x="5040000" y="1728000"/>
            <a:ext cx="3168000" cy="0"/>
          </a:xfrm>
          <a:prstGeom prst="rect">
            <a:avLst/>
          </a:prstGeom>
          <a:ln w="12700">
            <a:solidFill>
              <a:srgbClr val="F3F2E9"/>
            </a:solidFill>
          </a:ln>
        </p:spPr>
        <p:txBody>
          <a:bodyPr/>
          <a:lstStyle>
            <a:lvl1pPr>
              <a:defRPr lang="en-IE" sz="1600" b="1" kern="1200" dirty="0">
                <a:solidFill>
                  <a:schemeClr val="tx1"/>
                </a:solidFill>
                <a:latin typeface="Arial" pitchFamily="34" charset="0"/>
                <a:ea typeface="+mn-ea"/>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pPr>
            <a:r>
              <a:rPr lang="en-IE" dirty="0" smtClean="0"/>
              <a:t>  </a:t>
            </a:r>
            <a:endParaRPr lang="en-IE" dirty="0"/>
          </a:p>
        </p:txBody>
      </p:sp>
      <p:sp>
        <p:nvSpPr>
          <p:cNvPr id="8" name="Text Placeholder 29"/>
          <p:cNvSpPr>
            <a:spLocks noGrp="1"/>
          </p:cNvSpPr>
          <p:nvPr>
            <p:ph type="body" sz="quarter" idx="19" hasCustomPrompt="1"/>
          </p:nvPr>
        </p:nvSpPr>
        <p:spPr>
          <a:xfrm>
            <a:off x="5052704" y="1742948"/>
            <a:ext cx="3157200" cy="1334638"/>
          </a:xfrm>
          <a:prstGeom prst="rect">
            <a:avLst/>
          </a:prstGeom>
          <a:solidFill>
            <a:srgbClr val="007476">
              <a:alpha val="50980"/>
            </a:srgbClr>
          </a:solidFill>
        </p:spPr>
        <p:txBody>
          <a:bodyPr tIns="0"/>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9600" b="0">
                <a:solidFill>
                  <a:srgbClr val="F3F2E9"/>
                </a:solidFill>
              </a:defRPr>
            </a:lvl1pPr>
          </a:lstStyle>
          <a:p>
            <a:pPr defTabSz="457200"/>
            <a:r>
              <a:rPr lang="en-GB" sz="10000" dirty="0" smtClean="0">
                <a:solidFill>
                  <a:srgbClr val="F3F2E9"/>
                </a:solidFill>
              </a:rPr>
              <a:t>6</a:t>
            </a:r>
            <a:endParaRPr lang="en-US" sz="10000" dirty="0">
              <a:solidFill>
                <a:srgbClr val="F3F2E9"/>
              </a:solidFill>
            </a:endParaRPr>
          </a:p>
        </p:txBody>
      </p:sp>
    </p:spTree>
    <p:extLst>
      <p:ext uri="{BB962C8B-B14F-4D97-AF65-F5344CB8AC3E}">
        <p14:creationId xmlns:p14="http://schemas.microsoft.com/office/powerpoint/2010/main" val="8814102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tIns="1080000" anchor="ctr" anchorCtr="1"/>
          <a:lstStyle>
            <a:lvl1pPr>
              <a:buNone/>
              <a:defRPr baseline="0"/>
            </a:lvl1pPr>
          </a:lstStyle>
          <a:p>
            <a:r>
              <a:rPr lang="en-US" dirty="0" smtClean="0"/>
              <a:t>Click icon to add picture</a:t>
            </a:r>
            <a:endParaRPr lang="en-IE" dirty="0"/>
          </a:p>
        </p:txBody>
      </p:sp>
      <p:sp>
        <p:nvSpPr>
          <p:cNvPr id="14" name="Text Placeholder 13"/>
          <p:cNvSpPr>
            <a:spLocks noGrp="1"/>
          </p:cNvSpPr>
          <p:nvPr>
            <p:ph type="body" sz="quarter" idx="16"/>
          </p:nvPr>
        </p:nvSpPr>
        <p:spPr>
          <a:xfrm>
            <a:off x="785786" y="-8"/>
            <a:ext cx="2610000" cy="2570400"/>
          </a:xfrm>
          <a:prstGeom prst="rect">
            <a:avLst/>
          </a:prstGeom>
          <a:solidFill>
            <a:srgbClr val="10253F">
              <a:alpha val="50196"/>
            </a:srgbClr>
          </a:solidFill>
        </p:spPr>
        <p:txBody>
          <a:bodyPr anchor="b"/>
          <a:lstStyle>
            <a:lvl1pPr>
              <a:buNone/>
              <a:defRPr sz="1600">
                <a:solidFill>
                  <a:schemeClr val="bg1"/>
                </a:solidFill>
              </a:defRPr>
            </a:lvl1pPr>
          </a:lstStyle>
          <a:p>
            <a:pPr lvl="0"/>
            <a:endParaRPr lang="en-IE" dirty="0"/>
          </a:p>
        </p:txBody>
      </p:sp>
      <p:sp>
        <p:nvSpPr>
          <p:cNvPr id="2" name="Title 1"/>
          <p:cNvSpPr>
            <a:spLocks noGrp="1"/>
          </p:cNvSpPr>
          <p:nvPr>
            <p:ph type="title"/>
          </p:nvPr>
        </p:nvSpPr>
        <p:spPr>
          <a:xfrm>
            <a:off x="818992" y="214290"/>
            <a:ext cx="2390400" cy="730800"/>
          </a:xfrm>
          <a:prstGeom prst="rect">
            <a:avLst/>
          </a:prstGeom>
        </p:spPr>
        <p:txBody>
          <a:bodyPr lIns="72000" rIns="468000">
            <a:normAutofit/>
          </a:bodyPr>
          <a:lstStyle>
            <a:lvl1pPr algn="l">
              <a:defRPr sz="2000">
                <a:solidFill>
                  <a:schemeClr val="bg1"/>
                </a:solidFill>
              </a:defRPr>
            </a:lvl1pPr>
          </a:lstStyle>
          <a:p>
            <a:endParaRPr lang="en-IE" dirty="0"/>
          </a:p>
        </p:txBody>
      </p:sp>
      <p:cxnSp>
        <p:nvCxnSpPr>
          <p:cNvPr id="15" name="Straight Connector 14"/>
          <p:cNvCxnSpPr/>
          <p:nvPr userDrawn="1"/>
        </p:nvCxnSpPr>
        <p:spPr>
          <a:xfrm>
            <a:off x="895341" y="966788"/>
            <a:ext cx="2390775"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0"/>
          <p:cNvSpPr>
            <a:spLocks noGrp="1"/>
          </p:cNvSpPr>
          <p:nvPr>
            <p:ph type="sldNum" sz="quarter" idx="4"/>
          </p:nvPr>
        </p:nvSpPr>
        <p:spPr>
          <a:xfrm>
            <a:off x="6553200" y="6535338"/>
            <a:ext cx="2133600" cy="365125"/>
          </a:xfrm>
          <a:prstGeom prst="rect">
            <a:avLst/>
          </a:prstGeom>
        </p:spPr>
        <p:txBody>
          <a:bodyPr anchor="b"/>
          <a:lstStyle>
            <a:lvl1pPr>
              <a:defRPr sz="9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8" name="Footer Placeholder 2"/>
          <p:cNvSpPr>
            <a:spLocks noGrp="1"/>
          </p:cNvSpPr>
          <p:nvPr>
            <p:ph type="ftr" sz="quarter" idx="3"/>
          </p:nvPr>
        </p:nvSpPr>
        <p:spPr>
          <a:xfrm>
            <a:off x="827584" y="6535338"/>
            <a:ext cx="2895600" cy="365125"/>
          </a:xfrm>
          <a:prstGeom prst="rect">
            <a:avLst/>
          </a:prstGeom>
        </p:spPr>
        <p:txBody>
          <a:bodyPr anchor="b"/>
          <a:lstStyle>
            <a:lvl1pPr>
              <a:defRPr sz="1000"/>
            </a:lvl1pPr>
          </a:lstStyle>
          <a:p>
            <a:r>
              <a:rPr lang="en-IE"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25237036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37146744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5263146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8112146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48657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3469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870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3992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41059918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7552022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4329243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0420444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6215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316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16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8224920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7958407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593798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285283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4559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16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6705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6541659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1680463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20224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136596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5837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004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0828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3"/>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2146090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2278559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3"/>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8905521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126582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5896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2">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2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0182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1590435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4203818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631269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861015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0608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765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784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5"/>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837498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4175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5"/>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0407162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4043493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0831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5">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80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980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3"/>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3597515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3573140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3"/>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1237988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2482060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7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2">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61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781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5"/>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5"/>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rgbClr val="7CC8E5"/>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5">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5"/>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5"/>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5">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3"/>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3"/>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3">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3"/>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3"/>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2">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3272776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345448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476616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706711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84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166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07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2">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lIns="0">
            <a:noAutofit/>
          </a:bodyPr>
          <a:lstStyle>
            <a:lvl1pPr marL="0" indent="0">
              <a:buNone/>
              <a:defRPr sz="2500">
                <a:solidFill>
                  <a:schemeClr val="accent4"/>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902117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302208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910934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4216234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89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4">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4365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047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816057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474221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13881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657433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813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401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109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2921067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96086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316734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868435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76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19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464128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670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6"/>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89903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237487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6"/>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20704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5759094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392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6">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1868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276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WF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914400" y="188640"/>
            <a:ext cx="8229600" cy="6505200"/>
          </a:xfrm>
          <a:prstGeom prst="rect">
            <a:avLst/>
          </a:prstGeom>
          <a:noFill/>
        </p:spPr>
        <p:txBody>
          <a:bodyPr/>
          <a:lstStyle>
            <a:lvl1pPr>
              <a:defRPr sz="1400">
                <a:solidFill>
                  <a:srgbClr val="F3FFFF"/>
                </a:solidFill>
              </a:defRPr>
            </a:lvl1pPr>
          </a:lstStyle>
          <a:p>
            <a:r>
              <a:rPr lang="sv-SE" smtClean="0"/>
              <a:t>Klicka på ikonen för att lägga till en bild</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4" name="Footer Placeholder 13"/>
          <p:cNvSpPr>
            <a:spLocks noGrp="1"/>
          </p:cNvSpPr>
          <p:nvPr>
            <p:ph type="ftr" sz="quarter" idx="12"/>
          </p:nvPr>
        </p:nvSpPr>
        <p:spPr/>
        <p:txBody>
          <a:bodyPr/>
          <a:lstStyle/>
          <a:p>
            <a:r>
              <a:rPr lang="en-IE" smtClean="0">
                <a:solidFill>
                  <a:prstClr val="black"/>
                </a:solidFill>
              </a:rPr>
              <a:t>Presentation to Company name</a:t>
            </a:r>
            <a:endParaRPr lang="en-IE" dirty="0">
              <a:solidFill>
                <a:prstClr val="black"/>
              </a:solidFill>
            </a:endParaRPr>
          </a:p>
        </p:txBody>
      </p:sp>
      <p:sp>
        <p:nvSpPr>
          <p:cNvPr id="23" name="Title Placeholder 15"/>
          <p:cNvSpPr>
            <a:spLocks noGrp="1"/>
          </p:cNvSpPr>
          <p:nvPr>
            <p:ph type="title" hasCustomPrompt="1"/>
          </p:nvPr>
        </p:nvSpPr>
        <p:spPr>
          <a:xfrm>
            <a:off x="5094016" y="1880136"/>
            <a:ext cx="3160800" cy="1468800"/>
          </a:xfrm>
          <a:prstGeom prst="rect">
            <a:avLst/>
          </a:prstGeom>
          <a:solidFill>
            <a:srgbClr val="102759">
              <a:alpha val="41176"/>
            </a:srgbClr>
          </a:solidFill>
        </p:spPr>
        <p:txBody>
          <a:bodyPr vert="horz" lIns="91440" tIns="45720" rIns="91440" bIns="45720" rtlCol="0" anchor="ctr">
            <a:normAutofit/>
          </a:bodyPr>
          <a:lstStyle>
            <a:lvl1pPr>
              <a:defRPr>
                <a:solidFill>
                  <a:srgbClr val="F3FFFF"/>
                </a:solidFill>
              </a:defRPr>
            </a:lvl1pPr>
          </a:lstStyle>
          <a:p>
            <a:r>
              <a:rPr lang="en-US" dirty="0" smtClean="0"/>
              <a:t>Presentation title can go here</a:t>
            </a:r>
            <a:endParaRPr lang="en-IE" dirty="0"/>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102759">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baseline="0"/>
            </a:lvl1pPr>
          </a:lstStyle>
          <a:p>
            <a:pPr defTabSz="457200">
              <a:spcBef>
                <a:spcPct val="20000"/>
              </a:spcBef>
              <a:buFont typeface="Arial" charset="0"/>
              <a:buNone/>
            </a:pPr>
            <a:r>
              <a:rPr lang="en-IE" sz="1600" dirty="0" smtClean="0">
                <a:solidFill>
                  <a:srgbClr val="F3F2E9"/>
                </a:solidFill>
              </a:rPr>
              <a:t>Name            Office/Department              Date </a:t>
            </a:r>
            <a:r>
              <a:rPr lang="en-IE" sz="1600" dirty="0" err="1" smtClean="0">
                <a:solidFill>
                  <a:srgbClr val="F3F2E9"/>
                </a:solidFill>
              </a:rPr>
              <a:t>dd</a:t>
            </a:r>
            <a:r>
              <a:rPr lang="en-IE" sz="1600" dirty="0" smtClean="0">
                <a:solidFill>
                  <a:srgbClr val="F3F2E9"/>
                </a:solidFill>
              </a:rPr>
              <a:t>/</a:t>
            </a:r>
            <a:r>
              <a:rPr lang="en-IE" sz="1600" dirty="0" err="1" smtClean="0">
                <a:solidFill>
                  <a:srgbClr val="F3F2E9"/>
                </a:solidFill>
              </a:rPr>
              <a:t>mmm</a:t>
            </a:r>
            <a:r>
              <a:rPr lang="en-IE" sz="1600" dirty="0" smtClean="0">
                <a:solidFill>
                  <a:srgbClr val="F3F2E9"/>
                </a:solidFill>
              </a:rPr>
              <a:t>/</a:t>
            </a:r>
            <a:r>
              <a:rPr lang="en-IE" sz="1600" dirty="0" err="1" smtClean="0">
                <a:solidFill>
                  <a:srgbClr val="F3F2E9"/>
                </a:solidFill>
              </a:rPr>
              <a:t>yyyy</a:t>
            </a:r>
            <a:endParaRPr kumimoji="0" lang="en-IE"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2" name="Text Placeholder 31"/>
          <p:cNvSpPr>
            <a:spLocks noGrp="1"/>
          </p:cNvSpPr>
          <p:nvPr>
            <p:ph type="body" sz="quarter" idx="17" hasCustomPrompt="1"/>
          </p:nvPr>
        </p:nvSpPr>
        <p:spPr>
          <a:xfrm>
            <a:off x="5094016" y="4349068"/>
            <a:ext cx="3160800" cy="1000125"/>
          </a:xfrm>
          <a:prstGeom prst="rect">
            <a:avLst/>
          </a:prstGeom>
          <a:solidFill>
            <a:srgbClr val="102759">
              <a:alpha val="41176"/>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lang="en-IE" sz="1400" dirty="0" smtClean="0">
                <a:solidFill>
                  <a:srgbClr val="F3F2E9"/>
                </a:solidFill>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76764" y="1482922"/>
            <a:ext cx="1764000" cy="396000"/>
          </a:xfrm>
          <a:prstGeom prst="rect">
            <a:avLst/>
          </a:prstGeom>
          <a:solidFill>
            <a:srgbClr val="102759">
              <a:alpha val="41176"/>
            </a:srgbClr>
          </a:solidFill>
          <a:ln w="12700">
            <a:solidFill>
              <a:srgbClr val="FFFFFF">
                <a:alpha val="40784"/>
              </a:srgbClr>
            </a:solidFill>
          </a:ln>
        </p:spPr>
        <p:txBody>
          <a:bodyPr/>
          <a:lstStyle>
            <a:lvl1pPr algn="l">
              <a:buFont typeface="Arial" pitchFamily="34" charset="0"/>
              <a:buNone/>
              <a:defRPr sz="1200">
                <a:solidFill>
                  <a:srgbClr val="F3FFFF"/>
                </a:solidFill>
              </a:defRPr>
            </a:lvl1pPr>
          </a:lstStyle>
          <a:p>
            <a:pPr lvl="0"/>
            <a:r>
              <a:rPr lang="en-US" dirty="0" smtClean="0"/>
              <a:t>Add topic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extLst>
      <p:ext uri="{BB962C8B-B14F-4D97-AF65-F5344CB8AC3E}">
        <p14:creationId xmlns:p14="http://schemas.microsoft.com/office/powerpoint/2010/main" val="3382394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WWF Section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229600" cy="6505200"/>
          </a:xfrm>
          <a:prstGeom prst="rect">
            <a:avLst/>
          </a:prstGeom>
          <a:noFill/>
        </p:spPr>
        <p:txBody>
          <a:bodyPr/>
          <a:lstStyle>
            <a:lvl1pPr>
              <a:defRPr sz="1400">
                <a:solidFill>
                  <a:srgbClr val="F3FFFF"/>
                </a:solidFill>
              </a:defRPr>
            </a:lvl1pPr>
          </a:lstStyle>
          <a:p>
            <a:r>
              <a:rPr lang="sv-SE" smtClean="0"/>
              <a:t>Klicka på ikonen för att lägga till en bild</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4" name="Footer Placeholder 13"/>
          <p:cNvSpPr>
            <a:spLocks noGrp="1"/>
          </p:cNvSpPr>
          <p:nvPr>
            <p:ph type="ftr" sz="quarter" idx="12"/>
          </p:nvPr>
        </p:nvSpPr>
        <p:spPr/>
        <p:txBody>
          <a:bodyPr/>
          <a:lstStyle/>
          <a:p>
            <a:r>
              <a:rPr lang="en-IE" smtClean="0">
                <a:solidFill>
                  <a:prstClr val="black"/>
                </a:solidFill>
              </a:rPr>
              <a:t>Presentation to Company name</a:t>
            </a:r>
            <a:endParaRPr lang="en-IE" dirty="0">
              <a:solidFill>
                <a:prstClr val="black"/>
              </a:solidFill>
            </a:endParaRPr>
          </a:p>
        </p:txBody>
      </p:sp>
      <p:sp>
        <p:nvSpPr>
          <p:cNvPr id="23" name="Title Placeholder 15"/>
          <p:cNvSpPr>
            <a:spLocks noGrp="1"/>
          </p:cNvSpPr>
          <p:nvPr>
            <p:ph type="title" hasCustomPrompt="1"/>
          </p:nvPr>
        </p:nvSpPr>
        <p:spPr>
          <a:xfrm>
            <a:off x="5043600" y="543600"/>
            <a:ext cx="3160800" cy="1170888"/>
          </a:xfrm>
          <a:prstGeom prst="rect">
            <a:avLst/>
          </a:prstGeom>
          <a:noFill/>
        </p:spPr>
        <p:txBody>
          <a:bodyPr vert="horz" lIns="91440" tIns="45720" rIns="91440" bIns="45720" rtlCol="0" anchor="ctr">
            <a:normAutofit/>
          </a:bodyPr>
          <a:lstStyle>
            <a:lvl1pPr>
              <a:defRPr sz="2500" baseline="0">
                <a:solidFill>
                  <a:srgbClr val="F3F2E9"/>
                </a:solidFill>
              </a:defRPr>
            </a:lvl1pPr>
          </a:lstStyle>
          <a:p>
            <a:pPr defTabSz="457200"/>
            <a:r>
              <a:rPr lang="en-GB" sz="2500" dirty="0" smtClean="0">
                <a:solidFill>
                  <a:srgbClr val="F3F2E9"/>
                </a:solidFill>
              </a:rPr>
              <a:t>Presentation title here</a:t>
            </a:r>
            <a:endParaRPr lang="en-IE" dirty="0"/>
          </a:p>
        </p:txBody>
      </p:sp>
      <p:sp>
        <p:nvSpPr>
          <p:cNvPr id="30" name="Text Placeholder 29"/>
          <p:cNvSpPr>
            <a:spLocks noGrp="1"/>
          </p:cNvSpPr>
          <p:nvPr>
            <p:ph type="body" sz="quarter" idx="16" hasCustomPrompt="1"/>
          </p:nvPr>
        </p:nvSpPr>
        <p:spPr>
          <a:xfrm>
            <a:off x="5043600" y="3077586"/>
            <a:ext cx="3157200" cy="1080120"/>
          </a:xfrm>
          <a:prstGeom prst="rect">
            <a:avLst/>
          </a:prstGeom>
          <a:solidFill>
            <a:srgbClr val="93CDDD">
              <a:alpha val="62000"/>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3000" b="0">
                <a:solidFill>
                  <a:srgbClr val="F3F2E9"/>
                </a:solidFill>
              </a:defRPr>
            </a:lvl1pPr>
          </a:lstStyle>
          <a:p>
            <a:pPr defTabSz="457200"/>
            <a:r>
              <a:rPr lang="en-GB" sz="3000" dirty="0" smtClean="0">
                <a:solidFill>
                  <a:srgbClr val="F3F2E9"/>
                </a:solidFill>
              </a:rPr>
              <a:t>section title</a:t>
            </a:r>
          </a:p>
          <a:p>
            <a:pPr defTabSz="457200"/>
            <a:r>
              <a:rPr lang="en-GB" sz="3000" dirty="0" smtClean="0">
                <a:solidFill>
                  <a:srgbClr val="F3F2E9"/>
                </a:solidFill>
              </a:rPr>
              <a:t>can go here</a:t>
            </a:r>
            <a:endParaRPr lang="en-US" sz="3000" dirty="0" smtClean="0">
              <a:solidFill>
                <a:srgbClr val="F3F2E9"/>
              </a:solidFill>
            </a:endParaRPr>
          </a:p>
          <a:p>
            <a:pPr defTabSz="457200"/>
            <a:endParaRPr kumimoji="0" lang="en-IE"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Text Placeholder 16"/>
          <p:cNvSpPr>
            <a:spLocks noGrp="1"/>
          </p:cNvSpPr>
          <p:nvPr>
            <p:ph type="body" sz="quarter" idx="18" hasCustomPrompt="1"/>
          </p:nvPr>
        </p:nvSpPr>
        <p:spPr>
          <a:xfrm>
            <a:off x="5040000" y="1728000"/>
            <a:ext cx="3168000" cy="0"/>
          </a:xfrm>
          <a:prstGeom prst="rect">
            <a:avLst/>
          </a:prstGeom>
          <a:ln w="12700">
            <a:solidFill>
              <a:srgbClr val="F3F2E9"/>
            </a:solidFill>
          </a:ln>
        </p:spPr>
        <p:txBody>
          <a:bodyPr/>
          <a:lstStyle>
            <a:lvl1pPr>
              <a:defRPr lang="en-IE" sz="1600" b="1" kern="1200" dirty="0">
                <a:solidFill>
                  <a:schemeClr val="tx1"/>
                </a:solidFill>
                <a:latin typeface="Arial" pitchFamily="34" charset="0"/>
                <a:ea typeface="+mn-ea"/>
                <a:cs typeface="Arial"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pPr>
            <a:r>
              <a:rPr lang="en-IE" dirty="0" smtClean="0"/>
              <a:t>  </a:t>
            </a:r>
            <a:endParaRPr lang="en-IE" dirty="0"/>
          </a:p>
        </p:txBody>
      </p:sp>
      <p:sp>
        <p:nvSpPr>
          <p:cNvPr id="8" name="Text Placeholder 29"/>
          <p:cNvSpPr>
            <a:spLocks noGrp="1"/>
          </p:cNvSpPr>
          <p:nvPr>
            <p:ph type="body" sz="quarter" idx="19" hasCustomPrompt="1"/>
          </p:nvPr>
        </p:nvSpPr>
        <p:spPr>
          <a:xfrm>
            <a:off x="5052704" y="1742948"/>
            <a:ext cx="3157200" cy="1334638"/>
          </a:xfrm>
          <a:prstGeom prst="rect">
            <a:avLst/>
          </a:prstGeom>
          <a:solidFill>
            <a:srgbClr val="93CDDD">
              <a:alpha val="62000"/>
            </a:srgbClr>
          </a:solidFill>
        </p:spPr>
        <p:txBody>
          <a:bodyPr tIns="0"/>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sz="9600" b="0">
                <a:solidFill>
                  <a:srgbClr val="F3F2E9"/>
                </a:solidFill>
              </a:defRPr>
            </a:lvl1pPr>
          </a:lstStyle>
          <a:p>
            <a:pPr defTabSz="457200"/>
            <a:r>
              <a:rPr lang="en-GB" sz="10000" dirty="0" smtClean="0">
                <a:solidFill>
                  <a:srgbClr val="F3F2E9"/>
                </a:solidFill>
              </a:rPr>
              <a:t>6</a:t>
            </a:r>
            <a:endParaRPr lang="en-US" sz="10000" dirty="0">
              <a:solidFill>
                <a:srgbClr val="F3F2E9"/>
              </a:solidFill>
            </a:endParaRPr>
          </a:p>
        </p:txBody>
      </p:sp>
    </p:spTree>
    <p:extLst>
      <p:ext uri="{BB962C8B-B14F-4D97-AF65-F5344CB8AC3E}">
        <p14:creationId xmlns:p14="http://schemas.microsoft.com/office/powerpoint/2010/main" val="100221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3"/>
          <p:cNvSpPr/>
          <p:nvPr/>
        </p:nvSpPr>
        <p:spPr>
          <a:xfrm>
            <a:off x="0" y="0"/>
            <a:ext cx="107950" cy="6867525"/>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zh-CN" sz="1800">
              <a:solidFill>
                <a:srgbClr val="FFFFFF"/>
              </a:solidFill>
              <a:latin typeface="Calibri" pitchFamily="34" charset="0"/>
            </a:endParaRPr>
          </a:p>
        </p:txBody>
      </p:sp>
      <p:cxnSp>
        <p:nvCxnSpPr>
          <p:cNvPr id="5" name="Straight Connector 11"/>
          <p:cNvCxnSpPr/>
          <p:nvPr/>
        </p:nvCxnSpPr>
        <p:spPr>
          <a:xfrm>
            <a:off x="758825" y="6604000"/>
            <a:ext cx="82200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9" descr="panda1.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475" y="219075"/>
            <a:ext cx="412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1"/>
          <p:cNvCxnSpPr/>
          <p:nvPr userDrawn="1"/>
        </p:nvCxnSpPr>
        <p:spPr>
          <a:xfrm>
            <a:off x="754063" y="915988"/>
            <a:ext cx="82200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9"/>
          <p:cNvSpPr>
            <a:spLocks noGrp="1"/>
          </p:cNvSpPr>
          <p:nvPr>
            <p:ph type="body" sz="quarter" idx="13"/>
          </p:nvPr>
        </p:nvSpPr>
        <p:spPr>
          <a:xfrm>
            <a:off x="759432" y="6384887"/>
            <a:ext cx="8220456" cy="194925"/>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0" indent="0">
              <a:buNone/>
              <a:defRPr lang="en-US" sz="800" kern="1200" dirty="0" smtClean="0">
                <a:solidFill>
                  <a:schemeClr val="tx1"/>
                </a:solidFill>
              </a:defRPr>
            </a:lvl1pPr>
            <a:lvl2pPr>
              <a:defRPr lang="en-US" kern="1200" dirty="0" smtClean="0">
                <a:solidFill>
                  <a:schemeClr val="tx1"/>
                </a:solidFill>
                <a:latin typeface="+mn-lt"/>
                <a:cs typeface="+mn-cs"/>
              </a:defRPr>
            </a:lvl2pPr>
            <a:lvl3pPr>
              <a:defRPr lang="en-US" dirty="0" smtClean="0">
                <a:solidFill>
                  <a:schemeClr val="tx1"/>
                </a:solidFill>
                <a:latin typeface="+mn-lt"/>
                <a:cs typeface="+mn-cs"/>
              </a:defRPr>
            </a:lvl3pPr>
            <a:lvl4pPr>
              <a:defRPr lang="en-US" dirty="0" smtClean="0">
                <a:latin typeface="+mn-lt"/>
                <a:cs typeface="+mn-cs"/>
              </a:defRPr>
            </a:lvl4pPr>
            <a:lvl5pPr>
              <a:defRPr lang="en-US" dirty="0">
                <a:latin typeface="+mn-lt"/>
                <a:cs typeface="+mn-cs"/>
              </a:defRPr>
            </a:lvl5pPr>
          </a:lstStyle>
          <a:p>
            <a:pPr lvl="0"/>
            <a:r>
              <a:rPr lang="en-US" smtClean="0"/>
              <a:t>Click to edit Master text styles</a:t>
            </a:r>
          </a:p>
        </p:txBody>
      </p:sp>
      <p:sp>
        <p:nvSpPr>
          <p:cNvPr id="9" name="Date Placeholder 2"/>
          <p:cNvSpPr>
            <a:spLocks noGrp="1"/>
          </p:cNvSpPr>
          <p:nvPr>
            <p:ph type="dt" sz="half" idx="14"/>
          </p:nvPr>
        </p:nvSpPr>
        <p:spPr>
          <a:xfrm>
            <a:off x="754063" y="6596063"/>
            <a:ext cx="2133600" cy="261937"/>
          </a:xfrm>
          <a:prstGeom prst="rect">
            <a:avLst/>
          </a:prstGeom>
        </p:spPr>
        <p:txBody>
          <a:bodyPr/>
          <a:lstStyle>
            <a:lvl1pPr marL="0" indent="0">
              <a:spcBef>
                <a:spcPct val="0"/>
              </a:spcBef>
              <a:buFontTx/>
              <a:buNone/>
              <a:defRPr sz="1200">
                <a:solidFill>
                  <a:srgbClr val="898989"/>
                </a:solidFill>
                <a:latin typeface="Calibri" pitchFamily="34" charset="0"/>
              </a:defRPr>
            </a:lvl1pPr>
          </a:lstStyle>
          <a:p>
            <a:fld id="{B1CC0211-4809-4E7E-A479-C5DD1B04A0DB}" type="datetime3">
              <a:rPr lang="en-US" altLang="zh-CN"/>
              <a:pPr/>
              <a:t>8 November 2013</a:t>
            </a:fld>
            <a:endParaRPr lang="en-US" altLang="zh-CN"/>
          </a:p>
        </p:txBody>
      </p:sp>
      <p:sp>
        <p:nvSpPr>
          <p:cNvPr id="10" name="Slide Number Placeholder 4"/>
          <p:cNvSpPr>
            <a:spLocks noGrp="1"/>
          </p:cNvSpPr>
          <p:nvPr>
            <p:ph type="sldNum" sz="quarter" idx="15"/>
          </p:nvPr>
        </p:nvSpPr>
        <p:spPr>
          <a:xfrm>
            <a:off x="6846888" y="6604000"/>
            <a:ext cx="2133600" cy="2635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FDF1B85-AE0B-4A21-8094-CAF37B9402D3}" type="slidenum">
              <a:rPr lang="en-US" altLang="zh-CN"/>
              <a:pPr/>
              <a:t>‹#›</a:t>
            </a:fld>
            <a:endParaRPr lang="en-US" altLang="zh-CN"/>
          </a:p>
        </p:txBody>
      </p:sp>
    </p:spTree>
    <p:extLst>
      <p:ext uri="{BB962C8B-B14F-4D97-AF65-F5344CB8AC3E}">
        <p14:creationId xmlns:p14="http://schemas.microsoft.com/office/powerpoint/2010/main" val="1578870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71556" y="138510"/>
            <a:ext cx="8229600" cy="6505200"/>
          </a:xfrm>
          <a:prstGeom prst="rect">
            <a:avLst/>
          </a:prstGeom>
          <a:solidFill>
            <a:srgbClr val="7CC8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Slide Number Placeholder 11"/>
          <p:cNvSpPr>
            <a:spLocks noGrp="1"/>
          </p:cNvSpPr>
          <p:nvPr>
            <p:ph type="sldNum" sz="quarter" idx="11"/>
          </p:nvPr>
        </p:nvSpPr>
        <p:spPr/>
        <p:txBody>
          <a:bodyPr/>
          <a:lstStyle/>
          <a:p>
            <a:fld id="{1480EF31-8C1B-4164-842B-2A1CD66FF22B}" type="datetime5">
              <a:rPr lang="en-IE" smtClean="0">
                <a:solidFill>
                  <a:prstClr val="black"/>
                </a:solidFill>
              </a:rPr>
              <a:pPr/>
              <a:t>8-Nov-13</a:t>
            </a:fld>
            <a:r>
              <a:rPr lang="en-IE"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3" name="Footer Placeholder 12"/>
          <p:cNvSpPr>
            <a:spLocks noGrp="1"/>
          </p:cNvSpPr>
          <p:nvPr>
            <p:ph type="ftr" sz="quarter" idx="12"/>
          </p:nvPr>
        </p:nvSpPr>
        <p:spPr/>
        <p:txBody>
          <a:bodyPr/>
          <a:lstStyle/>
          <a:p>
            <a:r>
              <a:rPr lang="en-IE" smtClean="0">
                <a:solidFill>
                  <a:prstClr val="black"/>
                </a:solidFill>
              </a:rPr>
              <a:t>Presentation to Company name</a:t>
            </a:r>
            <a:endParaRPr lang="en-IE" dirty="0">
              <a:solidFill>
                <a:prstClr val="black"/>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42852"/>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a:off x="1270000" y="3286124"/>
            <a:ext cx="7659718"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5022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5"/>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3993284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42439903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WF Blue body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smtClean="0"/>
              <a:t>Click to edit Master text styles</a:t>
            </a:r>
          </a:p>
        </p:txBody>
      </p:sp>
      <p:cxnSp>
        <p:nvCxnSpPr>
          <p:cNvPr id="10" name="Straight Connector 9"/>
          <p:cNvCxnSpPr/>
          <p:nvPr userDrawn="1"/>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chemeClr val="accent5"/>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3800233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WWF Two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384380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6468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WWF Section Slide with pictur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792000" y="197038"/>
            <a:ext cx="8172000" cy="64800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2" name="Platshållare för text 3"/>
          <p:cNvSpPr>
            <a:spLocks noGrp="1"/>
          </p:cNvSpPr>
          <p:nvPr userDrawn="1">
            <p:ph type="body" sz="quarter" idx="16"/>
          </p:nvPr>
        </p:nvSpPr>
        <p:spPr>
          <a:xfrm>
            <a:off x="5652120" y="0"/>
            <a:ext cx="2610000" cy="2348880"/>
          </a:xfrm>
          <a:solidFill>
            <a:schemeClr val="accent5">
              <a:alpha val="60000"/>
            </a:schemeClr>
          </a:solidFill>
        </p:spPr>
        <p:txBody>
          <a:bodyPr lIns="144000" bIns="108000" anchor="b">
            <a:noAutofit/>
          </a:bodyPr>
          <a:lstStyle>
            <a:lvl1pPr marL="0" indent="0">
              <a:buNone/>
              <a:defRPr/>
            </a:lvl1pPr>
          </a:lstStyle>
          <a:p>
            <a:pPr>
              <a:spcBef>
                <a:spcPct val="0"/>
              </a:spcBef>
            </a:pPr>
            <a:r>
              <a:rPr lang="en-US" sz="2800" dirty="0" smtClean="0">
                <a:solidFill>
                  <a:schemeClr val="bg1"/>
                </a:solidFill>
              </a:rPr>
              <a:t>Living Planet Report</a:t>
            </a:r>
          </a:p>
          <a:p>
            <a:pPr>
              <a:spcBef>
                <a:spcPct val="0"/>
              </a:spcBef>
            </a:pPr>
            <a:endParaRPr lang="en-US" sz="1800" b="1" dirty="0" smtClean="0">
              <a:solidFill>
                <a:schemeClr val="bg1"/>
              </a:solidFill>
            </a:endParaRPr>
          </a:p>
          <a:p>
            <a:pPr>
              <a:spcBef>
                <a:spcPct val="0"/>
              </a:spcBef>
            </a:pPr>
            <a:r>
              <a:rPr lang="sv-SE" sz="1800" dirty="0" smtClean="0">
                <a:solidFill>
                  <a:schemeClr val="bg1"/>
                </a:solidFill>
                <a:ea typeface="Geneva" pitchFamily="-65" charset="-128"/>
              </a:rPr>
              <a:t>En presentation av tillståndet för planeten</a:t>
            </a:r>
            <a:endParaRPr lang="sv-SE" sz="1800" dirty="0">
              <a:solidFill>
                <a:schemeClr val="bg1"/>
              </a:solidFill>
            </a:endParaRPr>
          </a:p>
        </p:txBody>
      </p:sp>
      <p:cxnSp>
        <p:nvCxnSpPr>
          <p:cNvPr id="15" name="Rak 14"/>
          <p:cNvCxnSpPr/>
          <p:nvPr userDrawn="1"/>
        </p:nvCxnSpPr>
        <p:spPr>
          <a:xfrm>
            <a:off x="5805120" y="1556792"/>
            <a:ext cx="230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251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WF blue section title slide">
    <p:spTree>
      <p:nvGrpSpPr>
        <p:cNvPr id="1" name=""/>
        <p:cNvGrpSpPr/>
        <p:nvPr/>
      </p:nvGrpSpPr>
      <p:grpSpPr>
        <a:xfrm>
          <a:off x="0" y="0"/>
          <a:ext cx="0" cy="0"/>
          <a:chOff x="0" y="0"/>
          <a:chExt cx="0" cy="0"/>
        </a:xfrm>
      </p:grpSpPr>
      <p:sp>
        <p:nvSpPr>
          <p:cNvPr id="14" name="Rectangle 13"/>
          <p:cNvSpPr/>
          <p:nvPr userDrawn="1"/>
        </p:nvSpPr>
        <p:spPr>
          <a:xfrm>
            <a:off x="792000" y="198000"/>
            <a:ext cx="8172000" cy="64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lIns="0"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Click to add Section Title</a:t>
            </a:r>
          </a:p>
        </p:txBody>
      </p:sp>
      <p:sp>
        <p:nvSpPr>
          <p:cNvPr id="10" name="Title 9"/>
          <p:cNvSpPr>
            <a:spLocks noGrp="1"/>
          </p:cNvSpPr>
          <p:nvPr>
            <p:ph type="title" hasCustomPrompt="1"/>
          </p:nvPr>
        </p:nvSpPr>
        <p:spPr>
          <a:xfrm>
            <a:off x="5857884" y="194910"/>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lIns="0">
            <a:normAutofit/>
          </a:bodyPr>
          <a:lstStyle>
            <a:lvl1pPr marL="266700" indent="-266700">
              <a:buFont typeface="Arial" pitchFamily="34" charset="0"/>
              <a:buChar char="–"/>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p:txBody>
      </p:sp>
      <p:pic>
        <p:nvPicPr>
          <p:cNvPr id="1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8" name="Straight Connector 14"/>
          <p:cNvCxnSpPr/>
          <p:nvPr userDrawn="1"/>
        </p:nvCxnSpPr>
        <p:spPr>
          <a:xfrm flipV="1">
            <a:off x="1270800" y="3284984"/>
            <a:ext cx="7290000" cy="114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244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WF Blue page title body no bullets">
    <p:spTree>
      <p:nvGrpSpPr>
        <p:cNvPr id="1" name=""/>
        <p:cNvGrpSpPr/>
        <p:nvPr/>
      </p:nvGrpSpPr>
      <p:grpSpPr>
        <a:xfrm>
          <a:off x="0" y="0"/>
          <a:ext cx="0" cy="0"/>
          <a:chOff x="0" y="0"/>
          <a:chExt cx="0" cy="0"/>
        </a:xfrm>
      </p:grpSpPr>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4651450" cy="633822"/>
          </a:xfrm>
        </p:spPr>
        <p:txBody>
          <a:bodyPr lIns="0">
            <a:noAutofit/>
          </a:bodyPr>
          <a:lstStyle>
            <a:lvl1pPr marL="0" indent="0">
              <a:buNone/>
              <a:defRPr sz="2500">
                <a:solidFill>
                  <a:schemeClr val="accent3"/>
                </a:solidFill>
                <a:latin typeface="Arial" pitchFamily="34" charset="0"/>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lIns="0"/>
          <a:lstStyle>
            <a:lvl1pPr>
              <a:buNone/>
              <a:defRPr sz="1900">
                <a:latin typeface="Arial" pitchFamily="34" charset="0"/>
                <a:cs typeface="Arial" pitchFamily="34" charset="0"/>
              </a:defRPr>
            </a:lvl1pPr>
          </a:lstStyle>
          <a:p>
            <a:pPr lvl="0"/>
            <a:r>
              <a:rPr lang="en-US" dirty="0" smtClean="0"/>
              <a:t>Click to edit body text</a:t>
            </a:r>
          </a:p>
        </p:txBody>
      </p:sp>
    </p:spTree>
    <p:extLst>
      <p:ext uri="{BB962C8B-B14F-4D97-AF65-F5344CB8AC3E}">
        <p14:creationId xmlns:p14="http://schemas.microsoft.com/office/powerpoint/2010/main" val="3708558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WF body text shades of blu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0" indent="0">
              <a:lnSpc>
                <a:spcPts val="5000"/>
              </a:lnSpc>
              <a:buNone/>
              <a:defRPr sz="2800">
                <a:solidFill>
                  <a:srgbClr val="B7DEE8"/>
                </a:solidFill>
                <a:latin typeface="Arial" pitchFamily="34" charset="0"/>
                <a:cs typeface="Arial" pitchFamily="34" charset="0"/>
              </a:defRPr>
            </a:lvl1pPr>
            <a:lvl2pPr marL="0" indent="0">
              <a:lnSpc>
                <a:spcPts val="5000"/>
              </a:lnSpc>
              <a:buNone/>
              <a:defRPr sz="2800">
                <a:solidFill>
                  <a:srgbClr val="7CC3DF"/>
                </a:solidFill>
                <a:latin typeface="Arial" pitchFamily="34" charset="0"/>
                <a:cs typeface="Arial" pitchFamily="34" charset="0"/>
              </a:defRPr>
            </a:lvl2pPr>
            <a:lvl3pPr marL="0" indent="0">
              <a:lnSpc>
                <a:spcPts val="5000"/>
              </a:lnSpc>
              <a:buNone/>
              <a:defRPr sz="2800">
                <a:solidFill>
                  <a:srgbClr val="008BC0"/>
                </a:solidFill>
                <a:latin typeface="Arial" pitchFamily="34" charset="0"/>
                <a:cs typeface="Arial" pitchFamily="34" charset="0"/>
              </a:defRPr>
            </a:lvl3pPr>
            <a:lvl4pPr marL="0" indent="0">
              <a:lnSpc>
                <a:spcPts val="5000"/>
              </a:lnSpc>
              <a:buNone/>
              <a:defRPr sz="2800">
                <a:solidFill>
                  <a:srgbClr val="1B64A1"/>
                </a:solidFill>
                <a:latin typeface="Arial" pitchFamily="34" charset="0"/>
                <a:cs typeface="Arial" pitchFamily="34" charset="0"/>
              </a:defRPr>
            </a:lvl4pPr>
            <a:lvl5pPr marL="0" indent="0">
              <a:lnSpc>
                <a:spcPts val="5000"/>
              </a:lnSpc>
              <a:buNone/>
              <a:defRPr sz="2800">
                <a:solidFill>
                  <a:srgbClr val="20528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Tree>
    <p:extLst>
      <p:ext uri="{BB962C8B-B14F-4D97-AF65-F5344CB8AC3E}">
        <p14:creationId xmlns:p14="http://schemas.microsoft.com/office/powerpoint/2010/main" val="110475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9"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4" Type="http://schemas.openxmlformats.org/officeDocument/2006/relationships/slideLayout" Target="../slideLayouts/slideLayout119.xml"/><Relationship Id="rId9"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 Id="rId9"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 Id="rId9"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4" Type="http://schemas.openxmlformats.org/officeDocument/2006/relationships/slideLayout" Target="../slideLayouts/slideLayout168.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1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758" r:id="rId1"/>
    <p:sldLayoutId id="2147483747" r:id="rId2"/>
    <p:sldLayoutId id="2147483748" r:id="rId3"/>
    <p:sldLayoutId id="2147483750" r:id="rId4"/>
    <p:sldLayoutId id="2147483753" r:id="rId5"/>
    <p:sldLayoutId id="2147483794" r:id="rId6"/>
    <p:sldLayoutId id="2147483776" r:id="rId7"/>
    <p:sldLayoutId id="2147483979" r:id="rId8"/>
    <p:sldLayoutId id="2147483981" r:id="rId9"/>
    <p:sldLayoutId id="2147483987" r:id="rId10"/>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60510717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216020784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73532718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81173314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 name="Rectangle 9"/>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ectangle 10"/>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Rectangle 11"/>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3" name="Rectangle 12"/>
          <p:cNvSpPr/>
          <p:nvPr/>
        </p:nvSpPr>
        <p:spPr>
          <a:xfrm>
            <a:off x="0" y="0"/>
            <a:ext cx="107950" cy="6858000"/>
          </a:xfrm>
          <a:prstGeom prst="rect">
            <a:avLst/>
          </a:prstGeom>
          <a:solidFill>
            <a:srgbClr val="7CC8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5" name="Picture 13" descr="master panda.jpg"/>
          <p:cNvPicPr>
            <a:picLocks noChangeAspect="1"/>
          </p:cNvPicPr>
          <p:nvPr/>
        </p:nvPicPr>
        <p:blipFill>
          <a:blip r:embed="rId5"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solidFill>
                  <a:prstClr val="black"/>
                </a:solidFill>
              </a:rPr>
              <a:pPr/>
              <a:t>8-Nov-13</a:t>
            </a:fld>
            <a:r>
              <a:rPr lang="en-IE"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5" name="Footer Placeholder 4"/>
          <p:cNvSpPr>
            <a:spLocks noGrp="1"/>
          </p:cNvSpPr>
          <p:nvPr>
            <p:ph type="ftr" sz="quarter" idx="3"/>
          </p:nvPr>
        </p:nvSpPr>
        <p:spPr>
          <a:xfrm>
            <a:off x="790080" y="6500834"/>
            <a:ext cx="2134800" cy="365125"/>
          </a:xfrm>
          <a:prstGeom prst="rect">
            <a:avLst/>
          </a:prstGeom>
        </p:spPr>
        <p:txBody>
          <a:bodyPr vert="horz" lIns="91440" tIns="45720" rIns="91440" bIns="45720" rtlCol="0" anchor="b" anchorCtr="0"/>
          <a:lstStyle>
            <a:lvl1pPr algn="l">
              <a:defRPr sz="900">
                <a:solidFill>
                  <a:schemeClr val="tx1"/>
                </a:solidFill>
              </a:defRPr>
            </a:lvl1pPr>
          </a:lstStyle>
          <a:p>
            <a:r>
              <a:rPr lang="en-IE"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20306161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Lst>
  <p:hf sldNum="0"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194274942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83596304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13"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239568820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387938726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416157760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pic>
        <p:nvPicPr>
          <p:cNvPr id="8" name="Picture 13" descr="master panda.jpg"/>
          <p:cNvPicPr>
            <a:picLocks noChangeAspect="1"/>
          </p:cNvPicPr>
          <p:nvPr userDrawn="1"/>
        </p:nvPicPr>
        <p:blipFill>
          <a:blip r:embed="rId2"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177504042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102010730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234000438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101743460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411451649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402493802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pPr/>
              <a:t>8-Nov-13</a:t>
            </a:fld>
            <a:r>
              <a:rPr lang="en-IE" dirty="0" smtClean="0"/>
              <a:t> / </a:t>
            </a:r>
            <a:fld id="{DA18218B-80D4-4990-93EE-27FCEE243EFE}" type="slidenum">
              <a:rPr lang="en-IE" smtClean="0"/>
              <a:pPr/>
              <a:t>‹#›</a:t>
            </a:fld>
            <a:endParaRPr lang="en-IE" dirty="0"/>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7920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7" name="Rectangle 6"/>
          <p:cNvSpPr/>
          <p:nvPr userDrawn="1"/>
        </p:nvSpPr>
        <p:spPr>
          <a:xfrm>
            <a:off x="0" y="0"/>
            <a:ext cx="10795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8" name="Picture 13" descr="master panda.jpg"/>
          <p:cNvPicPr>
            <a:picLocks noChangeAspect="1"/>
          </p:cNvPicPr>
          <p:nvPr userDrawn="1"/>
        </p:nvPicPr>
        <p:blipFill>
          <a:blip r:embed="rId9" cstate="screen">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Slide Number Placeholder 12"/>
          <p:cNvSpPr>
            <a:spLocks noGrp="1"/>
          </p:cNvSpPr>
          <p:nvPr>
            <p:ph type="sldNum" sz="quarter" idx="4"/>
          </p:nvPr>
        </p:nvSpPr>
        <p:spPr>
          <a:xfrm>
            <a:off x="6804248" y="6584332"/>
            <a:ext cx="2133600" cy="365125"/>
          </a:xfrm>
          <a:prstGeom prst="rect">
            <a:avLst/>
          </a:prstGeom>
        </p:spPr>
        <p:txBody>
          <a:bodyPr/>
          <a:lstStyle>
            <a:lvl1pPr algn="r">
              <a:defRPr sz="1000"/>
            </a:lvl1pPr>
          </a:lstStyle>
          <a:p>
            <a:fld id="{1480EF31-8C1B-4164-842B-2A1CD66FF22B}" type="datetime5">
              <a:rPr lang="en-IE" smtClean="0">
                <a:solidFill>
                  <a:prstClr val="black"/>
                </a:solidFill>
              </a:rPr>
              <a:pPr/>
              <a:t>8-Nov-13</a:t>
            </a:fld>
            <a:r>
              <a:rPr lang="en-IE" dirty="0" smtClean="0">
                <a:solidFill>
                  <a:prstClr val="black"/>
                </a:solidFill>
              </a:rPr>
              <a:t> / </a:t>
            </a:r>
            <a:fld id="{DA18218B-80D4-4990-93EE-27FCEE243EFE}" type="slidenum">
              <a:rPr lang="en-IE" smtClean="0">
                <a:solidFill>
                  <a:prstClr val="black"/>
                </a:solidFill>
              </a:rPr>
              <a:pPr/>
              <a:t>‹#›</a:t>
            </a:fld>
            <a:endParaRPr lang="en-IE" dirty="0">
              <a:solidFill>
                <a:prstClr val="black"/>
              </a:solidFill>
            </a:endParaRPr>
          </a:p>
        </p:txBody>
      </p:sp>
      <p:sp>
        <p:nvSpPr>
          <p:cNvPr id="12" name="Footer Placeholder 13"/>
          <p:cNvSpPr>
            <a:spLocks noGrp="1"/>
          </p:cNvSpPr>
          <p:nvPr>
            <p:ph type="ftr" sz="quarter" idx="3"/>
          </p:nvPr>
        </p:nvSpPr>
        <p:spPr>
          <a:xfrm>
            <a:off x="683568" y="6592267"/>
            <a:ext cx="2134800" cy="365125"/>
          </a:xfrm>
          <a:prstGeom prst="rect">
            <a:avLst/>
          </a:prstGeom>
        </p:spPr>
        <p:txBody>
          <a:bodyPr/>
          <a:lstStyle>
            <a:lvl1pPr>
              <a:defRPr sz="900"/>
            </a:lvl1pPr>
          </a:lstStyle>
          <a:p>
            <a:r>
              <a:rPr lang="en-IE" dirty="0" smtClean="0">
                <a:solidFill>
                  <a:prstClr val="black"/>
                </a:solidFill>
              </a:rPr>
              <a:t>Presentation to Company name</a:t>
            </a:r>
            <a:endParaRPr lang="en-IE" dirty="0">
              <a:solidFill>
                <a:prstClr val="black"/>
              </a:solidFill>
            </a:endParaRPr>
          </a:p>
        </p:txBody>
      </p:sp>
    </p:spTree>
    <p:extLst>
      <p:ext uri="{BB962C8B-B14F-4D97-AF65-F5344CB8AC3E}">
        <p14:creationId xmlns:p14="http://schemas.microsoft.com/office/powerpoint/2010/main" val="246744198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5" name="Platshållare för bild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76" y="178755"/>
            <a:ext cx="8208912" cy="6562613"/>
          </a:xfrm>
          <a:prstGeom prst="rect">
            <a:avLst/>
          </a:prstGeom>
        </p:spPr>
      </p:pic>
      <p:sp>
        <p:nvSpPr>
          <p:cNvPr id="6" name="Rectangle 5"/>
          <p:cNvSpPr/>
          <p:nvPr/>
        </p:nvSpPr>
        <p:spPr>
          <a:xfrm>
            <a:off x="1043608" y="476672"/>
            <a:ext cx="4572000" cy="2862322"/>
          </a:xfrm>
          <a:prstGeom prst="rect">
            <a:avLst/>
          </a:prstGeom>
        </p:spPr>
        <p:txBody>
          <a:bodyPr>
            <a:spAutoFit/>
          </a:bodyPr>
          <a:lstStyle/>
          <a:p>
            <a:pPr>
              <a:buNone/>
            </a:pPr>
            <a:r>
              <a:rPr lang="en-US" altLang="zh-CN" sz="3600" dirty="0" smtClean="0">
                <a:solidFill>
                  <a:schemeClr val="bg1"/>
                </a:solidFill>
              </a:rPr>
              <a:t>Ecological Footprint and China for a Global Shift</a:t>
            </a:r>
          </a:p>
          <a:p>
            <a:pPr>
              <a:buNone/>
            </a:pPr>
            <a:r>
              <a:rPr lang="zh-CN" altLang="en-US" sz="3600" dirty="0">
                <a:solidFill>
                  <a:schemeClr val="bg1"/>
                </a:solidFill>
              </a:rPr>
              <a:t>生态足</a:t>
            </a:r>
            <a:r>
              <a:rPr lang="zh-CN" altLang="en-US" sz="3600" dirty="0" smtClean="0">
                <a:solidFill>
                  <a:schemeClr val="bg1"/>
                </a:solidFill>
              </a:rPr>
              <a:t>迹与</a:t>
            </a:r>
            <a:r>
              <a:rPr lang="en-US" altLang="zh-CN" sz="3600" dirty="0" smtClean="0">
                <a:solidFill>
                  <a:schemeClr val="bg1"/>
                </a:solidFill>
              </a:rPr>
              <a:t/>
            </a:r>
            <a:br>
              <a:rPr lang="en-US" altLang="zh-CN" sz="3600" dirty="0" smtClean="0">
                <a:solidFill>
                  <a:schemeClr val="bg1"/>
                </a:solidFill>
              </a:rPr>
            </a:br>
            <a:r>
              <a:rPr lang="zh-CN" altLang="en-US" sz="3600" dirty="0" smtClean="0">
                <a:solidFill>
                  <a:schemeClr val="bg1"/>
                </a:solidFill>
              </a:rPr>
              <a:t>中国领跑世界革新</a:t>
            </a:r>
            <a:endParaRPr lang="en-US" sz="3600" dirty="0">
              <a:solidFill>
                <a:schemeClr val="bg1"/>
              </a:solidFill>
            </a:endParaRPr>
          </a:p>
        </p:txBody>
      </p:sp>
      <p:sp>
        <p:nvSpPr>
          <p:cNvPr id="7" name="Rectangle 6"/>
          <p:cNvSpPr/>
          <p:nvPr/>
        </p:nvSpPr>
        <p:spPr>
          <a:xfrm>
            <a:off x="4176464" y="4725144"/>
            <a:ext cx="4572000" cy="1938992"/>
          </a:xfrm>
          <a:prstGeom prst="rect">
            <a:avLst/>
          </a:prstGeom>
        </p:spPr>
        <p:txBody>
          <a:bodyPr>
            <a:spAutoFit/>
          </a:bodyPr>
          <a:lstStyle/>
          <a:p>
            <a:pPr algn="r">
              <a:buNone/>
            </a:pPr>
            <a:r>
              <a:rPr lang="sv-SE" sz="2400" dirty="0" smtClean="0">
                <a:solidFill>
                  <a:schemeClr val="bg1"/>
                </a:solidFill>
              </a:rPr>
              <a:t>Jim Leape</a:t>
            </a:r>
          </a:p>
          <a:p>
            <a:pPr algn="r">
              <a:buNone/>
            </a:pPr>
            <a:r>
              <a:rPr lang="en-US" sz="2400" dirty="0" smtClean="0">
                <a:solidFill>
                  <a:schemeClr val="bg1"/>
                </a:solidFill>
              </a:rPr>
              <a:t>Director General</a:t>
            </a:r>
          </a:p>
          <a:p>
            <a:pPr algn="r">
              <a:buNone/>
            </a:pPr>
            <a:r>
              <a:rPr lang="en-US" altLang="zh-CN" sz="2400" dirty="0" smtClean="0">
                <a:solidFill>
                  <a:schemeClr val="bg1"/>
                </a:solidFill>
              </a:rPr>
              <a:t>WWF International</a:t>
            </a:r>
          </a:p>
          <a:p>
            <a:pPr algn="r">
              <a:buNone/>
            </a:pPr>
            <a:r>
              <a:rPr lang="zh-CN" altLang="en-US" sz="2400" dirty="0">
                <a:solidFill>
                  <a:schemeClr val="bg1"/>
                </a:solidFill>
              </a:rPr>
              <a:t>吉</a:t>
            </a:r>
            <a:r>
              <a:rPr lang="zh-CN" altLang="en-US" sz="2400" dirty="0" smtClean="0">
                <a:solidFill>
                  <a:schemeClr val="bg1"/>
                </a:solidFill>
              </a:rPr>
              <a:t>姆</a:t>
            </a:r>
            <a:r>
              <a:rPr lang="en-US" altLang="zh-CN" sz="2400" dirty="0" smtClean="0">
                <a:solidFill>
                  <a:schemeClr val="bg1"/>
                </a:solidFill>
              </a:rPr>
              <a:t>·</a:t>
            </a:r>
            <a:r>
              <a:rPr lang="zh-CN" altLang="en-US" sz="2400" dirty="0" smtClean="0">
                <a:solidFill>
                  <a:schemeClr val="bg1"/>
                </a:solidFill>
              </a:rPr>
              <a:t>利普</a:t>
            </a:r>
            <a:endParaRPr lang="en-US" altLang="zh-CN" sz="2400" dirty="0" smtClean="0">
              <a:solidFill>
                <a:schemeClr val="bg1"/>
              </a:solidFill>
            </a:endParaRPr>
          </a:p>
          <a:p>
            <a:pPr algn="r">
              <a:buNone/>
            </a:pPr>
            <a:r>
              <a:rPr lang="en-US" sz="2400" dirty="0" smtClean="0">
                <a:solidFill>
                  <a:schemeClr val="bg1"/>
                </a:solidFill>
              </a:rPr>
              <a:t>WWF</a:t>
            </a:r>
            <a:r>
              <a:rPr lang="zh-CN" altLang="en-US" sz="2400" dirty="0" smtClean="0">
                <a:solidFill>
                  <a:schemeClr val="bg1"/>
                </a:solidFill>
              </a:rPr>
              <a:t>全球总干事</a:t>
            </a:r>
            <a:endParaRPr lang="sv-S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2641" y="438150"/>
            <a:ext cx="7343775" cy="5981700"/>
          </a:xfrm>
          <a:prstGeom prst="rect">
            <a:avLst/>
          </a:prstGeom>
          <a:noFill/>
          <a:ln w="9525">
            <a:noFill/>
            <a:miter lim="800000"/>
            <a:headEnd/>
            <a:tailEnd/>
          </a:ln>
        </p:spPr>
      </p:pic>
      <p:sp>
        <p:nvSpPr>
          <p:cNvPr id="2" name="TextBox 1"/>
          <p:cNvSpPr txBox="1"/>
          <p:nvPr/>
        </p:nvSpPr>
        <p:spPr>
          <a:xfrm>
            <a:off x="2483768" y="3212976"/>
            <a:ext cx="6336704" cy="369332"/>
          </a:xfrm>
          <a:prstGeom prst="rect">
            <a:avLst/>
          </a:prstGeom>
          <a:noFill/>
        </p:spPr>
        <p:txBody>
          <a:bodyPr wrap="square" rtlCol="0">
            <a:spAutoFit/>
          </a:bodyPr>
          <a:lstStyle/>
          <a:p>
            <a:r>
              <a:rPr lang="zh-CN" altLang="en-US" dirty="0" smtClean="0"/>
              <a:t>肯尼亚与中国签署</a:t>
            </a:r>
            <a:r>
              <a:rPr lang="en-US" altLang="zh-CN" dirty="0" smtClean="0"/>
              <a:t>50</a:t>
            </a:r>
            <a:r>
              <a:rPr lang="zh-CN" altLang="en-US" dirty="0" smtClean="0"/>
              <a:t>亿交易</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043608" y="607219"/>
            <a:ext cx="7488832" cy="517525"/>
          </a:xfrm>
          <a:prstGeom prst="rect">
            <a:avLst/>
          </a:prstGeom>
          <a:noFill/>
          <a:ln w="9525">
            <a:noFill/>
            <a:miter lim="800000"/>
            <a:headEnd/>
            <a:tailEnd/>
          </a:ln>
        </p:spPr>
        <p:txBody>
          <a:bodyPr/>
          <a:lstStyle/>
          <a:p>
            <a:pPr defTabSz="457200"/>
            <a:r>
              <a:rPr lang="en-US" sz="2800" b="1" dirty="0" smtClean="0">
                <a:solidFill>
                  <a:srgbClr val="618A3B"/>
                </a:solidFill>
                <a:latin typeface="Arial" charset="0"/>
              </a:rPr>
              <a:t>Since 1999, Africa’s growth tracks China’s</a:t>
            </a:r>
          </a:p>
          <a:p>
            <a:pPr defTabSz="457200"/>
            <a:r>
              <a:rPr lang="en-US" altLang="zh-CN" sz="2800" b="1" dirty="0" smtClean="0">
                <a:solidFill>
                  <a:srgbClr val="618A3B"/>
                </a:solidFill>
              </a:rPr>
              <a:t>1999</a:t>
            </a:r>
            <a:r>
              <a:rPr lang="zh-CN" altLang="en-US" sz="2800" b="1" dirty="0" smtClean="0">
                <a:solidFill>
                  <a:srgbClr val="618A3B"/>
                </a:solidFill>
              </a:rPr>
              <a:t>年以来，非洲的经济发展与中国高度相关</a:t>
            </a:r>
            <a:endParaRPr lang="en-US" sz="2800" b="1" dirty="0">
              <a:solidFill>
                <a:srgbClr val="618A3B"/>
              </a:solidFill>
              <a:latin typeface="Arial" charset="0"/>
            </a:endParaRPr>
          </a:p>
        </p:txBody>
      </p:sp>
      <p:sp>
        <p:nvSpPr>
          <p:cNvPr id="23555" name="Title 1"/>
          <p:cNvSpPr txBox="1">
            <a:spLocks/>
          </p:cNvSpPr>
          <p:nvPr/>
        </p:nvSpPr>
        <p:spPr bwMode="auto">
          <a:xfrm>
            <a:off x="8610600" y="6497638"/>
            <a:ext cx="368300" cy="354012"/>
          </a:xfrm>
          <a:prstGeom prst="rect">
            <a:avLst/>
          </a:prstGeom>
          <a:noFill/>
          <a:ln w="9525">
            <a:noFill/>
            <a:miter lim="800000"/>
            <a:headEnd/>
            <a:tailEnd/>
          </a:ln>
        </p:spPr>
        <p:txBody>
          <a:bodyPr/>
          <a:lstStyle/>
          <a:p>
            <a:pPr defTabSz="457200"/>
            <a:fld id="{B1BAB983-9D45-4E21-AB20-E584E98FD311}" type="slidenum">
              <a:rPr lang="en-US" sz="1000">
                <a:solidFill>
                  <a:srgbClr val="404040"/>
                </a:solidFill>
              </a:rPr>
              <a:pPr defTabSz="457200"/>
              <a:t>11</a:t>
            </a:fld>
            <a:endParaRPr lang="en-US" sz="1000">
              <a:solidFill>
                <a:srgbClr val="404040"/>
              </a:solidFill>
            </a:endParaRPr>
          </a:p>
        </p:txBody>
      </p:sp>
      <p:pic>
        <p:nvPicPr>
          <p:cNvPr id="23556" name="Picture 30"/>
          <p:cNvPicPr>
            <a:picLocks noChangeAspect="1" noChangeArrowheads="1"/>
          </p:cNvPicPr>
          <p:nvPr/>
        </p:nvPicPr>
        <p:blipFill>
          <a:blip r:embed="rId3" cstate="print"/>
          <a:srcRect l="9447" t="15634" r="9447"/>
          <a:stretch>
            <a:fillRect/>
          </a:stretch>
        </p:blipFill>
        <p:spPr bwMode="auto">
          <a:xfrm>
            <a:off x="304800" y="1744960"/>
            <a:ext cx="8610600" cy="45643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6360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1340768"/>
            <a:ext cx="8229600" cy="5174035"/>
          </a:xfrm>
          <a:ln>
            <a:noFill/>
          </a:ln>
        </p:spPr>
        <p:txBody>
          <a:bodyPr>
            <a:normAutofit/>
          </a:bodyPr>
          <a:lstStyle/>
          <a:p>
            <a:pPr algn="ctr">
              <a:buNone/>
            </a:pPr>
            <a:r>
              <a:rPr lang="en-GB" sz="3600" dirty="0" smtClean="0">
                <a:solidFill>
                  <a:srgbClr val="009999"/>
                </a:solidFill>
              </a:rPr>
              <a:t>Between 2000 and 2012, trade between China and Latin America grew by </a:t>
            </a:r>
          </a:p>
          <a:p>
            <a:pPr algn="ctr">
              <a:buNone/>
            </a:pPr>
            <a:r>
              <a:rPr lang="en-GB" sz="4800" b="1" dirty="0" smtClean="0">
                <a:solidFill>
                  <a:srgbClr val="009999"/>
                </a:solidFill>
              </a:rPr>
              <a:t>2,550 %</a:t>
            </a:r>
            <a:r>
              <a:rPr lang="en-GB" sz="3600" dirty="0" smtClean="0">
                <a:solidFill>
                  <a:srgbClr val="009999"/>
                </a:solidFill>
              </a:rPr>
              <a:t> </a:t>
            </a:r>
          </a:p>
          <a:p>
            <a:pPr algn="ctr">
              <a:buNone/>
            </a:pPr>
            <a:r>
              <a:rPr lang="en-GB" sz="3600" dirty="0" smtClean="0">
                <a:solidFill>
                  <a:srgbClr val="009999"/>
                </a:solidFill>
              </a:rPr>
              <a:t>from $10 billion to $255 billion</a:t>
            </a:r>
          </a:p>
          <a:p>
            <a:pPr algn="ctr">
              <a:buNone/>
            </a:pPr>
            <a:r>
              <a:rPr lang="en-GB" dirty="0" smtClean="0">
                <a:solidFill>
                  <a:srgbClr val="009999"/>
                </a:solidFill>
              </a:rPr>
              <a:t>2000</a:t>
            </a:r>
            <a:r>
              <a:rPr lang="zh-CN" altLang="en-US" dirty="0" smtClean="0">
                <a:solidFill>
                  <a:srgbClr val="009999"/>
                </a:solidFill>
              </a:rPr>
              <a:t>至</a:t>
            </a:r>
            <a:r>
              <a:rPr lang="en-US" altLang="zh-CN" dirty="0" smtClean="0">
                <a:solidFill>
                  <a:srgbClr val="009999"/>
                </a:solidFill>
              </a:rPr>
              <a:t>2012</a:t>
            </a:r>
            <a:r>
              <a:rPr lang="zh-CN" altLang="en-US" dirty="0" smtClean="0">
                <a:solidFill>
                  <a:srgbClr val="009999"/>
                </a:solidFill>
              </a:rPr>
              <a:t>年间，中国与拉丁美洲的贸易额增长</a:t>
            </a:r>
            <a:r>
              <a:rPr lang="en-US" altLang="zh-CN" dirty="0" smtClean="0">
                <a:solidFill>
                  <a:srgbClr val="009999"/>
                </a:solidFill>
              </a:rPr>
              <a:t>2550%</a:t>
            </a:r>
            <a:r>
              <a:rPr lang="zh-CN" altLang="en-US" dirty="0" smtClean="0">
                <a:solidFill>
                  <a:srgbClr val="009999"/>
                </a:solidFill>
              </a:rPr>
              <a:t>，从</a:t>
            </a:r>
            <a:r>
              <a:rPr lang="en-US" altLang="zh-CN" dirty="0" smtClean="0">
                <a:solidFill>
                  <a:srgbClr val="009999"/>
                </a:solidFill>
              </a:rPr>
              <a:t>100</a:t>
            </a:r>
            <a:r>
              <a:rPr lang="zh-CN" altLang="en-US" dirty="0" smtClean="0">
                <a:solidFill>
                  <a:srgbClr val="009999"/>
                </a:solidFill>
              </a:rPr>
              <a:t>亿增长到</a:t>
            </a:r>
            <a:r>
              <a:rPr lang="en-US" altLang="zh-CN" dirty="0" smtClean="0">
                <a:solidFill>
                  <a:srgbClr val="009999"/>
                </a:solidFill>
              </a:rPr>
              <a:t>2550</a:t>
            </a:r>
            <a:r>
              <a:rPr lang="zh-CN" altLang="en-US" dirty="0" smtClean="0">
                <a:solidFill>
                  <a:srgbClr val="009999"/>
                </a:solidFill>
              </a:rPr>
              <a:t>亿</a:t>
            </a:r>
            <a:endParaRPr lang="en-GB" dirty="0">
              <a:solidFill>
                <a:srgbClr val="009999"/>
              </a:solidFill>
            </a:endParaRPr>
          </a:p>
        </p:txBody>
      </p:sp>
      <p:sp>
        <p:nvSpPr>
          <p:cNvPr id="4" name="Rectangle 3"/>
          <p:cNvSpPr/>
          <p:nvPr/>
        </p:nvSpPr>
        <p:spPr>
          <a:xfrm>
            <a:off x="5148064" y="5939988"/>
            <a:ext cx="3450625" cy="369332"/>
          </a:xfrm>
          <a:prstGeom prst="rect">
            <a:avLst/>
          </a:prstGeom>
        </p:spPr>
        <p:txBody>
          <a:bodyPr wrap="none">
            <a:spAutoFit/>
          </a:bodyPr>
          <a:lstStyle/>
          <a:p>
            <a:r>
              <a:rPr lang="en-GB" dirty="0" smtClean="0">
                <a:solidFill>
                  <a:srgbClr val="006B8D"/>
                </a:solidFill>
              </a:rPr>
              <a:t>World Policy Institute, July 2013</a:t>
            </a:r>
            <a:endParaRPr lang="en-GB" dirty="0">
              <a:solidFill>
                <a:srgbClr val="006B8D"/>
              </a:solidFill>
            </a:endParaRPr>
          </a:p>
        </p:txBody>
      </p:sp>
      <p:sp>
        <p:nvSpPr>
          <p:cNvPr id="5" name="Rectangle 4"/>
          <p:cNvSpPr/>
          <p:nvPr/>
        </p:nvSpPr>
        <p:spPr>
          <a:xfrm>
            <a:off x="0" y="0"/>
            <a:ext cx="107504"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3" descr="master panda.jpg"/>
          <p:cNvPicPr>
            <a:picLocks noChangeAspect="1"/>
          </p:cNvPicPr>
          <p:nvPr/>
        </p:nvPicPr>
        <p:blipFill>
          <a:blip r:embed="rId2" cstate="print">
            <a:clrChange>
              <a:clrFrom>
                <a:srgbClr val="F1F1E7"/>
              </a:clrFrom>
              <a:clrTo>
                <a:srgbClr val="F1F1E7">
                  <a:alpha val="0"/>
                </a:srgbClr>
              </a:clrTo>
            </a:clrChange>
          </a:blip>
          <a:srcRect/>
          <a:stretch>
            <a:fillRect/>
          </a:stretch>
        </p:blipFill>
        <p:spPr bwMode="auto">
          <a:xfrm>
            <a:off x="323528" y="188640"/>
            <a:ext cx="52705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633858" name="Picture 2" descr="Colheita de soja no Mato Grosso"/>
          <p:cNvPicPr>
            <a:picLocks noChangeAspect="1" noChangeArrowheads="1"/>
          </p:cNvPicPr>
          <p:nvPr/>
        </p:nvPicPr>
        <p:blipFill>
          <a:blip r:embed="rId3" cstate="print"/>
          <a:srcRect/>
          <a:stretch>
            <a:fillRect/>
          </a:stretch>
        </p:blipFill>
        <p:spPr bwMode="auto">
          <a:xfrm>
            <a:off x="-720725" y="1"/>
            <a:ext cx="10548938" cy="6578600"/>
          </a:xfrm>
          <a:prstGeom prst="rect">
            <a:avLst/>
          </a:prstGeom>
          <a:noFill/>
          <a:ln w="9525">
            <a:noFill/>
            <a:miter lim="800000"/>
            <a:headEnd/>
            <a:tailEnd/>
          </a:ln>
        </p:spPr>
      </p:pic>
      <p:pic>
        <p:nvPicPr>
          <p:cNvPr id="4" name="Picture 28" descr="25mmlogo_top tab black"/>
          <p:cNvPicPr>
            <a:picLocks noChangeAspect="1" noChangeArrowheads="1"/>
          </p:cNvPicPr>
          <p:nvPr/>
        </p:nvPicPr>
        <p:blipFill>
          <a:blip r:embed="rId4" cstate="print">
            <a:lum contrast="30000"/>
          </a:blip>
          <a:srcRect/>
          <a:stretch>
            <a:fillRect/>
          </a:stretch>
        </p:blipFill>
        <p:spPr bwMode="auto">
          <a:xfrm>
            <a:off x="250825" y="0"/>
            <a:ext cx="695325" cy="1038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1025525" y="-99392"/>
            <a:ext cx="7791450" cy="1567904"/>
          </a:xfrm>
        </p:spPr>
        <p:txBody>
          <a:bodyPr>
            <a:normAutofit/>
          </a:bodyPr>
          <a:lstStyle/>
          <a:p>
            <a:r>
              <a:rPr lang="fr-CH" altLang="zh-CN" sz="2800" b="1" dirty="0" smtClean="0"/>
              <a:t>China </a:t>
            </a:r>
            <a:r>
              <a:rPr lang="fr-CH" altLang="zh-CN" sz="2800" b="1" dirty="0" err="1" smtClean="0"/>
              <a:t>is</a:t>
            </a:r>
            <a:r>
              <a:rPr lang="fr-CH" altLang="zh-CN" sz="2800" b="1" dirty="0" smtClean="0"/>
              <a:t> the top </a:t>
            </a:r>
            <a:r>
              <a:rPr lang="fr-CH" altLang="zh-CN" sz="2800" b="1" dirty="0" err="1" smtClean="0"/>
              <a:t>buyer</a:t>
            </a:r>
            <a:r>
              <a:rPr lang="fr-CH" altLang="zh-CN" sz="2800" b="1" dirty="0" smtClean="0"/>
              <a:t> of </a:t>
            </a:r>
            <a:r>
              <a:rPr lang="fr-CH" altLang="zh-CN" sz="2800" b="1" dirty="0" err="1" smtClean="0"/>
              <a:t>many</a:t>
            </a:r>
            <a:r>
              <a:rPr lang="fr-CH" altLang="zh-CN" sz="2800" b="1" dirty="0" smtClean="0"/>
              <a:t> G</a:t>
            </a:r>
            <a:r>
              <a:rPr lang="en-US" altLang="zh-CN" sz="2800" b="1" dirty="0" err="1" smtClean="0"/>
              <a:t>lobal</a:t>
            </a:r>
            <a:r>
              <a:rPr lang="en-US" altLang="zh-CN" sz="2800" b="1" dirty="0" smtClean="0"/>
              <a:t> Priority </a:t>
            </a:r>
            <a:r>
              <a:rPr lang="fr-CH" altLang="zh-CN" sz="2800" b="1" dirty="0" err="1"/>
              <a:t>C</a:t>
            </a:r>
            <a:r>
              <a:rPr lang="fr-CH" altLang="zh-CN" sz="2800" b="1" dirty="0" err="1" smtClean="0"/>
              <a:t>ommodities</a:t>
            </a:r>
            <a:r>
              <a:rPr lang="fr-CH" altLang="zh-CN" sz="2800" b="1" dirty="0" smtClean="0"/>
              <a:t/>
            </a:r>
            <a:br>
              <a:rPr lang="fr-CH" altLang="zh-CN" sz="2800" b="1" dirty="0" smtClean="0"/>
            </a:br>
            <a:r>
              <a:rPr lang="zh-CN" altLang="en-US" sz="2800" b="1" dirty="0"/>
              <a:t>中</a:t>
            </a:r>
            <a:r>
              <a:rPr lang="zh-CN" altLang="en-US" sz="2800" b="1"/>
              <a:t>国</a:t>
            </a:r>
            <a:r>
              <a:rPr lang="zh-CN" altLang="en-US" sz="2800" b="1" smtClean="0"/>
              <a:t>是</a:t>
            </a:r>
            <a:r>
              <a:rPr lang="zh-CN" altLang="en-US" sz="2800" b="1"/>
              <a:t>很</a:t>
            </a:r>
            <a:r>
              <a:rPr lang="zh-CN" altLang="en-US" sz="2800" b="1" smtClean="0"/>
              <a:t>多全球主要大宗商品的重要消费国</a:t>
            </a:r>
            <a:endParaRPr lang="zh-CN" altLang="en-US" sz="2800" b="1" dirty="0"/>
          </a:p>
        </p:txBody>
      </p:sp>
      <p:sp>
        <p:nvSpPr>
          <p:cNvPr id="20483" name="Slide Number Placeholder 1"/>
          <p:cNvSpPr>
            <a:spLocks noGrp="1"/>
          </p:cNvSpPr>
          <p:nvPr>
            <p:ph type="sldNum" sz="quarter" idx="15"/>
          </p:nvPr>
        </p:nvSpPr>
        <p:spPr bwMode="auto">
          <a:xfrm>
            <a:off x="6846888" y="6981899"/>
            <a:ext cx="21336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28AE1500-D39B-4630-89AA-137A0F2039BA}" type="slidenum">
              <a:rPr lang="en-US" altLang="zh-CN" sz="1200">
                <a:solidFill>
                  <a:srgbClr val="898989"/>
                </a:solidFill>
              </a:rPr>
              <a:pPr eaLnBrk="1" hangingPunct="1"/>
              <a:t>15</a:t>
            </a:fld>
            <a:endParaRPr lang="en-US" altLang="zh-CN" sz="1200">
              <a:solidFill>
                <a:srgbClr val="898989"/>
              </a:solidFill>
            </a:endParaRPr>
          </a:p>
        </p:txBody>
      </p:sp>
      <p:sp>
        <p:nvSpPr>
          <p:cNvPr id="32" name="Title 3"/>
          <p:cNvSpPr txBox="1">
            <a:spLocks/>
          </p:cNvSpPr>
          <p:nvPr/>
        </p:nvSpPr>
        <p:spPr bwMode="auto">
          <a:xfrm>
            <a:off x="1219200" y="911299"/>
            <a:ext cx="2590800" cy="1143000"/>
          </a:xfrm>
          <a:prstGeom prst="rect">
            <a:avLst/>
          </a:prstGeom>
          <a:noFill/>
          <a:ln>
            <a:noFill/>
          </a:ln>
          <a:effectLst>
            <a:outerShdw blurRad="50800" dist="38100" dir="27000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defTabSz="914400" eaLnBrk="1" hangingPunct="1">
              <a:lnSpc>
                <a:spcPts val="4400"/>
              </a:lnSpc>
            </a:pPr>
            <a:endParaRPr lang="zh-CN" altLang="zh-CN" sz="4000" b="1">
              <a:solidFill>
                <a:srgbClr val="FFC000"/>
              </a:solidFill>
            </a:endParaRPr>
          </a:p>
        </p:txBody>
      </p:sp>
      <p:pic>
        <p:nvPicPr>
          <p:cNvPr id="20486" name="Picture 2" descr="BRD-JC_05.00.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2950" y="1468512"/>
            <a:ext cx="821848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73125" y="28305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palm oil</a:t>
            </a:r>
          </a:p>
        </p:txBody>
      </p:sp>
      <p:sp>
        <p:nvSpPr>
          <p:cNvPr id="9" name="TextBox 8"/>
          <p:cNvSpPr txBox="1">
            <a:spLocks noChangeArrowheads="1"/>
          </p:cNvSpPr>
          <p:nvPr/>
        </p:nvSpPr>
        <p:spPr bwMode="auto">
          <a:xfrm>
            <a:off x="2511425" y="28305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cotton</a:t>
            </a:r>
          </a:p>
        </p:txBody>
      </p:sp>
      <p:sp>
        <p:nvSpPr>
          <p:cNvPr id="10" name="TextBox 9"/>
          <p:cNvSpPr txBox="1">
            <a:spLocks noChangeArrowheads="1"/>
          </p:cNvSpPr>
          <p:nvPr/>
        </p:nvSpPr>
        <p:spPr bwMode="auto">
          <a:xfrm>
            <a:off x="4170363" y="2830587"/>
            <a:ext cx="1295400" cy="366712"/>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err="1">
                <a:solidFill>
                  <a:schemeClr val="bg1"/>
                </a:solidFill>
                <a:latin typeface="Arial Narrow" pitchFamily="34" charset="0"/>
                <a:ea typeface="+mn-ea"/>
              </a:rPr>
              <a:t>biofuels</a:t>
            </a:r>
            <a:endParaRPr lang="en-US" sz="1800" b="1" dirty="0">
              <a:solidFill>
                <a:schemeClr val="bg1"/>
              </a:solidFill>
              <a:latin typeface="Arial Narrow" pitchFamily="34" charset="0"/>
              <a:ea typeface="+mn-ea"/>
            </a:endParaRPr>
          </a:p>
        </p:txBody>
      </p:sp>
      <p:sp>
        <p:nvSpPr>
          <p:cNvPr id="11" name="TextBox 10"/>
          <p:cNvSpPr txBox="1">
            <a:spLocks noChangeArrowheads="1"/>
          </p:cNvSpPr>
          <p:nvPr/>
        </p:nvSpPr>
        <p:spPr bwMode="auto">
          <a:xfrm>
            <a:off x="5597525" y="2830587"/>
            <a:ext cx="16764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sugarcane</a:t>
            </a:r>
          </a:p>
        </p:txBody>
      </p:sp>
      <p:sp>
        <p:nvSpPr>
          <p:cNvPr id="12" name="TextBox 11"/>
          <p:cNvSpPr txBox="1">
            <a:spLocks noChangeArrowheads="1"/>
          </p:cNvSpPr>
          <p:nvPr/>
        </p:nvSpPr>
        <p:spPr bwMode="auto">
          <a:xfrm>
            <a:off x="7045325" y="2830587"/>
            <a:ext cx="22098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pulp &amp; paper</a:t>
            </a:r>
          </a:p>
        </p:txBody>
      </p:sp>
      <p:sp>
        <p:nvSpPr>
          <p:cNvPr id="13" name="TextBox 12"/>
          <p:cNvSpPr txBox="1">
            <a:spLocks noChangeArrowheads="1"/>
          </p:cNvSpPr>
          <p:nvPr/>
        </p:nvSpPr>
        <p:spPr bwMode="auto">
          <a:xfrm>
            <a:off x="873125" y="45069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timber</a:t>
            </a:r>
          </a:p>
        </p:txBody>
      </p:sp>
      <p:sp>
        <p:nvSpPr>
          <p:cNvPr id="14" name="TextBox 13"/>
          <p:cNvSpPr txBox="1">
            <a:spLocks noChangeArrowheads="1"/>
          </p:cNvSpPr>
          <p:nvPr/>
        </p:nvSpPr>
        <p:spPr bwMode="auto">
          <a:xfrm>
            <a:off x="2511425" y="45069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dairy</a:t>
            </a:r>
          </a:p>
        </p:txBody>
      </p:sp>
      <p:sp>
        <p:nvSpPr>
          <p:cNvPr id="15" name="TextBox 14"/>
          <p:cNvSpPr txBox="1">
            <a:spLocks noChangeArrowheads="1"/>
          </p:cNvSpPr>
          <p:nvPr/>
        </p:nvSpPr>
        <p:spPr bwMode="auto">
          <a:xfrm>
            <a:off x="4170363" y="45069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beef</a:t>
            </a:r>
          </a:p>
        </p:txBody>
      </p:sp>
      <p:sp>
        <p:nvSpPr>
          <p:cNvPr id="16" name="TextBox 15"/>
          <p:cNvSpPr txBox="1">
            <a:spLocks noChangeArrowheads="1"/>
          </p:cNvSpPr>
          <p:nvPr/>
        </p:nvSpPr>
        <p:spPr bwMode="auto">
          <a:xfrm>
            <a:off x="5597525" y="4506987"/>
            <a:ext cx="16764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soy</a:t>
            </a:r>
          </a:p>
        </p:txBody>
      </p:sp>
      <p:sp>
        <p:nvSpPr>
          <p:cNvPr id="17" name="TextBox 16"/>
          <p:cNvSpPr txBox="1">
            <a:spLocks noChangeArrowheads="1"/>
          </p:cNvSpPr>
          <p:nvPr/>
        </p:nvSpPr>
        <p:spPr bwMode="auto">
          <a:xfrm>
            <a:off x="7129463" y="4506987"/>
            <a:ext cx="22098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fish oil &amp; meal</a:t>
            </a:r>
          </a:p>
        </p:txBody>
      </p:sp>
      <p:sp>
        <p:nvSpPr>
          <p:cNvPr id="18" name="TextBox 17"/>
          <p:cNvSpPr txBox="1">
            <a:spLocks noChangeArrowheads="1"/>
          </p:cNvSpPr>
          <p:nvPr/>
        </p:nvSpPr>
        <p:spPr bwMode="auto">
          <a:xfrm>
            <a:off x="587375" y="6183387"/>
            <a:ext cx="1962150" cy="366712"/>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defRPr/>
            </a:pPr>
            <a:r>
              <a:rPr lang="en-US" altLang="zh-CN" sz="1800" b="1" smtClean="0">
                <a:solidFill>
                  <a:schemeClr val="bg1"/>
                </a:solidFill>
                <a:latin typeface="Arial Narrow" pitchFamily="34" charset="0"/>
              </a:rPr>
              <a:t>farmed fish</a:t>
            </a:r>
          </a:p>
        </p:txBody>
      </p:sp>
      <p:sp>
        <p:nvSpPr>
          <p:cNvPr id="19" name="TextBox 18"/>
          <p:cNvSpPr txBox="1">
            <a:spLocks noChangeArrowheads="1"/>
          </p:cNvSpPr>
          <p:nvPr/>
        </p:nvSpPr>
        <p:spPr bwMode="auto">
          <a:xfrm>
            <a:off x="2016125" y="6183387"/>
            <a:ext cx="23622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farmed shrimp</a:t>
            </a:r>
          </a:p>
        </p:txBody>
      </p:sp>
      <p:sp>
        <p:nvSpPr>
          <p:cNvPr id="20" name="TextBox 19"/>
          <p:cNvSpPr txBox="1">
            <a:spLocks noChangeArrowheads="1"/>
          </p:cNvSpPr>
          <p:nvPr/>
        </p:nvSpPr>
        <p:spPr bwMode="auto">
          <a:xfrm>
            <a:off x="4170363" y="6183387"/>
            <a:ext cx="1295400" cy="381000"/>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tuna</a:t>
            </a:r>
          </a:p>
        </p:txBody>
      </p:sp>
      <p:sp>
        <p:nvSpPr>
          <p:cNvPr id="21" name="TextBox 20"/>
          <p:cNvSpPr txBox="1">
            <a:spLocks noChangeArrowheads="1"/>
          </p:cNvSpPr>
          <p:nvPr/>
        </p:nvSpPr>
        <p:spPr bwMode="auto">
          <a:xfrm>
            <a:off x="5597525" y="6183387"/>
            <a:ext cx="1676400"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tropical shrimp</a:t>
            </a:r>
          </a:p>
        </p:txBody>
      </p:sp>
      <p:sp>
        <p:nvSpPr>
          <p:cNvPr id="22" name="TextBox 21"/>
          <p:cNvSpPr txBox="1">
            <a:spLocks noChangeArrowheads="1"/>
          </p:cNvSpPr>
          <p:nvPr/>
        </p:nvSpPr>
        <p:spPr bwMode="auto">
          <a:xfrm>
            <a:off x="7045325" y="6183387"/>
            <a:ext cx="2024063" cy="369887"/>
          </a:xfrm>
          <a:prstGeom prst="rect">
            <a:avLst/>
          </a:prstGeom>
          <a:noFill/>
          <a:ln>
            <a:noFill/>
          </a:ln>
          <a:effectLst>
            <a:outerShdw blurRad="38100" dist="50800" dir="2700000" algn="tl"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n-US" sz="1800" b="1" dirty="0">
                <a:solidFill>
                  <a:schemeClr val="bg1"/>
                </a:solidFill>
                <a:latin typeface="Arial Narrow" pitchFamily="34" charset="0"/>
                <a:ea typeface="+mn-ea"/>
              </a:rPr>
              <a:t>whitefish</a:t>
            </a:r>
          </a:p>
        </p:txBody>
      </p:sp>
      <p:sp>
        <p:nvSpPr>
          <p:cNvPr id="20502" name="TextBox 22"/>
          <p:cNvSpPr txBox="1">
            <a:spLocks noChangeArrowheads="1"/>
          </p:cNvSpPr>
          <p:nvPr/>
        </p:nvSpPr>
        <p:spPr bwMode="auto">
          <a:xfrm>
            <a:off x="1025525" y="168758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dirty="0">
                <a:solidFill>
                  <a:schemeClr val="bg1"/>
                </a:solidFill>
                <a:latin typeface="Arial Black" pitchFamily="34" charset="0"/>
              </a:rPr>
              <a:t>2</a:t>
            </a:r>
          </a:p>
        </p:txBody>
      </p:sp>
      <p:sp>
        <p:nvSpPr>
          <p:cNvPr id="20503" name="TextBox 26"/>
          <p:cNvSpPr txBox="1">
            <a:spLocks noChangeArrowheads="1"/>
          </p:cNvSpPr>
          <p:nvPr/>
        </p:nvSpPr>
        <p:spPr bwMode="auto">
          <a:xfrm>
            <a:off x="2705100" y="168758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04" name="TextBox 27"/>
          <p:cNvSpPr txBox="1">
            <a:spLocks noChangeArrowheads="1"/>
          </p:cNvSpPr>
          <p:nvPr/>
        </p:nvSpPr>
        <p:spPr bwMode="auto">
          <a:xfrm>
            <a:off x="4343400" y="168758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4</a:t>
            </a:r>
          </a:p>
        </p:txBody>
      </p:sp>
      <p:sp>
        <p:nvSpPr>
          <p:cNvPr id="20505" name="TextBox 28"/>
          <p:cNvSpPr txBox="1">
            <a:spLocks noChangeArrowheads="1"/>
          </p:cNvSpPr>
          <p:nvPr/>
        </p:nvSpPr>
        <p:spPr bwMode="auto">
          <a:xfrm>
            <a:off x="6026150" y="168758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3</a:t>
            </a:r>
          </a:p>
        </p:txBody>
      </p:sp>
      <p:sp>
        <p:nvSpPr>
          <p:cNvPr id="20506" name="TextBox 29"/>
          <p:cNvSpPr txBox="1">
            <a:spLocks noChangeArrowheads="1"/>
          </p:cNvSpPr>
          <p:nvPr/>
        </p:nvSpPr>
        <p:spPr bwMode="auto">
          <a:xfrm>
            <a:off x="7686675" y="168758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07" name="TextBox 35"/>
          <p:cNvSpPr txBox="1">
            <a:spLocks noChangeArrowheads="1"/>
          </p:cNvSpPr>
          <p:nvPr/>
        </p:nvSpPr>
        <p:spPr bwMode="auto">
          <a:xfrm>
            <a:off x="1025525" y="335763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08" name="TextBox 37"/>
          <p:cNvSpPr txBox="1">
            <a:spLocks noChangeArrowheads="1"/>
          </p:cNvSpPr>
          <p:nvPr/>
        </p:nvSpPr>
        <p:spPr bwMode="auto">
          <a:xfrm>
            <a:off x="4343400" y="335763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3</a:t>
            </a:r>
          </a:p>
        </p:txBody>
      </p:sp>
      <p:sp>
        <p:nvSpPr>
          <p:cNvPr id="20509" name="TextBox 38"/>
          <p:cNvSpPr txBox="1">
            <a:spLocks noChangeArrowheads="1"/>
          </p:cNvSpPr>
          <p:nvPr/>
        </p:nvSpPr>
        <p:spPr bwMode="auto">
          <a:xfrm>
            <a:off x="6026150" y="335763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10" name="TextBox 39"/>
          <p:cNvSpPr txBox="1">
            <a:spLocks noChangeArrowheads="1"/>
          </p:cNvSpPr>
          <p:nvPr/>
        </p:nvSpPr>
        <p:spPr bwMode="auto">
          <a:xfrm>
            <a:off x="7686675" y="335763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11" name="TextBox 40"/>
          <p:cNvSpPr txBox="1">
            <a:spLocks noChangeArrowheads="1"/>
          </p:cNvSpPr>
          <p:nvPr/>
        </p:nvSpPr>
        <p:spPr bwMode="auto">
          <a:xfrm>
            <a:off x="1025525" y="5026099"/>
            <a:ext cx="914400" cy="981075"/>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12" name="TextBox 41"/>
          <p:cNvSpPr txBox="1">
            <a:spLocks noChangeArrowheads="1"/>
          </p:cNvSpPr>
          <p:nvPr/>
        </p:nvSpPr>
        <p:spPr bwMode="auto">
          <a:xfrm>
            <a:off x="2705100" y="5022924"/>
            <a:ext cx="914400" cy="989013"/>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13" name="TextBox 44"/>
          <p:cNvSpPr txBox="1">
            <a:spLocks noChangeArrowheads="1"/>
          </p:cNvSpPr>
          <p:nvPr/>
        </p:nvSpPr>
        <p:spPr bwMode="auto">
          <a:xfrm>
            <a:off x="7686675" y="5022924"/>
            <a:ext cx="914400" cy="989013"/>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1</a:t>
            </a:r>
          </a:p>
        </p:txBody>
      </p:sp>
      <p:sp>
        <p:nvSpPr>
          <p:cNvPr id="20514" name="TextBox 34"/>
          <p:cNvSpPr txBox="1">
            <a:spLocks noChangeArrowheads="1"/>
          </p:cNvSpPr>
          <p:nvPr/>
        </p:nvSpPr>
        <p:spPr bwMode="auto">
          <a:xfrm>
            <a:off x="2733675" y="3357637"/>
            <a:ext cx="914400" cy="990600"/>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algn="ctr" eaLnBrk="1" hangingPunct="1">
              <a:lnSpc>
                <a:spcPts val="7000"/>
              </a:lnSpc>
            </a:pPr>
            <a:r>
              <a:rPr lang="en-US" altLang="zh-CN" sz="6000">
                <a:solidFill>
                  <a:schemeClr val="bg1"/>
                </a:solidFill>
                <a:latin typeface="Arial Black" pitchFamily="34" charset="0"/>
              </a:rPr>
              <a:t>3</a:t>
            </a:r>
          </a:p>
        </p:txBody>
      </p:sp>
      <p:sp>
        <p:nvSpPr>
          <p:cNvPr id="20515" name="Date Placeholder 6"/>
          <p:cNvSpPr>
            <a:spLocks noGrp="1"/>
          </p:cNvSpPr>
          <p:nvPr>
            <p:ph type="dt" sz="quarter" idx="14"/>
          </p:nvPr>
        </p:nvSpPr>
        <p:spPr bwMode="auto">
          <a:xfrm>
            <a:off x="754063" y="6973962"/>
            <a:ext cx="2133600" cy="26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MS PGothic" pitchFamily="34" charset="-128"/>
              </a:defRPr>
            </a:lvl1pPr>
            <a:lvl2pPr marL="742950" indent="-285750" eaLnBrk="0" hangingPunct="0">
              <a:defRPr sz="2000">
                <a:solidFill>
                  <a:schemeClr val="tx1"/>
                </a:solidFill>
                <a:latin typeface="Calibri" pitchFamily="34" charset="0"/>
                <a:ea typeface="MS PGothic" pitchFamily="34" charset="-128"/>
              </a:defRPr>
            </a:lvl2pPr>
            <a:lvl3pPr marL="1143000" indent="-228600" eaLnBrk="0" hangingPunct="0">
              <a:defRPr sz="2000">
                <a:solidFill>
                  <a:schemeClr val="tx1"/>
                </a:solidFill>
                <a:latin typeface="Calibri" pitchFamily="34" charset="0"/>
                <a:ea typeface="MS PGothic" pitchFamily="34" charset="-128"/>
              </a:defRPr>
            </a:lvl3pPr>
            <a:lvl4pPr marL="1600200" indent="-228600" eaLnBrk="0" hangingPunct="0">
              <a:defRPr sz="2000">
                <a:solidFill>
                  <a:schemeClr val="tx1"/>
                </a:solidFill>
                <a:latin typeface="Calibri" pitchFamily="34" charset="0"/>
                <a:ea typeface="MS PGothic" pitchFamily="34" charset="-128"/>
              </a:defRPr>
            </a:lvl4pPr>
            <a:lvl5pPr marL="2057400" indent="-228600" eaLnBrk="0" hangingPunct="0">
              <a:defRPr sz="20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000">
                <a:solidFill>
                  <a:schemeClr val="tx1"/>
                </a:solidFill>
                <a:latin typeface="Calibri" pitchFamily="34" charset="0"/>
                <a:ea typeface="MS PGothic" pitchFamily="34" charset="-128"/>
              </a:defRPr>
            </a:lvl9pPr>
          </a:lstStyle>
          <a:p>
            <a:pPr eaLnBrk="1" hangingPunct="1"/>
            <a:fld id="{912DF4BC-FEBD-4E4E-AF27-FD60797FFD3F}" type="datetime3">
              <a:rPr lang="en-US" altLang="zh-CN" sz="1200">
                <a:solidFill>
                  <a:srgbClr val="898989"/>
                </a:solidFill>
              </a:rPr>
              <a:pPr eaLnBrk="1" hangingPunct="1"/>
              <a:t>8 November 2013</a:t>
            </a:fld>
            <a:endParaRPr lang="en-US" altLang="zh-CN" sz="1200">
              <a:solidFill>
                <a:srgbClr val="898989"/>
              </a:solidFill>
            </a:endParaRPr>
          </a:p>
        </p:txBody>
      </p:sp>
    </p:spTree>
    <p:extLst>
      <p:ext uri="{BB962C8B-B14F-4D97-AF65-F5344CB8AC3E}">
        <p14:creationId xmlns:p14="http://schemas.microsoft.com/office/powerpoint/2010/main" val="32232844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z="3200" b="1" dirty="0" smtClean="0"/>
              <a:t>Ecological Footprint</a:t>
            </a:r>
            <a:br>
              <a:rPr lang="en-US" sz="3200" b="1" dirty="0" smtClean="0"/>
            </a:br>
            <a:r>
              <a:rPr lang="zh-CN" altLang="en-US" sz="3200" b="1" dirty="0"/>
              <a:t>生态足迹</a:t>
            </a:r>
            <a:endParaRPr lang="en-US" sz="3200" b="1" dirty="0" smtClean="0"/>
          </a:p>
        </p:txBody>
      </p:sp>
      <p:pic>
        <p:nvPicPr>
          <p:cNvPr id="6147" name="Picture 7"/>
          <p:cNvPicPr>
            <a:picLocks noChangeAspect="1"/>
          </p:cNvPicPr>
          <p:nvPr/>
        </p:nvPicPr>
        <p:blipFill>
          <a:blip r:embed="rId3" cstate="print"/>
          <a:srcRect/>
          <a:stretch>
            <a:fillRect/>
          </a:stretch>
        </p:blipFill>
        <p:spPr bwMode="auto">
          <a:xfrm>
            <a:off x="250825" y="1916708"/>
            <a:ext cx="6978650" cy="4392612"/>
          </a:xfrm>
          <a:prstGeom prst="rect">
            <a:avLst/>
          </a:prstGeom>
          <a:noFill/>
          <a:ln w="9525">
            <a:noFill/>
            <a:miter lim="800000"/>
            <a:headEnd/>
            <a:tailEnd/>
          </a:ln>
        </p:spPr>
      </p:pic>
      <p:pic>
        <p:nvPicPr>
          <p:cNvPr id="6149" name="Picture 6" descr="figure-21-key.jpg"/>
          <p:cNvPicPr>
            <a:picLocks noChangeAspect="1"/>
          </p:cNvPicPr>
          <p:nvPr/>
        </p:nvPicPr>
        <p:blipFill>
          <a:blip r:embed="rId4" cstate="print"/>
          <a:srcRect/>
          <a:stretch>
            <a:fillRect/>
          </a:stretch>
        </p:blipFill>
        <p:spPr bwMode="auto">
          <a:xfrm>
            <a:off x="7308850" y="4581525"/>
            <a:ext cx="1804988" cy="1943100"/>
          </a:xfrm>
          <a:prstGeom prst="rect">
            <a:avLst/>
          </a:prstGeom>
          <a:noFill/>
          <a:ln w="9525">
            <a:noFill/>
            <a:miter lim="800000"/>
            <a:headEnd/>
            <a:tailEnd/>
          </a:ln>
        </p:spPr>
      </p:pic>
      <p:sp>
        <p:nvSpPr>
          <p:cNvPr id="9" name="Title 1"/>
          <p:cNvSpPr txBox="1">
            <a:spLocks/>
          </p:cNvSpPr>
          <p:nvPr/>
        </p:nvSpPr>
        <p:spPr bwMode="auto">
          <a:xfrm>
            <a:off x="7235825" y="2348037"/>
            <a:ext cx="1944687" cy="2017067"/>
          </a:xfrm>
          <a:prstGeom prst="rect">
            <a:avLst/>
          </a:prstGeom>
          <a:noFill/>
          <a:ln w="9525">
            <a:noFill/>
            <a:miter lim="800000"/>
            <a:headEnd/>
            <a:tailEnd/>
          </a:ln>
        </p:spPr>
        <p:txBody>
          <a:bodyPr/>
          <a:lstStyle/>
          <a:p>
            <a:pPr defTabSz="457200"/>
            <a:r>
              <a:rPr lang="en-GB" sz="2000" b="1" dirty="0">
                <a:latin typeface="Arial" pitchFamily="34" charset="0"/>
              </a:rPr>
              <a:t>50% in excess of  Earth</a:t>
            </a:r>
            <a:r>
              <a:rPr lang="en-GB" altLang="en-US" sz="2000" b="1" dirty="0">
                <a:latin typeface="Arial" pitchFamily="34" charset="0"/>
              </a:rPr>
              <a:t>’</a:t>
            </a:r>
            <a:r>
              <a:rPr lang="en-GB" sz="2000" b="1" dirty="0">
                <a:latin typeface="Arial" pitchFamily="34" charset="0"/>
              </a:rPr>
              <a:t>s regenerative </a:t>
            </a:r>
            <a:r>
              <a:rPr lang="en-GB" sz="2000" b="1" dirty="0" smtClean="0">
                <a:latin typeface="Arial" pitchFamily="34" charset="0"/>
              </a:rPr>
              <a:t>capacity</a:t>
            </a:r>
          </a:p>
          <a:p>
            <a:pPr defTabSz="457200"/>
            <a:r>
              <a:rPr lang="zh-CN" altLang="en-US" sz="2000" b="1" dirty="0">
                <a:latin typeface="Arial" pitchFamily="34" charset="0"/>
              </a:rPr>
              <a:t>超</a:t>
            </a:r>
            <a:r>
              <a:rPr lang="zh-CN" altLang="en-US" sz="2000" b="1" dirty="0" smtClean="0">
                <a:latin typeface="Arial" pitchFamily="34" charset="0"/>
              </a:rPr>
              <a:t>出地球可再生能力的</a:t>
            </a:r>
            <a:r>
              <a:rPr lang="en-US" altLang="zh-CN" sz="2000" b="1" dirty="0" smtClean="0">
                <a:latin typeface="Arial" pitchFamily="34" charset="0"/>
              </a:rPr>
              <a:t>50%</a:t>
            </a:r>
            <a:endParaRPr lang="en-GB" sz="2000" b="1" dirty="0">
              <a:latin typeface="Arial" pitchFamily="34" charset="0"/>
            </a:endParaRPr>
          </a:p>
        </p:txBody>
      </p:sp>
      <p:sp>
        <p:nvSpPr>
          <p:cNvPr id="8" name="TextBox 7"/>
          <p:cNvSpPr txBox="1">
            <a:spLocks noChangeArrowheads="1"/>
          </p:cNvSpPr>
          <p:nvPr/>
        </p:nvSpPr>
        <p:spPr bwMode="auto">
          <a:xfrm>
            <a:off x="7127875" y="6611938"/>
            <a:ext cx="2016125" cy="246062"/>
          </a:xfrm>
          <a:prstGeom prst="rect">
            <a:avLst/>
          </a:prstGeom>
          <a:noFill/>
          <a:ln w="9525">
            <a:noFill/>
            <a:miter lim="800000"/>
            <a:headEnd/>
            <a:tailEnd/>
          </a:ln>
        </p:spPr>
        <p:txBody>
          <a:bodyPr>
            <a:spAutoFit/>
          </a:bodyPr>
          <a:lstStyle/>
          <a:p>
            <a:pPr>
              <a:defRPr/>
            </a:pPr>
            <a:r>
              <a:rPr lang="fr-CH" sz="1000" dirty="0">
                <a:latin typeface="+mn-lt"/>
              </a:rPr>
              <a:t>Global Footprint Network, 2011</a:t>
            </a:r>
            <a:endParaRPr lang="en-GB" sz="1000" dirty="0">
              <a:latin typeface="+mn-lt"/>
            </a:endParaRPr>
          </a:p>
        </p:txBody>
      </p:sp>
      <p:sp>
        <p:nvSpPr>
          <p:cNvPr id="10" name="TextBox 9"/>
          <p:cNvSpPr txBox="1"/>
          <p:nvPr/>
        </p:nvSpPr>
        <p:spPr>
          <a:xfrm>
            <a:off x="7956376" y="3501008"/>
            <a:ext cx="184731" cy="461665"/>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161726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z="3200" b="1" dirty="0" smtClean="0"/>
              <a:t>Ecological Footprint</a:t>
            </a:r>
            <a:br>
              <a:rPr lang="en-US" sz="3200" b="1" dirty="0" smtClean="0"/>
            </a:br>
            <a:r>
              <a:rPr lang="zh-CN" altLang="en-US" sz="3200" b="1" dirty="0"/>
              <a:t>生态足迹</a:t>
            </a:r>
            <a:endParaRPr lang="en-US" sz="3200" b="1" dirty="0" smtClean="0"/>
          </a:p>
        </p:txBody>
      </p:sp>
      <p:pic>
        <p:nvPicPr>
          <p:cNvPr id="6147" name="Picture 7"/>
          <p:cNvPicPr>
            <a:picLocks noChangeAspect="1"/>
          </p:cNvPicPr>
          <p:nvPr/>
        </p:nvPicPr>
        <p:blipFill>
          <a:blip r:embed="rId3" cstate="print"/>
          <a:srcRect/>
          <a:stretch>
            <a:fillRect/>
          </a:stretch>
        </p:blipFill>
        <p:spPr bwMode="auto">
          <a:xfrm>
            <a:off x="250825" y="1916708"/>
            <a:ext cx="6978650" cy="4392612"/>
          </a:xfrm>
          <a:prstGeom prst="rect">
            <a:avLst/>
          </a:prstGeom>
          <a:noFill/>
          <a:ln w="9525">
            <a:noFill/>
            <a:miter lim="800000"/>
            <a:headEnd/>
            <a:tailEnd/>
          </a:ln>
        </p:spPr>
      </p:pic>
      <p:pic>
        <p:nvPicPr>
          <p:cNvPr id="6149" name="Picture 6" descr="figure-21-key.jpg"/>
          <p:cNvPicPr>
            <a:picLocks noChangeAspect="1"/>
          </p:cNvPicPr>
          <p:nvPr/>
        </p:nvPicPr>
        <p:blipFill>
          <a:blip r:embed="rId4" cstate="print"/>
          <a:srcRect/>
          <a:stretch>
            <a:fillRect/>
          </a:stretch>
        </p:blipFill>
        <p:spPr bwMode="auto">
          <a:xfrm>
            <a:off x="7308850" y="4581525"/>
            <a:ext cx="1804988" cy="1943100"/>
          </a:xfrm>
          <a:prstGeom prst="rect">
            <a:avLst/>
          </a:prstGeom>
          <a:noFill/>
          <a:ln w="9525">
            <a:noFill/>
            <a:miter lim="800000"/>
            <a:headEnd/>
            <a:tailEnd/>
          </a:ln>
        </p:spPr>
      </p:pic>
      <p:sp>
        <p:nvSpPr>
          <p:cNvPr id="9" name="Title 1"/>
          <p:cNvSpPr txBox="1">
            <a:spLocks/>
          </p:cNvSpPr>
          <p:nvPr/>
        </p:nvSpPr>
        <p:spPr bwMode="auto">
          <a:xfrm>
            <a:off x="7235825" y="2348037"/>
            <a:ext cx="1944687" cy="2017067"/>
          </a:xfrm>
          <a:prstGeom prst="rect">
            <a:avLst/>
          </a:prstGeom>
          <a:noFill/>
          <a:ln w="9525">
            <a:noFill/>
            <a:miter lim="800000"/>
            <a:headEnd/>
            <a:tailEnd/>
          </a:ln>
        </p:spPr>
        <p:txBody>
          <a:bodyPr/>
          <a:lstStyle/>
          <a:p>
            <a:pPr defTabSz="457200"/>
            <a:r>
              <a:rPr lang="en-GB" sz="2000" b="1" dirty="0">
                <a:latin typeface="Arial" pitchFamily="34" charset="0"/>
              </a:rPr>
              <a:t>50% in excess of  Earth</a:t>
            </a:r>
            <a:r>
              <a:rPr lang="en-GB" altLang="en-US" sz="2000" b="1" dirty="0">
                <a:latin typeface="Arial" pitchFamily="34" charset="0"/>
              </a:rPr>
              <a:t>’</a:t>
            </a:r>
            <a:r>
              <a:rPr lang="en-GB" sz="2000" b="1" dirty="0">
                <a:latin typeface="Arial" pitchFamily="34" charset="0"/>
              </a:rPr>
              <a:t>s regenerative </a:t>
            </a:r>
            <a:r>
              <a:rPr lang="en-GB" sz="2000" b="1" dirty="0" smtClean="0">
                <a:latin typeface="Arial" pitchFamily="34" charset="0"/>
              </a:rPr>
              <a:t>capacity</a:t>
            </a:r>
          </a:p>
          <a:p>
            <a:pPr defTabSz="457200"/>
            <a:r>
              <a:rPr lang="zh-CN" altLang="en-US" sz="2000" b="1" dirty="0">
                <a:latin typeface="Arial" pitchFamily="34" charset="0"/>
              </a:rPr>
              <a:t>超</a:t>
            </a:r>
            <a:r>
              <a:rPr lang="zh-CN" altLang="en-US" sz="2000" b="1" dirty="0" smtClean="0">
                <a:latin typeface="Arial" pitchFamily="34" charset="0"/>
              </a:rPr>
              <a:t>出地球可再生能力的</a:t>
            </a:r>
            <a:r>
              <a:rPr lang="en-US" altLang="zh-CN" sz="2000" b="1" dirty="0" smtClean="0">
                <a:latin typeface="Arial" pitchFamily="34" charset="0"/>
              </a:rPr>
              <a:t>50%</a:t>
            </a:r>
            <a:endParaRPr lang="en-GB" sz="2000" b="1" dirty="0">
              <a:latin typeface="Arial" pitchFamily="34" charset="0"/>
            </a:endParaRPr>
          </a:p>
        </p:txBody>
      </p:sp>
      <p:sp>
        <p:nvSpPr>
          <p:cNvPr id="8" name="TextBox 7"/>
          <p:cNvSpPr txBox="1">
            <a:spLocks noChangeArrowheads="1"/>
          </p:cNvSpPr>
          <p:nvPr/>
        </p:nvSpPr>
        <p:spPr bwMode="auto">
          <a:xfrm>
            <a:off x="7127875" y="6611938"/>
            <a:ext cx="2016125" cy="246062"/>
          </a:xfrm>
          <a:prstGeom prst="rect">
            <a:avLst/>
          </a:prstGeom>
          <a:noFill/>
          <a:ln w="9525">
            <a:noFill/>
            <a:miter lim="800000"/>
            <a:headEnd/>
            <a:tailEnd/>
          </a:ln>
        </p:spPr>
        <p:txBody>
          <a:bodyPr>
            <a:spAutoFit/>
          </a:bodyPr>
          <a:lstStyle/>
          <a:p>
            <a:pPr>
              <a:defRPr/>
            </a:pPr>
            <a:r>
              <a:rPr lang="fr-CH" sz="1000" dirty="0">
                <a:latin typeface="+mn-lt"/>
              </a:rPr>
              <a:t>Global Footprint Network, 2011</a:t>
            </a:r>
            <a:endParaRPr lang="en-GB" sz="1000" dirty="0">
              <a:latin typeface="+mn-lt"/>
            </a:endParaRPr>
          </a:p>
        </p:txBody>
      </p:sp>
      <p:sp>
        <p:nvSpPr>
          <p:cNvPr id="10" name="TextBox 9"/>
          <p:cNvSpPr txBox="1"/>
          <p:nvPr/>
        </p:nvSpPr>
        <p:spPr>
          <a:xfrm>
            <a:off x="7956376" y="3501008"/>
            <a:ext cx="184731" cy="461665"/>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161726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94754"/>
            <a:ext cx="7200900" cy="1062038"/>
          </a:xfrm>
        </p:spPr>
        <p:txBody>
          <a:bodyPr>
            <a:normAutofit fontScale="90000"/>
          </a:bodyPr>
          <a:lstStyle/>
          <a:p>
            <a:pPr algn="ctr"/>
            <a:r>
              <a:rPr lang="en-GB" sz="2800" b="1" dirty="0" smtClean="0"/>
              <a:t>Global markets are shifting to certified sustainable commodities</a:t>
            </a:r>
            <a:br>
              <a:rPr lang="en-GB" sz="2800" b="1" dirty="0" smtClean="0"/>
            </a:br>
            <a:r>
              <a:rPr lang="zh-CN" altLang="en-US" sz="2800" b="1" dirty="0"/>
              <a:t>全</a:t>
            </a:r>
            <a:r>
              <a:rPr lang="zh-CN" altLang="en-US" sz="2800" b="1" dirty="0" smtClean="0"/>
              <a:t>球市场向可持续认证商品转型</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960199"/>
              </p:ext>
            </p:extLst>
          </p:nvPr>
        </p:nvGraphicFramePr>
        <p:xfrm>
          <a:off x="107504" y="1628800"/>
          <a:ext cx="7632848"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7092280" y="3284984"/>
            <a:ext cx="2609867" cy="1152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2000" dirty="0" smtClean="0"/>
              <a:t>海洋管理委员会</a:t>
            </a:r>
            <a:endParaRPr lang="en-US" altLang="zh-CN" sz="2000" dirty="0" smtClean="0"/>
          </a:p>
          <a:p>
            <a:r>
              <a:rPr lang="zh-CN" altLang="en-US" sz="2000" dirty="0"/>
              <a:t>森</a:t>
            </a:r>
            <a:r>
              <a:rPr lang="zh-CN" altLang="en-US" sz="2000" dirty="0" smtClean="0"/>
              <a:t>林管理委员会</a:t>
            </a:r>
            <a:endParaRPr lang="en-US" altLang="zh-CN" sz="2000" dirty="0" smtClean="0"/>
          </a:p>
          <a:p>
            <a:r>
              <a:rPr lang="zh-CN" altLang="en-US" sz="2000" dirty="0" smtClean="0"/>
              <a:t>     棕</a:t>
            </a:r>
            <a:r>
              <a:rPr lang="zh-CN" altLang="en-US" sz="2000" dirty="0"/>
              <a:t>榈</a:t>
            </a:r>
            <a:r>
              <a:rPr lang="zh-CN" altLang="en-US" sz="2000" dirty="0" smtClean="0"/>
              <a:t>油认证</a:t>
            </a:r>
            <a:endParaRPr lang="zh-CN"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3" name="Line 11"/>
          <p:cNvSpPr>
            <a:spLocks noChangeShapeType="1"/>
          </p:cNvSpPr>
          <p:nvPr/>
        </p:nvSpPr>
        <p:spPr bwMode="auto">
          <a:xfrm>
            <a:off x="971550" y="981075"/>
            <a:ext cx="7848600" cy="0"/>
          </a:xfrm>
          <a:prstGeom prst="line">
            <a:avLst/>
          </a:prstGeom>
          <a:noFill/>
          <a:ln w="38100">
            <a:solidFill>
              <a:schemeClr val="tx1"/>
            </a:solidFill>
            <a:round/>
            <a:headEnd/>
            <a:tailEnd/>
          </a:ln>
          <a:effectLst/>
        </p:spPr>
        <p:txBody>
          <a:bodyPr/>
          <a:lstStyle/>
          <a:p>
            <a:endParaRPr lang="en-GB"/>
          </a:p>
        </p:txBody>
      </p:sp>
      <p:pic>
        <p:nvPicPr>
          <p:cNvPr id="213006" name="Picture 14" descr="SCR_110599"/>
          <p:cNvPicPr>
            <a:picLocks noGrp="1" noChangeAspect="1" noChangeArrowheads="1"/>
          </p:cNvPicPr>
          <p:nvPr>
            <p:ph/>
          </p:nvPr>
        </p:nvPicPr>
        <p:blipFill>
          <a:blip r:embed="rId3" cstate="print"/>
          <a:srcRect/>
          <a:stretch>
            <a:fillRect/>
          </a:stretch>
        </p:blipFill>
        <p:spPr bwMode="auto">
          <a:xfrm>
            <a:off x="971550" y="1052513"/>
            <a:ext cx="7942263" cy="5294312"/>
          </a:xfrm>
          <a:noFill/>
          <a:ln>
            <a:miter lim="800000"/>
            <a:headEnd/>
            <a:tailEnd/>
          </a:ln>
        </p:spPr>
      </p:pic>
      <p:sp>
        <p:nvSpPr>
          <p:cNvPr id="213008" name="Text Box 16"/>
          <p:cNvSpPr txBox="1">
            <a:spLocks noChangeArrowheads="1"/>
          </p:cNvSpPr>
          <p:nvPr/>
        </p:nvSpPr>
        <p:spPr bwMode="auto">
          <a:xfrm rot="5400000">
            <a:off x="7956550" y="1917700"/>
            <a:ext cx="2087563" cy="214313"/>
          </a:xfrm>
          <a:prstGeom prst="rect">
            <a:avLst/>
          </a:prstGeom>
          <a:noFill/>
          <a:ln w="9525">
            <a:noFill/>
            <a:miter lim="800000"/>
            <a:headEnd/>
            <a:tailEnd/>
          </a:ln>
          <a:effectLst/>
        </p:spPr>
        <p:txBody>
          <a:bodyPr>
            <a:spAutoFit/>
          </a:bodyPr>
          <a:lstStyle/>
          <a:p>
            <a:pPr>
              <a:spcBef>
                <a:spcPct val="50000"/>
              </a:spcBef>
            </a:pPr>
            <a:r>
              <a:rPr lang="en-US" sz="800"/>
              <a:t>© </a:t>
            </a:r>
            <a:r>
              <a:rPr lang="en-IE" sz="800"/>
              <a:t>Carlos G. Vallecillo / WWF-Canon</a:t>
            </a:r>
            <a:endParaRPr 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6" name="Picture 8"/>
          <p:cNvPicPr>
            <a:picLocks noChangeAspect="1"/>
          </p:cNvPicPr>
          <p:nvPr/>
        </p:nvPicPr>
        <p:blipFill>
          <a:blip r:embed="rId3" cstate="print"/>
          <a:stretch>
            <a:fillRect/>
          </a:stretch>
        </p:blipFill>
        <p:spPr bwMode="auto">
          <a:xfrm>
            <a:off x="755576" y="2132856"/>
            <a:ext cx="6563493" cy="3960440"/>
          </a:xfrm>
          <a:prstGeom prst="rect">
            <a:avLst/>
          </a:prstGeom>
          <a:noFill/>
          <a:ln w="9525">
            <a:noFill/>
            <a:miter lim="800000"/>
            <a:headEnd/>
            <a:tailEnd/>
          </a:ln>
        </p:spPr>
      </p:pic>
      <p:sp>
        <p:nvSpPr>
          <p:cNvPr id="97282" name="Title 1"/>
          <p:cNvSpPr txBox="1">
            <a:spLocks/>
          </p:cNvSpPr>
          <p:nvPr/>
        </p:nvSpPr>
        <p:spPr bwMode="auto">
          <a:xfrm>
            <a:off x="1309241" y="463203"/>
            <a:ext cx="6575127" cy="517525"/>
          </a:xfrm>
          <a:prstGeom prst="rect">
            <a:avLst/>
          </a:prstGeom>
          <a:noFill/>
          <a:ln w="9525">
            <a:noFill/>
            <a:miter lim="800000"/>
            <a:headEnd/>
            <a:tailEnd/>
          </a:ln>
        </p:spPr>
        <p:txBody>
          <a:bodyPr>
            <a:prstTxWarp prst="textNoShape">
              <a:avLst/>
            </a:prstTxWarp>
          </a:bodyPr>
          <a:lstStyle/>
          <a:p>
            <a:pPr algn="ctr" defTabSz="457200"/>
            <a:r>
              <a:rPr lang="en-GB" sz="3200" b="1" dirty="0" smtClean="0">
                <a:solidFill>
                  <a:srgbClr val="8ABE34"/>
                </a:solidFill>
                <a:latin typeface="Arial" pitchFamily="34" charset="0"/>
                <a:cs typeface="Arial" pitchFamily="34" charset="0"/>
              </a:rPr>
              <a:t>Living Planet Index by Income</a:t>
            </a:r>
          </a:p>
          <a:p>
            <a:pPr algn="ctr" defTabSz="457200"/>
            <a:r>
              <a:rPr lang="zh-CN" altLang="en-US" sz="3200" b="1" dirty="0" smtClean="0">
                <a:solidFill>
                  <a:srgbClr val="8ABE34"/>
                </a:solidFill>
                <a:latin typeface="Arial" pitchFamily="34" charset="0"/>
                <a:cs typeface="Arial" pitchFamily="34" charset="0"/>
              </a:rPr>
              <a:t>收入与地</a:t>
            </a:r>
            <a:r>
              <a:rPr lang="zh-CN" altLang="en-US" sz="3200" b="1" dirty="0">
                <a:solidFill>
                  <a:srgbClr val="8ABE34"/>
                </a:solidFill>
                <a:latin typeface="Arial" pitchFamily="34" charset="0"/>
                <a:cs typeface="Arial" pitchFamily="34" charset="0"/>
              </a:rPr>
              <a:t>球生命</a:t>
            </a:r>
            <a:r>
              <a:rPr lang="zh-CN" altLang="en-US" sz="3200" b="1" dirty="0" smtClean="0">
                <a:solidFill>
                  <a:srgbClr val="8ABE34"/>
                </a:solidFill>
                <a:latin typeface="Arial" pitchFamily="34" charset="0"/>
                <a:cs typeface="Arial" pitchFamily="34" charset="0"/>
              </a:rPr>
              <a:t>力指数</a:t>
            </a:r>
            <a:endParaRPr lang="en-GB" sz="3200" b="1" dirty="0">
              <a:solidFill>
                <a:srgbClr val="8ABE34"/>
              </a:solidFill>
              <a:latin typeface="Arial" pitchFamily="34" charset="0"/>
              <a:cs typeface="Arial" pitchFamily="34" charset="0"/>
            </a:endParaRPr>
          </a:p>
        </p:txBody>
      </p:sp>
      <p:sp>
        <p:nvSpPr>
          <p:cNvPr id="97284" name="Title 1"/>
          <p:cNvSpPr txBox="1">
            <a:spLocks/>
          </p:cNvSpPr>
          <p:nvPr/>
        </p:nvSpPr>
        <p:spPr bwMode="auto">
          <a:xfrm>
            <a:off x="966465" y="1030289"/>
            <a:ext cx="4541639" cy="382488"/>
          </a:xfrm>
          <a:prstGeom prst="rect">
            <a:avLst/>
          </a:prstGeom>
          <a:noFill/>
          <a:ln w="9525">
            <a:noFill/>
            <a:miter lim="800000"/>
            <a:headEnd/>
            <a:tailEnd/>
          </a:ln>
        </p:spPr>
        <p:txBody>
          <a:bodyPr>
            <a:prstTxWarp prst="textNoShape">
              <a:avLst/>
            </a:prstTxWarp>
          </a:bodyPr>
          <a:lstStyle/>
          <a:p>
            <a:pPr defTabSz="457200"/>
            <a:endParaRPr lang="en-US" sz="1500" b="1" dirty="0">
              <a:solidFill>
                <a:srgbClr val="404040"/>
              </a:solidFill>
            </a:endParaRPr>
          </a:p>
        </p:txBody>
      </p:sp>
      <p:pic>
        <p:nvPicPr>
          <p:cNvPr id="97287" name="Picture 9"/>
          <p:cNvPicPr>
            <a:picLocks noChangeAspect="1"/>
          </p:cNvPicPr>
          <p:nvPr/>
        </p:nvPicPr>
        <p:blipFill>
          <a:blip r:embed="rId4" cstate="print"/>
          <a:stretch>
            <a:fillRect/>
          </a:stretch>
        </p:blipFill>
        <p:spPr bwMode="auto">
          <a:xfrm>
            <a:off x="7390145" y="1628800"/>
            <a:ext cx="1559804" cy="1728192"/>
          </a:xfrm>
          <a:prstGeom prst="rect">
            <a:avLst/>
          </a:prstGeom>
          <a:noFill/>
          <a:ln w="9525">
            <a:noFill/>
            <a:miter lim="800000"/>
            <a:headEnd/>
            <a:tailEnd/>
          </a:ln>
        </p:spPr>
      </p:pic>
      <p:sp>
        <p:nvSpPr>
          <p:cNvPr id="9" name="TextBox 8"/>
          <p:cNvSpPr txBox="1"/>
          <p:nvPr/>
        </p:nvSpPr>
        <p:spPr>
          <a:xfrm>
            <a:off x="7668344" y="6495147"/>
            <a:ext cx="1475656" cy="246221"/>
          </a:xfrm>
          <a:prstGeom prst="rect">
            <a:avLst/>
          </a:prstGeom>
          <a:noFill/>
        </p:spPr>
        <p:txBody>
          <a:bodyPr wrap="square" rtlCol="0">
            <a:spAutoFit/>
          </a:bodyPr>
          <a:lstStyle/>
          <a:p>
            <a:r>
              <a:rPr lang="en-IE" sz="1000" dirty="0" smtClean="0"/>
              <a:t>WWF / ZSL, 2012</a:t>
            </a:r>
            <a:endParaRPr lang="en-GB" sz="1000" dirty="0"/>
          </a:p>
        </p:txBody>
      </p:sp>
      <p:sp>
        <p:nvSpPr>
          <p:cNvPr id="19" name="Rectangle 18"/>
          <p:cNvSpPr/>
          <p:nvPr/>
        </p:nvSpPr>
        <p:spPr>
          <a:xfrm>
            <a:off x="0" y="0"/>
            <a:ext cx="107950" cy="685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4" name="TextBox 13"/>
          <p:cNvSpPr txBox="1"/>
          <p:nvPr/>
        </p:nvSpPr>
        <p:spPr>
          <a:xfrm>
            <a:off x="7236297" y="4221088"/>
            <a:ext cx="1907704" cy="1938992"/>
          </a:xfrm>
          <a:prstGeom prst="rect">
            <a:avLst/>
          </a:prstGeom>
          <a:noFill/>
        </p:spPr>
        <p:txBody>
          <a:bodyPr wrap="square" rtlCol="0">
            <a:spAutoFit/>
          </a:bodyPr>
          <a:lstStyle/>
          <a:p>
            <a:r>
              <a:rPr lang="en-GB" sz="2000" b="1" dirty="0" smtClean="0">
                <a:latin typeface="Arial" pitchFamily="34" charset="0"/>
                <a:cs typeface="Arial" pitchFamily="34" charset="0"/>
              </a:rPr>
              <a:t>60% decline</a:t>
            </a:r>
          </a:p>
          <a:p>
            <a:r>
              <a:rPr lang="en-GB" sz="2000" b="1" dirty="0">
                <a:latin typeface="Arial" pitchFamily="34" charset="0"/>
                <a:cs typeface="Arial" pitchFamily="34" charset="0"/>
              </a:rPr>
              <a:t>i</a:t>
            </a:r>
            <a:r>
              <a:rPr lang="en-GB" sz="2000" b="1" dirty="0" smtClean="0">
                <a:latin typeface="Arial" pitchFamily="34" charset="0"/>
                <a:cs typeface="Arial" pitchFamily="34" charset="0"/>
              </a:rPr>
              <a:t>n low-income</a:t>
            </a:r>
          </a:p>
          <a:p>
            <a:r>
              <a:rPr lang="en-GB" sz="2000" b="1" dirty="0" smtClean="0">
                <a:latin typeface="Arial" pitchFamily="34" charset="0"/>
                <a:cs typeface="Arial" pitchFamily="34" charset="0"/>
              </a:rPr>
              <a:t>Countries</a:t>
            </a:r>
          </a:p>
          <a:p>
            <a:r>
              <a:rPr lang="zh-CN" altLang="en-US" sz="2000" b="1" dirty="0" smtClean="0">
                <a:latin typeface="Arial" pitchFamily="34" charset="0"/>
                <a:cs typeface="Arial" pitchFamily="34" charset="0"/>
              </a:rPr>
              <a:t>低收入国家的地球生命力指数下降</a:t>
            </a:r>
            <a:r>
              <a:rPr lang="en-US" altLang="zh-CN" sz="2000" b="1" dirty="0" smtClean="0">
                <a:latin typeface="Arial" pitchFamily="34" charset="0"/>
                <a:cs typeface="Arial" pitchFamily="34" charset="0"/>
              </a:rPr>
              <a:t>60%</a:t>
            </a:r>
            <a:endParaRPr lang="en-GB"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Line 5"/>
          <p:cNvSpPr>
            <a:spLocks noChangeShapeType="1"/>
          </p:cNvSpPr>
          <p:nvPr/>
        </p:nvSpPr>
        <p:spPr bwMode="auto">
          <a:xfrm>
            <a:off x="971550" y="981075"/>
            <a:ext cx="7848600" cy="0"/>
          </a:xfrm>
          <a:prstGeom prst="line">
            <a:avLst/>
          </a:prstGeom>
          <a:noFill/>
          <a:ln w="38100">
            <a:solidFill>
              <a:schemeClr val="tx1"/>
            </a:solidFill>
            <a:round/>
            <a:headEnd/>
            <a:tailEnd/>
          </a:ln>
          <a:effectLst/>
        </p:spPr>
        <p:txBody>
          <a:bodyPr/>
          <a:lstStyle/>
          <a:p>
            <a:endParaRPr lang="en-GB"/>
          </a:p>
        </p:txBody>
      </p:sp>
      <p:sp>
        <p:nvSpPr>
          <p:cNvPr id="253962" name="Text Box 10"/>
          <p:cNvSpPr txBox="1">
            <a:spLocks noChangeArrowheads="1"/>
          </p:cNvSpPr>
          <p:nvPr/>
        </p:nvSpPr>
        <p:spPr bwMode="auto">
          <a:xfrm rot="5400000">
            <a:off x="7885113" y="1954212"/>
            <a:ext cx="2160588" cy="214313"/>
          </a:xfrm>
          <a:prstGeom prst="rect">
            <a:avLst/>
          </a:prstGeom>
          <a:noFill/>
          <a:ln w="9525">
            <a:noFill/>
            <a:miter lim="800000"/>
            <a:headEnd/>
            <a:tailEnd/>
          </a:ln>
          <a:effectLst/>
        </p:spPr>
        <p:txBody>
          <a:bodyPr>
            <a:spAutoFit/>
          </a:bodyPr>
          <a:lstStyle/>
          <a:p>
            <a:pPr>
              <a:spcBef>
                <a:spcPct val="50000"/>
              </a:spcBef>
            </a:pPr>
            <a:r>
              <a:rPr lang="en-US" sz="800"/>
              <a:t>© </a:t>
            </a:r>
            <a:r>
              <a:rPr lang="en-IE" sz="800"/>
              <a:t>Brent Stirton / Getty Images / WWF-UK</a:t>
            </a:r>
            <a:endParaRPr lang="en-US" sz="800"/>
          </a:p>
        </p:txBody>
      </p:sp>
      <p:pic>
        <p:nvPicPr>
          <p:cNvPr id="9" name="Picture 2" descr="SCR_108172"/>
          <p:cNvPicPr>
            <a:picLocks noChangeAspect="1" noChangeArrowheads="1"/>
          </p:cNvPicPr>
          <p:nvPr/>
        </p:nvPicPr>
        <p:blipFill>
          <a:blip r:embed="rId3" cstate="print"/>
          <a:srcRect/>
          <a:stretch>
            <a:fillRect/>
          </a:stretch>
        </p:blipFill>
        <p:spPr>
          <a:xfrm>
            <a:off x="841172" y="1149376"/>
            <a:ext cx="8051308" cy="52319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8" descr="panda1.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81388" y="1792288"/>
            <a:ext cx="21812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92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sz="3200" b="1" dirty="0" smtClean="0"/>
              <a:t>Ecological Footprint</a:t>
            </a:r>
            <a:br>
              <a:rPr lang="en-US" sz="3200" b="1" dirty="0" smtClean="0"/>
            </a:br>
            <a:r>
              <a:rPr lang="zh-CN" altLang="en-US" sz="3200" b="1" dirty="0"/>
              <a:t>生态足迹</a:t>
            </a:r>
            <a:endParaRPr lang="en-US" sz="3200" b="1" dirty="0" smtClean="0"/>
          </a:p>
        </p:txBody>
      </p:sp>
      <p:pic>
        <p:nvPicPr>
          <p:cNvPr id="6147" name="Picture 7"/>
          <p:cNvPicPr>
            <a:picLocks noChangeAspect="1"/>
          </p:cNvPicPr>
          <p:nvPr/>
        </p:nvPicPr>
        <p:blipFill>
          <a:blip r:embed="rId3" cstate="print"/>
          <a:srcRect/>
          <a:stretch>
            <a:fillRect/>
          </a:stretch>
        </p:blipFill>
        <p:spPr bwMode="auto">
          <a:xfrm>
            <a:off x="250825" y="1916708"/>
            <a:ext cx="6978650" cy="4392612"/>
          </a:xfrm>
          <a:prstGeom prst="rect">
            <a:avLst/>
          </a:prstGeom>
          <a:noFill/>
          <a:ln w="9525">
            <a:noFill/>
            <a:miter lim="800000"/>
            <a:headEnd/>
            <a:tailEnd/>
          </a:ln>
        </p:spPr>
      </p:pic>
      <p:pic>
        <p:nvPicPr>
          <p:cNvPr id="6149" name="Picture 6" descr="figure-21-key.jpg"/>
          <p:cNvPicPr>
            <a:picLocks noChangeAspect="1"/>
          </p:cNvPicPr>
          <p:nvPr/>
        </p:nvPicPr>
        <p:blipFill>
          <a:blip r:embed="rId4" cstate="print"/>
          <a:srcRect/>
          <a:stretch>
            <a:fillRect/>
          </a:stretch>
        </p:blipFill>
        <p:spPr bwMode="auto">
          <a:xfrm>
            <a:off x="7308850" y="4581525"/>
            <a:ext cx="1804988" cy="1943100"/>
          </a:xfrm>
          <a:prstGeom prst="rect">
            <a:avLst/>
          </a:prstGeom>
          <a:noFill/>
          <a:ln w="9525">
            <a:noFill/>
            <a:miter lim="800000"/>
            <a:headEnd/>
            <a:tailEnd/>
          </a:ln>
        </p:spPr>
      </p:pic>
      <p:sp>
        <p:nvSpPr>
          <p:cNvPr id="9" name="Title 1"/>
          <p:cNvSpPr txBox="1">
            <a:spLocks/>
          </p:cNvSpPr>
          <p:nvPr/>
        </p:nvSpPr>
        <p:spPr bwMode="auto">
          <a:xfrm>
            <a:off x="7235825" y="2348037"/>
            <a:ext cx="1944687" cy="2017067"/>
          </a:xfrm>
          <a:prstGeom prst="rect">
            <a:avLst/>
          </a:prstGeom>
          <a:noFill/>
          <a:ln w="9525">
            <a:noFill/>
            <a:miter lim="800000"/>
            <a:headEnd/>
            <a:tailEnd/>
          </a:ln>
        </p:spPr>
        <p:txBody>
          <a:bodyPr/>
          <a:lstStyle/>
          <a:p>
            <a:pPr defTabSz="457200"/>
            <a:r>
              <a:rPr lang="en-GB" sz="2000" b="1" dirty="0">
                <a:latin typeface="Arial" pitchFamily="34" charset="0"/>
              </a:rPr>
              <a:t>50% in excess of  Earth</a:t>
            </a:r>
            <a:r>
              <a:rPr lang="en-GB" altLang="en-US" sz="2000" b="1" dirty="0">
                <a:latin typeface="Arial" pitchFamily="34" charset="0"/>
              </a:rPr>
              <a:t>’</a:t>
            </a:r>
            <a:r>
              <a:rPr lang="en-GB" sz="2000" b="1" dirty="0">
                <a:latin typeface="Arial" pitchFamily="34" charset="0"/>
              </a:rPr>
              <a:t>s regenerative </a:t>
            </a:r>
            <a:r>
              <a:rPr lang="en-GB" sz="2000" b="1" dirty="0" smtClean="0">
                <a:latin typeface="Arial" pitchFamily="34" charset="0"/>
              </a:rPr>
              <a:t>capacity</a:t>
            </a:r>
          </a:p>
          <a:p>
            <a:pPr defTabSz="457200"/>
            <a:r>
              <a:rPr lang="zh-CN" altLang="en-US" sz="2000" b="1" dirty="0">
                <a:latin typeface="Arial" pitchFamily="34" charset="0"/>
              </a:rPr>
              <a:t>超</a:t>
            </a:r>
            <a:r>
              <a:rPr lang="zh-CN" altLang="en-US" sz="2000" b="1" dirty="0" smtClean="0">
                <a:latin typeface="Arial" pitchFamily="34" charset="0"/>
              </a:rPr>
              <a:t>出地球可再生能力的</a:t>
            </a:r>
            <a:r>
              <a:rPr lang="en-US" altLang="zh-CN" sz="2000" b="1" dirty="0" smtClean="0">
                <a:latin typeface="Arial" pitchFamily="34" charset="0"/>
              </a:rPr>
              <a:t>50%</a:t>
            </a:r>
            <a:endParaRPr lang="en-GB" sz="2000" b="1" dirty="0">
              <a:latin typeface="Arial" pitchFamily="34" charset="0"/>
            </a:endParaRPr>
          </a:p>
        </p:txBody>
      </p:sp>
      <p:sp>
        <p:nvSpPr>
          <p:cNvPr id="8" name="TextBox 7"/>
          <p:cNvSpPr txBox="1">
            <a:spLocks noChangeArrowheads="1"/>
          </p:cNvSpPr>
          <p:nvPr/>
        </p:nvSpPr>
        <p:spPr bwMode="auto">
          <a:xfrm>
            <a:off x="7127875" y="6611938"/>
            <a:ext cx="2016125" cy="246062"/>
          </a:xfrm>
          <a:prstGeom prst="rect">
            <a:avLst/>
          </a:prstGeom>
          <a:noFill/>
          <a:ln w="9525">
            <a:noFill/>
            <a:miter lim="800000"/>
            <a:headEnd/>
            <a:tailEnd/>
          </a:ln>
        </p:spPr>
        <p:txBody>
          <a:bodyPr>
            <a:spAutoFit/>
          </a:bodyPr>
          <a:lstStyle/>
          <a:p>
            <a:pPr>
              <a:defRPr/>
            </a:pPr>
            <a:r>
              <a:rPr lang="fr-CH" sz="1000" dirty="0">
                <a:latin typeface="+mn-lt"/>
              </a:rPr>
              <a:t>Global Footprint Network, 2011</a:t>
            </a:r>
            <a:endParaRPr lang="en-GB" sz="1000" dirty="0">
              <a:latin typeface="+mn-lt"/>
            </a:endParaRPr>
          </a:p>
        </p:txBody>
      </p:sp>
      <p:sp>
        <p:nvSpPr>
          <p:cNvPr id="10" name="TextBox 9"/>
          <p:cNvSpPr txBox="1"/>
          <p:nvPr/>
        </p:nvSpPr>
        <p:spPr>
          <a:xfrm>
            <a:off x="7956376" y="3501008"/>
            <a:ext cx="184731" cy="461665"/>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950913" y="436563"/>
            <a:ext cx="7508875" cy="685800"/>
          </a:xfrm>
          <a:prstGeom prst="rect">
            <a:avLst/>
          </a:prstGeom>
        </p:spPr>
        <p:txBody>
          <a:bodyPr anchor="b">
            <a:normAutofit fontScale="90000"/>
          </a:bodyPr>
          <a:lstStyle/>
          <a:p>
            <a:pPr algn="ctr"/>
            <a:r>
              <a:rPr lang="en-US" altLang="zh-CN" sz="2800" b="1" dirty="0" smtClean="0">
                <a:solidFill>
                  <a:srgbClr val="000000"/>
                </a:solidFill>
                <a:effectLst/>
              </a:rPr>
              <a:t>China now has the world’s largest footprint</a:t>
            </a:r>
            <a:br>
              <a:rPr lang="en-US" altLang="zh-CN" sz="2800" b="1" dirty="0" smtClean="0">
                <a:solidFill>
                  <a:srgbClr val="000000"/>
                </a:solidFill>
                <a:effectLst/>
              </a:rPr>
            </a:br>
            <a:r>
              <a:rPr lang="zh-CN" altLang="en-US" sz="2800" b="1" dirty="0" smtClean="0">
                <a:solidFill>
                  <a:srgbClr val="000000"/>
                </a:solidFill>
              </a:rPr>
              <a:t>中国</a:t>
            </a:r>
            <a:r>
              <a:rPr lang="en-US" altLang="zh-CN" sz="2800" b="1" dirty="0" smtClean="0">
                <a:solidFill>
                  <a:srgbClr val="000000"/>
                </a:solidFill>
              </a:rPr>
              <a:t>-</a:t>
            </a:r>
            <a:r>
              <a:rPr lang="zh-CN" altLang="en-US" sz="2800" b="1" dirty="0" smtClean="0">
                <a:solidFill>
                  <a:srgbClr val="000000"/>
                </a:solidFill>
              </a:rPr>
              <a:t>生态足迹总量全球最大</a:t>
            </a:r>
            <a:endParaRPr lang="zh-CN" altLang="en-US" sz="2800" b="1" dirty="0" smtClean="0">
              <a:solidFill>
                <a:srgbClr val="000000"/>
              </a:solidFill>
              <a:effectLst/>
            </a:endParaRPr>
          </a:p>
        </p:txBody>
      </p:sp>
      <p:pic>
        <p:nvPicPr>
          <p:cNvPr id="9223" name="Picture 7" descr="1"/>
          <p:cNvPicPr>
            <a:picLocks noChangeAspect="1" noChangeArrowheads="1"/>
          </p:cNvPicPr>
          <p:nvPr/>
        </p:nvPicPr>
        <p:blipFill>
          <a:blip r:embed="rId2" cstate="print"/>
          <a:srcRect/>
          <a:stretch>
            <a:fillRect/>
          </a:stretch>
        </p:blipFill>
        <p:spPr bwMode="auto">
          <a:xfrm>
            <a:off x="972464" y="1517199"/>
            <a:ext cx="7193189" cy="49441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txBox="1">
            <a:spLocks/>
          </p:cNvSpPr>
          <p:nvPr/>
        </p:nvSpPr>
        <p:spPr bwMode="auto">
          <a:xfrm>
            <a:off x="933028" y="260349"/>
            <a:ext cx="7421959" cy="517525"/>
          </a:xfrm>
          <a:prstGeom prst="rect">
            <a:avLst/>
          </a:prstGeom>
          <a:noFill/>
          <a:ln w="9525">
            <a:noFill/>
            <a:miter lim="800000"/>
            <a:headEnd/>
            <a:tailEnd/>
          </a:ln>
        </p:spPr>
        <p:txBody>
          <a:bodyPr>
            <a:prstTxWarp prst="textNoShape">
              <a:avLst/>
            </a:prstTxWarp>
          </a:bodyPr>
          <a:lstStyle/>
          <a:p>
            <a:pPr algn="ctr" defTabSz="457200"/>
            <a:r>
              <a:rPr lang="en-GB" sz="3200" b="1" dirty="0" smtClean="0">
                <a:solidFill>
                  <a:srgbClr val="618A3B"/>
                </a:solidFill>
                <a:latin typeface="Arial" pitchFamily="34" charset="0"/>
                <a:cs typeface="Arial" pitchFamily="34" charset="0"/>
              </a:rPr>
              <a:t>Development and Human Well-being</a:t>
            </a:r>
          </a:p>
          <a:p>
            <a:pPr algn="ctr" defTabSz="457200"/>
            <a:r>
              <a:rPr lang="zh-CN" altLang="en-US" sz="3200" b="1" dirty="0" smtClean="0">
                <a:solidFill>
                  <a:srgbClr val="618A3B"/>
                </a:solidFill>
                <a:latin typeface="Arial" pitchFamily="34" charset="0"/>
                <a:cs typeface="Arial" pitchFamily="34" charset="0"/>
              </a:rPr>
              <a:t>发展与人类福祉</a:t>
            </a:r>
            <a:endParaRPr lang="en-GB" sz="3200" b="1" dirty="0">
              <a:solidFill>
                <a:srgbClr val="618A3B"/>
              </a:solidFill>
              <a:latin typeface="Arial" pitchFamily="34" charset="0"/>
              <a:cs typeface="Arial" pitchFamily="34" charset="0"/>
            </a:endParaRPr>
          </a:p>
        </p:txBody>
      </p:sp>
      <p:pic>
        <p:nvPicPr>
          <p:cNvPr id="103431" name="Picture 8"/>
          <p:cNvPicPr>
            <a:picLocks noChangeAspect="1"/>
          </p:cNvPicPr>
          <p:nvPr/>
        </p:nvPicPr>
        <p:blipFill>
          <a:blip r:embed="rId3" cstate="print"/>
          <a:stretch>
            <a:fillRect/>
          </a:stretch>
        </p:blipFill>
        <p:spPr bwMode="auto">
          <a:xfrm>
            <a:off x="539552" y="1340768"/>
            <a:ext cx="8208912" cy="5504018"/>
          </a:xfrm>
          <a:prstGeom prst="rect">
            <a:avLst/>
          </a:prstGeom>
          <a:noFill/>
          <a:ln w="9525">
            <a:noFill/>
            <a:miter lim="800000"/>
            <a:headEnd/>
            <a:tailEnd/>
          </a:ln>
        </p:spPr>
      </p:pic>
      <p:sp>
        <p:nvSpPr>
          <p:cNvPr id="10" name="TextBox 9"/>
          <p:cNvSpPr txBox="1"/>
          <p:nvPr/>
        </p:nvSpPr>
        <p:spPr>
          <a:xfrm>
            <a:off x="6948264" y="6495147"/>
            <a:ext cx="2195736" cy="246221"/>
          </a:xfrm>
          <a:prstGeom prst="rect">
            <a:avLst/>
          </a:prstGeom>
          <a:noFill/>
        </p:spPr>
        <p:txBody>
          <a:bodyPr wrap="square" rtlCol="0">
            <a:spAutoFit/>
          </a:bodyPr>
          <a:lstStyle/>
          <a:p>
            <a:r>
              <a:rPr lang="fr-CH" sz="1000" dirty="0" smtClean="0"/>
              <a:t>Global Footprint Network, 2011.</a:t>
            </a:r>
            <a:endParaRPr lang="en-GB" sz="1000" dirty="0" smtClean="0"/>
          </a:p>
        </p:txBody>
      </p:sp>
      <p:sp>
        <p:nvSpPr>
          <p:cNvPr id="15" name="Rectangle 14"/>
          <p:cNvSpPr/>
          <p:nvPr/>
        </p:nvSpPr>
        <p:spPr>
          <a:xfrm>
            <a:off x="0" y="0"/>
            <a:ext cx="107950" cy="685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4" name="Picture 13"/>
          <p:cNvPicPr>
            <a:picLocks noChangeAspect="1"/>
          </p:cNvPicPr>
          <p:nvPr/>
        </p:nvPicPr>
        <p:blipFill>
          <a:blip r:embed="rId4" cstate="print"/>
          <a:stretch>
            <a:fillRect/>
          </a:stretch>
        </p:blipFill>
        <p:spPr bwMode="auto">
          <a:xfrm>
            <a:off x="683568" y="1456184"/>
            <a:ext cx="1369654" cy="1828800"/>
          </a:xfrm>
          <a:prstGeom prst="rect">
            <a:avLst/>
          </a:prstGeom>
          <a:noFill/>
          <a:ln w="9525">
            <a:noFill/>
            <a:miter lim="800000"/>
            <a:headEnd/>
            <a:tailEnd/>
          </a:ln>
        </p:spPr>
      </p:pic>
      <p:pic>
        <p:nvPicPr>
          <p:cNvPr id="7" name="Picture 28" descr="25mmlogo_top tab black"/>
          <p:cNvPicPr>
            <a:picLocks noChangeAspect="1" noChangeArrowheads="1"/>
          </p:cNvPicPr>
          <p:nvPr/>
        </p:nvPicPr>
        <p:blipFill>
          <a:blip r:embed="rId5" cstate="print">
            <a:lum contrast="30000"/>
          </a:blip>
          <a:srcRect/>
          <a:stretch>
            <a:fillRect/>
          </a:stretch>
        </p:blipFill>
        <p:spPr bwMode="auto">
          <a:xfrm>
            <a:off x="250825" y="0"/>
            <a:ext cx="695325" cy="1038225"/>
          </a:xfrm>
          <a:prstGeom prst="rect">
            <a:avLst/>
          </a:prstGeom>
          <a:noFill/>
          <a:ln w="9525">
            <a:noFill/>
            <a:miter lim="800000"/>
            <a:headEnd/>
            <a:tailEnd/>
          </a:ln>
        </p:spPr>
      </p:pic>
      <p:sp>
        <p:nvSpPr>
          <p:cNvPr id="8" name="Right Arrow 7"/>
          <p:cNvSpPr/>
          <p:nvPr/>
        </p:nvSpPr>
        <p:spPr>
          <a:xfrm>
            <a:off x="2195736" y="5301208"/>
            <a:ext cx="4392488" cy="844672"/>
          </a:xfrm>
          <a:prstGeom prst="rightArrow">
            <a:avLst/>
          </a:prstGeom>
          <a:solidFill>
            <a:srgbClr val="618A3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Down Arrow 8"/>
          <p:cNvSpPr/>
          <p:nvPr/>
        </p:nvSpPr>
        <p:spPr>
          <a:xfrm>
            <a:off x="7020272" y="2708920"/>
            <a:ext cx="916680" cy="2634592"/>
          </a:xfrm>
          <a:prstGeom prst="downArrow">
            <a:avLst/>
          </a:prstGeom>
          <a:solidFill>
            <a:srgbClr val="618A3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extBox 1"/>
          <p:cNvSpPr txBox="1"/>
          <p:nvPr/>
        </p:nvSpPr>
        <p:spPr>
          <a:xfrm>
            <a:off x="1512411" y="6309320"/>
            <a:ext cx="4355733" cy="369332"/>
          </a:xfrm>
          <a:prstGeom prst="rect">
            <a:avLst/>
          </a:prstGeom>
          <a:noFill/>
        </p:spPr>
        <p:txBody>
          <a:bodyPr wrap="square" rtlCol="0">
            <a:spAutoFit/>
          </a:bodyPr>
          <a:lstStyle/>
          <a:p>
            <a:r>
              <a:rPr lang="zh-CN" altLang="en-US" dirty="0" smtClean="0"/>
              <a:t>人类发展指数</a:t>
            </a:r>
            <a:endParaRPr lang="zh-CN" altLang="en-US" dirty="0"/>
          </a:p>
        </p:txBody>
      </p:sp>
      <p:sp>
        <p:nvSpPr>
          <p:cNvPr id="3" name="TextBox 2"/>
          <p:cNvSpPr txBox="1"/>
          <p:nvPr/>
        </p:nvSpPr>
        <p:spPr>
          <a:xfrm>
            <a:off x="8676456" y="2924944"/>
            <a:ext cx="432048" cy="1754326"/>
          </a:xfrm>
          <a:prstGeom prst="rect">
            <a:avLst/>
          </a:prstGeom>
          <a:noFill/>
        </p:spPr>
        <p:txBody>
          <a:bodyPr wrap="square" rtlCol="0">
            <a:spAutoFit/>
          </a:bodyPr>
          <a:lstStyle/>
          <a:p>
            <a:r>
              <a:rPr lang="zh-CN" altLang="en-US" dirty="0" smtClean="0"/>
              <a:t>人均生态足迹</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035637"/>
            <a:ext cx="8561418" cy="3409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9632" y="611977"/>
            <a:ext cx="6575839" cy="954107"/>
          </a:xfrm>
          <a:prstGeom prst="rect">
            <a:avLst/>
          </a:prstGeom>
          <a:noFill/>
        </p:spPr>
        <p:txBody>
          <a:bodyPr wrap="none" rtlCol="0">
            <a:spAutoFit/>
          </a:bodyPr>
          <a:lstStyle/>
          <a:p>
            <a:r>
              <a:rPr lang="fr-CH" sz="2800" b="1" dirty="0" err="1" smtClean="0"/>
              <a:t>Footprint</a:t>
            </a:r>
            <a:r>
              <a:rPr lang="fr-CH" sz="2800" b="1" dirty="0" smtClean="0"/>
              <a:t> </a:t>
            </a:r>
            <a:r>
              <a:rPr lang="fr-CH" sz="2800" b="1" dirty="0" err="1" smtClean="0"/>
              <a:t>increases</a:t>
            </a:r>
            <a:r>
              <a:rPr lang="fr-CH" sz="2800" b="1" dirty="0" smtClean="0"/>
              <a:t> </a:t>
            </a:r>
            <a:r>
              <a:rPr lang="fr-CH" sz="2800" b="1" dirty="0" err="1" smtClean="0"/>
              <a:t>with</a:t>
            </a:r>
            <a:r>
              <a:rPr lang="fr-CH" sz="2800" b="1" dirty="0" smtClean="0"/>
              <a:t> </a:t>
            </a:r>
            <a:r>
              <a:rPr lang="fr-CH" sz="2800" b="1" dirty="0" err="1" smtClean="0"/>
              <a:t>urbanization</a:t>
            </a:r>
            <a:endParaRPr lang="fr-CH" sz="2800" b="1" dirty="0" smtClean="0"/>
          </a:p>
          <a:p>
            <a:r>
              <a:rPr lang="zh-CN" altLang="en-US" sz="2800" b="1" dirty="0" smtClean="0"/>
              <a:t>中国生</a:t>
            </a:r>
            <a:r>
              <a:rPr lang="zh-CN" altLang="en-US" sz="2800" b="1" dirty="0"/>
              <a:t>态足</a:t>
            </a:r>
            <a:r>
              <a:rPr lang="zh-CN" altLang="en-US" sz="2800" b="1" dirty="0" smtClean="0"/>
              <a:t>迹随城镇化进程增加</a:t>
            </a:r>
            <a:endParaRPr lang="en-GB" sz="2800" b="1" dirty="0"/>
          </a:p>
        </p:txBody>
      </p:sp>
      <p:sp>
        <p:nvSpPr>
          <p:cNvPr id="4" name="TextBox 3"/>
          <p:cNvSpPr txBox="1"/>
          <p:nvPr/>
        </p:nvSpPr>
        <p:spPr>
          <a:xfrm>
            <a:off x="3816667" y="2340169"/>
            <a:ext cx="4355733" cy="584775"/>
          </a:xfrm>
          <a:prstGeom prst="rect">
            <a:avLst/>
          </a:prstGeom>
          <a:noFill/>
        </p:spPr>
        <p:txBody>
          <a:bodyPr wrap="square" rtlCol="0">
            <a:spAutoFit/>
          </a:bodyPr>
          <a:lstStyle/>
          <a:p>
            <a:r>
              <a:rPr lang="zh-CN" altLang="en-US" sz="1600" dirty="0" smtClean="0"/>
              <a:t>人均生态足迹</a:t>
            </a:r>
            <a:endParaRPr lang="en-US" altLang="zh-CN" sz="1600" dirty="0" smtClean="0"/>
          </a:p>
          <a:p>
            <a:r>
              <a:rPr lang="zh-CN" altLang="en-US" sz="1600" dirty="0"/>
              <a:t>城镇化率</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844550" y="5335588"/>
            <a:ext cx="7361238" cy="1077218"/>
          </a:xfrm>
          <a:prstGeom prst="rect">
            <a:avLst/>
          </a:prstGeom>
          <a:noFill/>
          <a:ln w="9525">
            <a:noFill/>
            <a:miter lim="800000"/>
            <a:headEnd/>
            <a:tailEnd/>
          </a:ln>
          <a:effectLst/>
        </p:spPr>
        <p:txBody>
          <a:bodyPr>
            <a:spAutoFit/>
          </a:bodyPr>
          <a:lstStyle/>
          <a:p>
            <a:pPr>
              <a:spcBef>
                <a:spcPct val="50000"/>
              </a:spcBef>
            </a:pPr>
            <a:r>
              <a:rPr lang="en-US" altLang="zh-CN" sz="1600" b="1" dirty="0">
                <a:latin typeface="Arial" pitchFamily="34" charset="0"/>
              </a:rPr>
              <a:t>Carbon footprint has become the largest component in Ecological Footprint and the fastest growing component over the past 50 years, from 10% in 1961 to 54% in </a:t>
            </a:r>
            <a:r>
              <a:rPr lang="en-US" altLang="zh-CN" sz="1600" b="1" dirty="0" smtClean="0">
                <a:latin typeface="Arial" pitchFamily="34" charset="0"/>
              </a:rPr>
              <a:t>2008. </a:t>
            </a:r>
            <a:r>
              <a:rPr lang="zh-CN" altLang="en-US" sz="1600" b="1" dirty="0" smtClean="0">
                <a:latin typeface="Arial" pitchFamily="34" charset="0"/>
              </a:rPr>
              <a:t>碳足迹成为中国生态足迹中最大也是上升最快的组分，从</a:t>
            </a:r>
            <a:r>
              <a:rPr lang="en-US" altLang="zh-CN" sz="1600" b="1" dirty="0" smtClean="0">
                <a:latin typeface="Arial" pitchFamily="34" charset="0"/>
              </a:rPr>
              <a:t>1961</a:t>
            </a:r>
            <a:r>
              <a:rPr lang="zh-CN" altLang="en-US" sz="1600" b="1" dirty="0" smtClean="0">
                <a:latin typeface="Arial" pitchFamily="34" charset="0"/>
              </a:rPr>
              <a:t>年的</a:t>
            </a:r>
            <a:r>
              <a:rPr lang="en-US" altLang="zh-CN" sz="1600" b="1" dirty="0" smtClean="0">
                <a:latin typeface="Arial" pitchFamily="34" charset="0"/>
              </a:rPr>
              <a:t>10%</a:t>
            </a:r>
            <a:r>
              <a:rPr lang="zh-CN" altLang="en-US" sz="1600" b="1" dirty="0" smtClean="0">
                <a:latin typeface="Arial" pitchFamily="34" charset="0"/>
              </a:rPr>
              <a:t>上升到</a:t>
            </a:r>
            <a:r>
              <a:rPr lang="en-US" altLang="zh-CN" sz="1600" b="1" dirty="0" smtClean="0">
                <a:latin typeface="Arial" pitchFamily="34" charset="0"/>
              </a:rPr>
              <a:t>2008</a:t>
            </a:r>
            <a:r>
              <a:rPr lang="zh-CN" altLang="en-US" sz="1600" b="1" dirty="0" smtClean="0">
                <a:latin typeface="Arial" pitchFamily="34" charset="0"/>
              </a:rPr>
              <a:t>的</a:t>
            </a:r>
            <a:r>
              <a:rPr lang="en-US" altLang="zh-CN" sz="1600" b="1" dirty="0" smtClean="0">
                <a:latin typeface="Arial" pitchFamily="34" charset="0"/>
              </a:rPr>
              <a:t>54%</a:t>
            </a:r>
            <a:r>
              <a:rPr lang="zh-CN" altLang="en-US" sz="1600" b="1" dirty="0" smtClean="0">
                <a:latin typeface="Arial" pitchFamily="34" charset="0"/>
              </a:rPr>
              <a:t>。</a:t>
            </a:r>
            <a:endParaRPr lang="en-US" altLang="zh-CN" sz="1600" b="1" dirty="0" smtClean="0">
              <a:latin typeface="Arial" pitchFamily="34" charset="0"/>
            </a:endParaRPr>
          </a:p>
        </p:txBody>
      </p:sp>
      <p:sp>
        <p:nvSpPr>
          <p:cNvPr id="7" name="Title 6"/>
          <p:cNvSpPr>
            <a:spLocks noGrp="1"/>
          </p:cNvSpPr>
          <p:nvPr>
            <p:ph type="title" idx="4294967295"/>
          </p:nvPr>
        </p:nvSpPr>
        <p:spPr>
          <a:xfrm>
            <a:off x="950913" y="436563"/>
            <a:ext cx="7508875" cy="685800"/>
          </a:xfrm>
          <a:prstGeom prst="rect">
            <a:avLst/>
          </a:prstGeom>
        </p:spPr>
        <p:txBody>
          <a:bodyPr anchor="b">
            <a:normAutofit fontScale="90000"/>
          </a:bodyPr>
          <a:lstStyle/>
          <a:p>
            <a:pPr algn="ctr"/>
            <a:r>
              <a:rPr lang="en-US" altLang="zh-CN" sz="2800" b="1" dirty="0" smtClean="0">
                <a:solidFill>
                  <a:srgbClr val="000000"/>
                </a:solidFill>
                <a:effectLst/>
              </a:rPr>
              <a:t>54% of China’s footprint is carbon</a:t>
            </a:r>
            <a:br>
              <a:rPr lang="en-US" altLang="zh-CN" sz="2800" b="1" dirty="0" smtClean="0">
                <a:solidFill>
                  <a:srgbClr val="000000"/>
                </a:solidFill>
                <a:effectLst/>
              </a:rPr>
            </a:br>
            <a:r>
              <a:rPr lang="zh-CN" altLang="en-US" sz="2800" b="1" dirty="0">
                <a:solidFill>
                  <a:srgbClr val="000000"/>
                </a:solidFill>
              </a:rPr>
              <a:t>中</a:t>
            </a:r>
            <a:r>
              <a:rPr lang="zh-CN" altLang="en-US" sz="2800" b="1" dirty="0" smtClean="0">
                <a:solidFill>
                  <a:srgbClr val="000000"/>
                </a:solidFill>
              </a:rPr>
              <a:t>国</a:t>
            </a:r>
            <a:r>
              <a:rPr lang="en-US" altLang="zh-CN" sz="2800" b="1" dirty="0" smtClean="0">
                <a:solidFill>
                  <a:srgbClr val="000000"/>
                </a:solidFill>
              </a:rPr>
              <a:t>54%</a:t>
            </a:r>
            <a:r>
              <a:rPr lang="zh-CN" altLang="en-US" sz="2800" b="1" dirty="0" smtClean="0">
                <a:solidFill>
                  <a:srgbClr val="000000"/>
                </a:solidFill>
              </a:rPr>
              <a:t>的生态足迹来自于碳足迹</a:t>
            </a:r>
            <a:endParaRPr lang="zh-CN" altLang="en-US" sz="2800" b="1" dirty="0" smtClean="0">
              <a:solidFill>
                <a:srgbClr val="000000"/>
              </a:solidFill>
              <a:effectLst/>
            </a:endParaRPr>
          </a:p>
        </p:txBody>
      </p:sp>
      <p:pic>
        <p:nvPicPr>
          <p:cNvPr id="73736" name="Picture 8" descr="1"/>
          <p:cNvPicPr>
            <a:picLocks noChangeAspect="1" noChangeArrowheads="1"/>
          </p:cNvPicPr>
          <p:nvPr/>
        </p:nvPicPr>
        <p:blipFill>
          <a:blip r:embed="rId2" cstate="print"/>
          <a:srcRect/>
          <a:stretch>
            <a:fillRect/>
          </a:stretch>
        </p:blipFill>
        <p:spPr bwMode="auto">
          <a:xfrm>
            <a:off x="795338" y="1889125"/>
            <a:ext cx="7531100" cy="3181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99592" y="44624"/>
            <a:ext cx="7920880" cy="517525"/>
          </a:xfrm>
          <a:prstGeom prst="rect">
            <a:avLst/>
          </a:prstGeom>
        </p:spPr>
        <p:txBody>
          <a:bodyPr/>
          <a:lstStyle/>
          <a:p>
            <a:pPr algn="ctr" defTabSz="457200"/>
            <a:r>
              <a:rPr lang="en-GB" sz="2800" b="1" dirty="0" smtClean="0">
                <a:solidFill>
                  <a:srgbClr val="002060"/>
                </a:solidFill>
              </a:rPr>
              <a:t>China is a world leader in renewable energy</a:t>
            </a:r>
          </a:p>
          <a:p>
            <a:pPr algn="ctr" defTabSz="457200"/>
            <a:r>
              <a:rPr lang="zh-CN" altLang="en-US" sz="2800" b="1" dirty="0">
                <a:solidFill>
                  <a:srgbClr val="002060"/>
                </a:solidFill>
              </a:rPr>
              <a:t>中</a:t>
            </a:r>
            <a:r>
              <a:rPr lang="zh-CN" altLang="en-US" sz="2800" b="1" dirty="0" smtClean="0">
                <a:solidFill>
                  <a:srgbClr val="002060"/>
                </a:solidFill>
              </a:rPr>
              <a:t>国的可再生能源发展世界领先</a:t>
            </a:r>
            <a:endParaRPr lang="en-GB" sz="2800" b="1" dirty="0">
              <a:solidFill>
                <a:srgbClr val="002060"/>
              </a:solidFill>
            </a:endParaRPr>
          </a:p>
        </p:txBody>
      </p:sp>
      <p:sp>
        <p:nvSpPr>
          <p:cNvPr id="253957" name="Line 5"/>
          <p:cNvSpPr>
            <a:spLocks noChangeShapeType="1"/>
          </p:cNvSpPr>
          <p:nvPr/>
        </p:nvSpPr>
        <p:spPr bwMode="auto">
          <a:xfrm>
            <a:off x="971550" y="981075"/>
            <a:ext cx="7848600" cy="0"/>
          </a:xfrm>
          <a:prstGeom prst="line">
            <a:avLst/>
          </a:prstGeom>
          <a:noFill/>
          <a:ln w="38100">
            <a:solidFill>
              <a:schemeClr val="tx1"/>
            </a:solidFill>
            <a:round/>
            <a:headEnd/>
            <a:tailEnd/>
          </a:ln>
          <a:effectLst/>
        </p:spPr>
        <p:txBody>
          <a:bodyPr/>
          <a:lstStyle/>
          <a:p>
            <a:endParaRPr lang="en-GB"/>
          </a:p>
        </p:txBody>
      </p:sp>
      <p:pic>
        <p:nvPicPr>
          <p:cNvPr id="253960" name="Picture 8" descr="SCR_232444"/>
          <p:cNvPicPr>
            <a:picLocks noGrp="1" noChangeAspect="1" noChangeArrowheads="1"/>
          </p:cNvPicPr>
          <p:nvPr>
            <p:ph/>
          </p:nvPr>
        </p:nvPicPr>
        <p:blipFill>
          <a:blip r:embed="rId3" cstate="print"/>
          <a:srcRect l="1755" t="6564" r="10745" b="6174"/>
          <a:stretch>
            <a:fillRect/>
          </a:stretch>
        </p:blipFill>
        <p:spPr bwMode="auto">
          <a:xfrm>
            <a:off x="900113" y="1063625"/>
            <a:ext cx="7993062" cy="5318125"/>
          </a:xfrm>
          <a:noFill/>
          <a:ln>
            <a:miter lim="800000"/>
            <a:headEnd/>
            <a:tailEnd/>
          </a:ln>
        </p:spPr>
      </p:pic>
      <p:sp>
        <p:nvSpPr>
          <p:cNvPr id="253962" name="Text Box 10"/>
          <p:cNvSpPr txBox="1">
            <a:spLocks noChangeArrowheads="1"/>
          </p:cNvSpPr>
          <p:nvPr/>
        </p:nvSpPr>
        <p:spPr bwMode="auto">
          <a:xfrm rot="5400000">
            <a:off x="7885113" y="1954212"/>
            <a:ext cx="2160588" cy="214313"/>
          </a:xfrm>
          <a:prstGeom prst="rect">
            <a:avLst/>
          </a:prstGeom>
          <a:noFill/>
          <a:ln w="9525">
            <a:noFill/>
            <a:miter lim="800000"/>
            <a:headEnd/>
            <a:tailEnd/>
          </a:ln>
          <a:effectLst/>
        </p:spPr>
        <p:txBody>
          <a:bodyPr>
            <a:spAutoFit/>
          </a:bodyPr>
          <a:lstStyle/>
          <a:p>
            <a:pPr>
              <a:spcBef>
                <a:spcPct val="50000"/>
              </a:spcBef>
            </a:pPr>
            <a:r>
              <a:rPr lang="en-US" sz="800"/>
              <a:t>© </a:t>
            </a:r>
            <a:r>
              <a:rPr lang="en-IE" sz="800"/>
              <a:t>Brent Stirton / Getty Images / WWF-UK</a:t>
            </a:r>
            <a:endParaRPr lang="en-US" sz="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ese city to study the futuristic BRT system and ride the articulated buses from Scania"/>
          <p:cNvPicPr>
            <a:picLocks noChangeAspect="1" noChangeArrowheads="1"/>
          </p:cNvPicPr>
          <p:nvPr/>
        </p:nvPicPr>
        <p:blipFill>
          <a:blip r:embed="rId2" cstate="print"/>
          <a:srcRect/>
          <a:stretch>
            <a:fillRect/>
          </a:stretch>
        </p:blipFill>
        <p:spPr bwMode="auto">
          <a:xfrm>
            <a:off x="323527" y="1702667"/>
            <a:ext cx="8637239" cy="4318621"/>
          </a:xfrm>
          <a:prstGeom prst="rect">
            <a:avLst/>
          </a:prstGeom>
          <a:noFill/>
        </p:spPr>
      </p:pic>
      <p:sp>
        <p:nvSpPr>
          <p:cNvPr id="3" name="TextBox 2"/>
          <p:cNvSpPr txBox="1"/>
          <p:nvPr/>
        </p:nvSpPr>
        <p:spPr>
          <a:xfrm>
            <a:off x="611560" y="692696"/>
            <a:ext cx="7954422" cy="954107"/>
          </a:xfrm>
          <a:prstGeom prst="rect">
            <a:avLst/>
          </a:prstGeom>
          <a:noFill/>
        </p:spPr>
        <p:txBody>
          <a:bodyPr wrap="none" rtlCol="0">
            <a:spAutoFit/>
          </a:bodyPr>
          <a:lstStyle/>
          <a:p>
            <a:r>
              <a:rPr lang="fr-CH" sz="2800" b="1" dirty="0" smtClean="0">
                <a:solidFill>
                  <a:srgbClr val="002060"/>
                </a:solidFill>
              </a:rPr>
              <a:t>China </a:t>
            </a:r>
            <a:r>
              <a:rPr lang="fr-CH" sz="2800" b="1" dirty="0" err="1" smtClean="0">
                <a:solidFill>
                  <a:srgbClr val="002060"/>
                </a:solidFill>
              </a:rPr>
              <a:t>is</a:t>
            </a:r>
            <a:r>
              <a:rPr lang="fr-CH" sz="2800" b="1" dirty="0" smtClean="0">
                <a:solidFill>
                  <a:srgbClr val="002060"/>
                </a:solidFill>
              </a:rPr>
              <a:t> </a:t>
            </a:r>
            <a:r>
              <a:rPr lang="fr-CH" sz="2800" b="1" dirty="0" err="1" smtClean="0">
                <a:solidFill>
                  <a:srgbClr val="002060"/>
                </a:solidFill>
              </a:rPr>
              <a:t>increasingly</a:t>
            </a:r>
            <a:r>
              <a:rPr lang="fr-CH" sz="2800" b="1" dirty="0" smtClean="0">
                <a:solidFill>
                  <a:srgbClr val="002060"/>
                </a:solidFill>
              </a:rPr>
              <a:t> a leader in </a:t>
            </a:r>
            <a:r>
              <a:rPr lang="fr-CH" sz="2800" b="1" dirty="0" err="1" smtClean="0">
                <a:solidFill>
                  <a:srgbClr val="002060"/>
                </a:solidFill>
              </a:rPr>
              <a:t>urban</a:t>
            </a:r>
            <a:r>
              <a:rPr lang="fr-CH" sz="2800" b="1" dirty="0" smtClean="0">
                <a:solidFill>
                  <a:srgbClr val="002060"/>
                </a:solidFill>
              </a:rPr>
              <a:t> transit</a:t>
            </a:r>
          </a:p>
          <a:p>
            <a:r>
              <a:rPr lang="zh-CN" altLang="en-US" sz="2800" b="1" dirty="0">
                <a:solidFill>
                  <a:srgbClr val="002060"/>
                </a:solidFill>
              </a:rPr>
              <a:t>中</a:t>
            </a:r>
            <a:r>
              <a:rPr lang="zh-CN" altLang="en-US" sz="2800" b="1" dirty="0" smtClean="0">
                <a:solidFill>
                  <a:srgbClr val="002060"/>
                </a:solidFill>
              </a:rPr>
              <a:t>国正日益成为发展城市公共交通的领导者</a:t>
            </a:r>
            <a:endParaRPr lang="en-GB" sz="2800" b="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F grey background blue line with logo">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006B8D"/>
      </a:hlink>
      <a:folHlink>
        <a:srgbClr val="00465C"/>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01_blue theme with master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WWF lil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WWF red">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WWF grey background no line with logo">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WWF aqu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_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WWF lil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_WWF aqu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F Blu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569DD8"/>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WF lil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WF grey background blue line with logo">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8E9D01"/>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WF red">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WF aqua">
  <a:themeElements>
    <a:clrScheme name="Anpassat 1">
      <a:dk1>
        <a:sysClr val="windowText" lastClr="000000"/>
      </a:dk1>
      <a:lt1>
        <a:sysClr val="window" lastClr="FFFFFF"/>
      </a:lt1>
      <a:dk2>
        <a:srgbClr val="000000"/>
      </a:dk2>
      <a:lt2>
        <a:srgbClr val="F8F8F8"/>
      </a:lt2>
      <a:accent1>
        <a:srgbClr val="7CC8E5"/>
      </a:accent1>
      <a:accent2>
        <a:srgbClr val="006B8D"/>
      </a:accent2>
      <a:accent3>
        <a:srgbClr val="D94F11"/>
      </a:accent3>
      <a:accent4>
        <a:srgbClr val="F29724"/>
      </a:accent4>
      <a:accent5>
        <a:srgbClr val="70508A"/>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WWF orange">
  <a:themeElements>
    <a:clrScheme name="Anpassat 3">
      <a:dk1>
        <a:sysClr val="windowText" lastClr="000000"/>
      </a:dk1>
      <a:lt1>
        <a:sysClr val="window" lastClr="FFFFFF"/>
      </a:lt1>
      <a:dk2>
        <a:srgbClr val="000000"/>
      </a:dk2>
      <a:lt2>
        <a:srgbClr val="F8F8F8"/>
      </a:lt2>
      <a:accent1>
        <a:srgbClr val="7CC8E5"/>
      </a:accent1>
      <a:accent2>
        <a:srgbClr val="006B8D"/>
      </a:accent2>
      <a:accent3>
        <a:srgbClr val="D83C00"/>
      </a:accent3>
      <a:accent4>
        <a:srgbClr val="F29724"/>
      </a:accent4>
      <a:accent5>
        <a:srgbClr val="5B8325"/>
      </a:accent5>
      <a:accent6>
        <a:srgbClr val="95C11F"/>
      </a:accent6>
      <a:hlink>
        <a:srgbClr val="1892CA"/>
      </a:hlink>
      <a:folHlink>
        <a:srgbClr val="005E7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12319</TotalTime>
  <Words>1263</Words>
  <Application>Microsoft Office PowerPoint</Application>
  <PresentationFormat>On-screen Show (4:3)</PresentationFormat>
  <Paragraphs>131</Paragraphs>
  <Slides>21</Slides>
  <Notes>12</Notes>
  <HiddenSlides>0</HiddenSlides>
  <MMClips>0</MMClips>
  <ScaleCrop>false</ScaleCrop>
  <HeadingPairs>
    <vt:vector size="4" baseType="variant">
      <vt:variant>
        <vt:lpstr>Theme</vt:lpstr>
      </vt:variant>
      <vt:variant>
        <vt:i4>25</vt:i4>
      </vt:variant>
      <vt:variant>
        <vt:lpstr>Slide Titles</vt:lpstr>
      </vt:variant>
      <vt:variant>
        <vt:i4>21</vt:i4>
      </vt:variant>
    </vt:vector>
  </HeadingPairs>
  <TitlesOfParts>
    <vt:vector size="46" baseType="lpstr">
      <vt:lpstr>WWF grey background blue line with logo</vt:lpstr>
      <vt:lpstr>9_WWF grey background no line with logo</vt:lpstr>
      <vt:lpstr>WWF orange</vt:lpstr>
      <vt:lpstr>WWF Blue</vt:lpstr>
      <vt:lpstr>WWF lila</vt:lpstr>
      <vt:lpstr>1_WWF grey background blue line with logo</vt:lpstr>
      <vt:lpstr>WWF red</vt:lpstr>
      <vt:lpstr>WWF aqua</vt:lpstr>
      <vt:lpstr>1_WWF orange</vt:lpstr>
      <vt:lpstr>2_WWF orange</vt:lpstr>
      <vt:lpstr>1_WWF Blue</vt:lpstr>
      <vt:lpstr>2_WWF Blue</vt:lpstr>
      <vt:lpstr>3_WWF Blue</vt:lpstr>
      <vt:lpstr>01_blue theme with masters</vt:lpstr>
      <vt:lpstr>1_WWF lila</vt:lpstr>
      <vt:lpstr>1_WWF red</vt:lpstr>
      <vt:lpstr>3_WWF orange</vt:lpstr>
      <vt:lpstr>4_WWF orange</vt:lpstr>
      <vt:lpstr>4_WWF Blue</vt:lpstr>
      <vt:lpstr>5_WWF Blue</vt:lpstr>
      <vt:lpstr>5_WWF orange</vt:lpstr>
      <vt:lpstr>1_WWF aqua</vt:lpstr>
      <vt:lpstr>6_WWF Blue</vt:lpstr>
      <vt:lpstr>2_WWF lila</vt:lpstr>
      <vt:lpstr>2_WWF aqua</vt:lpstr>
      <vt:lpstr>PowerPoint Presentation</vt:lpstr>
      <vt:lpstr>PowerPoint Presentation</vt:lpstr>
      <vt:lpstr>Ecological Footprint 生态足迹</vt:lpstr>
      <vt:lpstr>China now has the world’s largest footprint 中国-生态足迹总量全球最大</vt:lpstr>
      <vt:lpstr>PowerPoint Presentation</vt:lpstr>
      <vt:lpstr>PowerPoint Presentation</vt:lpstr>
      <vt:lpstr>54% of China’s footprint is carbon 中国54%的生态足迹来自于碳足迹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China is the top buyer of many Global Priority Commodities 中国是很多全球主要大宗商品的重要消费国</vt:lpstr>
      <vt:lpstr>Ecological Footprint 生态足迹</vt:lpstr>
      <vt:lpstr>Ecological Footprint 生态足迹</vt:lpstr>
      <vt:lpstr>Global markets are shifting to certified sustainable commodities 全球市场向可持续认证商品转型</vt:lpstr>
      <vt:lpstr>PowerPoint Presentation</vt:lpstr>
      <vt:lpstr>PowerPoint Presentation</vt:lpstr>
      <vt:lpstr>PowerPoint Presentation</vt:lpstr>
    </vt:vector>
  </TitlesOfParts>
  <Company>WWF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Yiyi LU</dc:creator>
  <cp:lastModifiedBy>YYLu</cp:lastModifiedBy>
  <cp:revision>614</cp:revision>
  <dcterms:created xsi:type="dcterms:W3CDTF">2010-11-24T11:46:20Z</dcterms:created>
  <dcterms:modified xsi:type="dcterms:W3CDTF">2013-11-08T03:12:51Z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7727885</vt:lpwstr>
  </property>
  <property fmtid="{D5CDD505-2E9C-101B-9397-08002B2CF9AE}" pid="3" name="NXPowerLiteVersion">
    <vt:lpwstr>D4.1.4</vt:lpwstr>
  </property>
</Properties>
</file>