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6" r:id="rId4"/>
    <p:sldId id="262" r:id="rId5"/>
    <p:sldId id="261" r:id="rId6"/>
    <p:sldId id="267" r:id="rId7"/>
    <p:sldId id="263" r:id="rId8"/>
    <p:sldId id="258" r:id="rId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44" autoAdjust="0"/>
  </p:normalViewPr>
  <p:slideViewPr>
    <p:cSldViewPr>
      <p:cViewPr varScale="1">
        <p:scale>
          <a:sx n="66" d="100"/>
          <a:sy n="66" d="100"/>
        </p:scale>
        <p:origin x="1930"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6BF14-F29A-479E-BC01-40AD2B4A2CC5}" type="datetimeFigureOut">
              <a:rPr lang="en-US" smtClean="0"/>
              <a:t>10/30/2015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FD518-EE9C-490A-A965-814A391603F7}" type="slidenum">
              <a:rPr lang="en-US" smtClean="0"/>
              <a:t>‹#›</a:t>
            </a:fld>
            <a:endParaRPr lang="en-US"/>
          </a:p>
        </p:txBody>
      </p:sp>
    </p:spTree>
    <p:extLst>
      <p:ext uri="{BB962C8B-B14F-4D97-AF65-F5344CB8AC3E}">
        <p14:creationId xmlns:p14="http://schemas.microsoft.com/office/powerpoint/2010/main" val="399901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FD518-EE9C-490A-A965-814A391603F7}" type="slidenum">
              <a:rPr lang="en-US" smtClean="0"/>
              <a:t>2</a:t>
            </a:fld>
            <a:endParaRPr lang="en-US"/>
          </a:p>
        </p:txBody>
      </p:sp>
    </p:spTree>
    <p:extLst>
      <p:ext uri="{BB962C8B-B14F-4D97-AF65-F5344CB8AC3E}">
        <p14:creationId xmlns:p14="http://schemas.microsoft.com/office/powerpoint/2010/main" val="135483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new 17 SDGs, just adopted by</a:t>
            </a:r>
            <a:r>
              <a:rPr lang="en-US" sz="1200" kern="1200" baseline="0" dirty="0" smtClean="0">
                <a:solidFill>
                  <a:schemeClr val="tx1"/>
                </a:solidFill>
                <a:effectLst/>
                <a:latin typeface="+mn-lt"/>
                <a:ea typeface="+mn-ea"/>
                <a:cs typeface="+mn-cs"/>
              </a:rPr>
              <a:t> the world leaders </a:t>
            </a:r>
            <a:r>
              <a:rPr lang="en-US" sz="1200" kern="1200" dirty="0" smtClean="0">
                <a:solidFill>
                  <a:schemeClr val="tx1"/>
                </a:solidFill>
                <a:effectLst/>
                <a:latin typeface="+mn-lt"/>
                <a:ea typeface="+mn-ea"/>
                <a:cs typeface="+mn-cs"/>
              </a:rPr>
              <a:t>at the UN Summit in</a:t>
            </a:r>
            <a:r>
              <a:rPr lang="en-US" sz="1200" kern="1200" baseline="0" dirty="0" smtClean="0">
                <a:solidFill>
                  <a:schemeClr val="tx1"/>
                </a:solidFill>
                <a:effectLst/>
                <a:latin typeface="+mn-lt"/>
                <a:ea typeface="+mn-ea"/>
                <a:cs typeface="+mn-cs"/>
              </a:rPr>
              <a:t> September</a:t>
            </a:r>
            <a:r>
              <a:rPr lang="en-US" sz="1200" kern="1200" dirty="0" smtClean="0">
                <a:solidFill>
                  <a:schemeClr val="tx1"/>
                </a:solidFill>
                <a:effectLst/>
                <a:latin typeface="+mn-lt"/>
                <a:ea typeface="+mn-ea"/>
                <a:cs typeface="+mn-cs"/>
              </a:rPr>
              <a:t>, are very important and certainly an extension of the MDG approach - in that they are designed to </a:t>
            </a:r>
            <a:r>
              <a:rPr lang="en-US" sz="1200" kern="1200" dirty="0" err="1" smtClean="0">
                <a:solidFill>
                  <a:schemeClr val="tx1"/>
                </a:solidFill>
                <a:effectLst/>
                <a:latin typeface="+mn-lt"/>
                <a:ea typeface="+mn-ea"/>
                <a:cs typeface="+mn-cs"/>
              </a:rPr>
              <a:t>galvanise</a:t>
            </a:r>
            <a:r>
              <a:rPr lang="en-US" sz="1200" kern="1200" dirty="0" smtClean="0">
                <a:solidFill>
                  <a:schemeClr val="tx1"/>
                </a:solidFill>
                <a:effectLst/>
                <a:latin typeface="+mn-lt"/>
                <a:ea typeface="+mn-ea"/>
                <a:cs typeface="+mn-cs"/>
              </a:rPr>
              <a:t> all countries and people around issues that are important to human development, and wellbeing.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they are also different in four ways. First, the process for designing the SDGs was different. Many more countries and citizens were involved this time round - for example, through the My World survey which over 5 million people filled out. Second, the SDGs will not just apply to poor countries, as it has been </a:t>
            </a:r>
            <a:r>
              <a:rPr lang="en-US" sz="1200" kern="1200" dirty="0" err="1" smtClean="0">
                <a:solidFill>
                  <a:schemeClr val="tx1"/>
                </a:solidFill>
                <a:effectLst/>
                <a:latin typeface="+mn-lt"/>
                <a:ea typeface="+mn-ea"/>
                <a:cs typeface="+mn-cs"/>
              </a:rPr>
              <a:t>recognised</a:t>
            </a:r>
            <a:r>
              <a:rPr lang="en-US" sz="1200" kern="1200" dirty="0" smtClean="0">
                <a:solidFill>
                  <a:schemeClr val="tx1"/>
                </a:solidFill>
                <a:effectLst/>
                <a:latin typeface="+mn-lt"/>
                <a:ea typeface="+mn-ea"/>
                <a:cs typeface="+mn-cs"/>
              </a:rPr>
              <a:t> that there can be extremely poor people in the richest of places. The SDGs will apply to all countries, including China again. Third, they will include aspects of development that had less focus in the MDGs - such as job creation, a better environment, more equality.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finally, we live in a more complex world today, with a lot of interdependencies between issues</a:t>
            </a:r>
            <a:r>
              <a:rPr lang="en-US" sz="1200" kern="1200" baseline="0" dirty="0" smtClean="0">
                <a:solidFill>
                  <a:schemeClr val="tx1"/>
                </a:solidFill>
                <a:effectLst/>
                <a:latin typeface="+mn-lt"/>
                <a:ea typeface="+mn-ea"/>
                <a:cs typeface="+mn-cs"/>
              </a:rPr>
              <a:t> and among countries. T</a:t>
            </a:r>
            <a:r>
              <a:rPr lang="en-US" sz="1200" kern="1200" dirty="0" smtClean="0">
                <a:solidFill>
                  <a:schemeClr val="tx1"/>
                </a:solidFill>
                <a:effectLst/>
                <a:latin typeface="+mn-lt"/>
                <a:ea typeface="+mn-ea"/>
                <a:cs typeface="+mn-cs"/>
              </a:rPr>
              <a:t>he SDGs have als</a:t>
            </a:r>
            <a:r>
              <a:rPr lang="en-US" sz="1200" kern="1200" baseline="0" dirty="0" smtClean="0">
                <a:solidFill>
                  <a:schemeClr val="tx1"/>
                </a:solidFill>
                <a:effectLst/>
                <a:latin typeface="+mn-lt"/>
                <a:ea typeface="+mn-ea"/>
                <a:cs typeface="+mn-cs"/>
              </a:rPr>
              <a:t>o acknowledged</a:t>
            </a:r>
            <a:r>
              <a:rPr lang="en-US" sz="1200" kern="1200" dirty="0" smtClean="0">
                <a:solidFill>
                  <a:schemeClr val="tx1"/>
                </a:solidFill>
                <a:effectLst/>
                <a:latin typeface="+mn-lt"/>
                <a:ea typeface="+mn-ea"/>
                <a:cs typeface="+mn-cs"/>
              </a:rPr>
              <a:t> this</a:t>
            </a:r>
            <a:r>
              <a:rPr lang="en-US" sz="1200" kern="1200" baseline="0" dirty="0" smtClean="0">
                <a:solidFill>
                  <a:schemeClr val="tx1"/>
                </a:solidFill>
                <a:effectLst/>
                <a:latin typeface="+mn-lt"/>
                <a:ea typeface="+mn-ea"/>
                <a:cs typeface="+mn-cs"/>
              </a:rPr>
              <a:t> and called for strengthened global partnership, outlined by Goal 17, to tackle this.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But how does this relate to China’s Belt and Road Initiative?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3FD518-EE9C-490A-A965-814A391603F7}" type="slidenum">
              <a:rPr lang="en-US" smtClean="0"/>
              <a:t>3</a:t>
            </a:fld>
            <a:endParaRPr lang="en-US"/>
          </a:p>
        </p:txBody>
      </p:sp>
    </p:spTree>
    <p:extLst>
      <p:ext uri="{BB962C8B-B14F-4D97-AF65-F5344CB8AC3E}">
        <p14:creationId xmlns:p14="http://schemas.microsoft.com/office/powerpoint/2010/main" val="202878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as we know, China’s</a:t>
            </a:r>
            <a:r>
              <a:rPr lang="en-US" baseline="0" dirty="0" smtClean="0"/>
              <a:t> Belt and Road Initiative (BRI) </a:t>
            </a:r>
            <a:r>
              <a:rPr lang="en-US" sz="1200" kern="1200" dirty="0" smtClean="0">
                <a:solidFill>
                  <a:schemeClr val="tx1"/>
                </a:solidFill>
                <a:effectLst/>
                <a:latin typeface="+mn-lt"/>
                <a:ea typeface="+mn-ea"/>
                <a:cs typeface="+mn-cs"/>
              </a:rPr>
              <a:t>covers 60 countries and regions with a total population of 4.4 billion.</a:t>
            </a:r>
            <a:r>
              <a:rPr lang="en-US" sz="1200" kern="1200" baseline="0" dirty="0" smtClean="0">
                <a:solidFill>
                  <a:schemeClr val="tx1"/>
                </a:solidFill>
                <a:effectLst/>
                <a:latin typeface="+mn-lt"/>
                <a:ea typeface="+mn-ea"/>
                <a:cs typeface="+mn-cs"/>
              </a:rPr>
              <a:t> It has many facets, but it also has a special focus on promoting inter-governmental cooperation, facilitating connectivity, and stimulating the movement of goods, services and people across national borders.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All of these </a:t>
            </a:r>
            <a:r>
              <a:rPr lang="en-US" baseline="0" dirty="0" smtClean="0"/>
              <a:t>provide great opportunities to achieve the SDGs, particularly Goal 17, which - as mentioned earlier - places strong emphasis on strengthened global partnership for sustainable development, including south-south cooperation.</a:t>
            </a:r>
          </a:p>
          <a:p>
            <a:endParaRPr lang="en-US" baseline="0" dirty="0" smtClean="0"/>
          </a:p>
          <a:p>
            <a:r>
              <a:rPr lang="en-US" sz="1200" kern="1200" dirty="0" smtClean="0">
                <a:solidFill>
                  <a:schemeClr val="tx1"/>
                </a:solidFill>
                <a:effectLst/>
                <a:latin typeface="+mn-lt"/>
                <a:ea typeface="+mn-ea"/>
                <a:cs typeface="+mn-cs"/>
              </a:rPr>
              <a:t>In addition,</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f the</a:t>
            </a:r>
            <a:r>
              <a:rPr lang="en-US" sz="1200" kern="1200" baseline="0" dirty="0" smtClean="0">
                <a:solidFill>
                  <a:schemeClr val="tx1"/>
                </a:solidFill>
                <a:effectLst/>
                <a:latin typeface="+mn-lt"/>
                <a:ea typeface="+mn-ea"/>
                <a:cs typeface="+mn-cs"/>
              </a:rPr>
              <a:t> Belt and Road can be </a:t>
            </a:r>
            <a:r>
              <a:rPr lang="en-US" sz="1200" kern="1200" dirty="0" smtClean="0">
                <a:solidFill>
                  <a:schemeClr val="tx1"/>
                </a:solidFill>
                <a:effectLst/>
                <a:latin typeface="+mn-lt"/>
                <a:ea typeface="+mn-ea"/>
                <a:cs typeface="+mn-cs"/>
              </a:rPr>
              <a:t>“more green”, this will be even more positive for achieving the SDGs. </a:t>
            </a:r>
            <a:r>
              <a:rPr lang="en-US" sz="1200" kern="1200" baseline="0" dirty="0" smtClean="0">
                <a:solidFill>
                  <a:schemeClr val="tx1"/>
                </a:solidFill>
                <a:effectLst/>
                <a:latin typeface="+mn-lt"/>
                <a:ea typeface="+mn-ea"/>
                <a:cs typeface="+mn-cs"/>
              </a:rPr>
              <a:t> It </a:t>
            </a:r>
            <a:r>
              <a:rPr lang="en-US" sz="1200" kern="1200" dirty="0" smtClean="0">
                <a:solidFill>
                  <a:schemeClr val="tx1"/>
                </a:solidFill>
                <a:effectLst/>
                <a:latin typeface="+mn-lt"/>
                <a:ea typeface="+mn-ea"/>
                <a:cs typeface="+mn-cs"/>
              </a:rPr>
              <a:t>could serve as an effective vehicle to channel trade and investment, facilitate infrastructure building and transfer technology, all of which can be directed to the green sector to achieve low</a:t>
            </a:r>
            <a:r>
              <a:rPr lang="en-US" sz="1200" kern="1200" baseline="0" dirty="0" smtClean="0">
                <a:solidFill>
                  <a:schemeClr val="tx1"/>
                </a:solidFill>
                <a:effectLst/>
                <a:latin typeface="+mn-lt"/>
                <a:ea typeface="+mn-ea"/>
                <a:cs typeface="+mn-cs"/>
              </a:rPr>
              <a:t>-carbon growth </a:t>
            </a:r>
            <a:r>
              <a:rPr lang="en-US" sz="1200" kern="1200" dirty="0" smtClean="0">
                <a:solidFill>
                  <a:schemeClr val="tx1"/>
                </a:solidFill>
                <a:effectLst/>
                <a:latin typeface="+mn-lt"/>
                <a:ea typeface="+mn-ea"/>
                <a:cs typeface="+mn-cs"/>
              </a:rPr>
              <a:t>of countries involved.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a:t>
            </a:r>
            <a:r>
              <a:rPr lang="en-US" sz="1200" kern="1200" baseline="0" dirty="0" smtClean="0">
                <a:solidFill>
                  <a:schemeClr val="tx1"/>
                </a:solidFill>
                <a:effectLst/>
                <a:latin typeface="+mn-lt"/>
                <a:ea typeface="+mn-ea"/>
                <a:cs typeface="+mn-cs"/>
              </a:rPr>
              <a:t> could this happen? Two mechanisms. The development financing related to the Belt and Road, and China’s private sector.</a:t>
            </a:r>
            <a:endParaRPr lang="en-US" dirty="0"/>
          </a:p>
        </p:txBody>
      </p:sp>
      <p:sp>
        <p:nvSpPr>
          <p:cNvPr id="4" name="Slide Number Placeholder 3"/>
          <p:cNvSpPr>
            <a:spLocks noGrp="1"/>
          </p:cNvSpPr>
          <p:nvPr>
            <p:ph type="sldNum" sz="quarter" idx="10"/>
          </p:nvPr>
        </p:nvSpPr>
        <p:spPr/>
        <p:txBody>
          <a:bodyPr/>
          <a:lstStyle/>
          <a:p>
            <a:fld id="{023FD518-EE9C-490A-A965-814A391603F7}" type="slidenum">
              <a:rPr lang="en-US" smtClean="0"/>
              <a:t>4</a:t>
            </a:fld>
            <a:endParaRPr lang="en-US"/>
          </a:p>
        </p:txBody>
      </p:sp>
    </p:spTree>
    <p:extLst>
      <p:ext uri="{BB962C8B-B14F-4D97-AF65-F5344CB8AC3E}">
        <p14:creationId xmlns:p14="http://schemas.microsoft.com/office/powerpoint/2010/main" val="31516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graph illustrates the opportunity with regard to development financing – in numbers.</a:t>
            </a:r>
          </a:p>
          <a:p>
            <a:endParaRPr lang="en-US" baseline="0" dirty="0" smtClean="0"/>
          </a:p>
          <a:p>
            <a:r>
              <a:rPr lang="en-US" baseline="0" dirty="0" smtClean="0"/>
              <a:t>If we take a quick look at some of the existing funding mechanisms for “green growth” (or “ecological civilization” as it is known in China) in this regard: </a:t>
            </a:r>
          </a:p>
          <a:p>
            <a:r>
              <a:rPr lang="en-US" baseline="0" dirty="0" smtClean="0"/>
              <a:t>GCF aims to mobilize $100 billion per year by 2020</a:t>
            </a:r>
          </a:p>
          <a:p>
            <a:r>
              <a:rPr lang="en-US" baseline="0" dirty="0" smtClean="0"/>
              <a:t>GEF has leveraged around $70 billion, including grants and co-financing, since its establishment in 1991</a:t>
            </a:r>
          </a:p>
          <a:p>
            <a:r>
              <a:rPr lang="en-US" baseline="0" dirty="0" smtClean="0"/>
              <a:t>WB has issued 100 green bonds in 18 currencies, raising the equivalent of $8.4billion, which target low carbon and climate resilient growth in countries.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Compare these to the resources from AIIB and SRF, which, due to the Belt and Road Initiative, will have a total $140 billion initial funding.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AIIB and SRF resources can be targeted to green investment, these newly established financial institutions, will be able to provide huge, and comparable finance for green growth.  It is very promising indeed…</a:t>
            </a:r>
          </a:p>
        </p:txBody>
      </p:sp>
      <p:sp>
        <p:nvSpPr>
          <p:cNvPr id="4" name="Slide Number Placeholder 3"/>
          <p:cNvSpPr>
            <a:spLocks noGrp="1"/>
          </p:cNvSpPr>
          <p:nvPr>
            <p:ph type="sldNum" sz="quarter" idx="10"/>
          </p:nvPr>
        </p:nvSpPr>
        <p:spPr/>
        <p:txBody>
          <a:bodyPr/>
          <a:lstStyle/>
          <a:p>
            <a:fld id="{023FD518-EE9C-490A-A965-814A391603F7}" type="slidenum">
              <a:rPr lang="en-US" smtClean="0"/>
              <a:t>5</a:t>
            </a:fld>
            <a:endParaRPr lang="en-US"/>
          </a:p>
        </p:txBody>
      </p:sp>
    </p:spTree>
    <p:extLst>
      <p:ext uri="{BB962C8B-B14F-4D97-AF65-F5344CB8AC3E}">
        <p14:creationId xmlns:p14="http://schemas.microsoft.com/office/powerpoint/2010/main" val="207822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second</a:t>
            </a:r>
            <a:r>
              <a:rPr lang="en-US" baseline="0" dirty="0" smtClean="0"/>
              <a:t> mechanism is business.  During the SDG discussions, it was recognized that businesses will play a vital role in the implementation of the SDGs, and here in China their role in the Belt and Road Initiative is also expected to be huge. </a:t>
            </a:r>
            <a:r>
              <a:rPr lang="en-US" sz="1200" kern="1200" dirty="0" smtClean="0">
                <a:solidFill>
                  <a:schemeClr val="tx1"/>
                </a:solidFill>
                <a:effectLst/>
                <a:latin typeface="+mn-lt"/>
                <a:ea typeface="+mn-ea"/>
                <a:cs typeface="+mn-cs"/>
              </a:rPr>
              <a:t> Chinese businesses will increasingly go abroad to developing countries, during</a:t>
            </a:r>
            <a:r>
              <a:rPr lang="en-US" sz="1200" kern="1200" baseline="0" dirty="0" smtClean="0">
                <a:solidFill>
                  <a:schemeClr val="tx1"/>
                </a:solidFill>
                <a:effectLst/>
                <a:latin typeface="+mn-lt"/>
                <a:ea typeface="+mn-ea"/>
                <a:cs typeface="+mn-cs"/>
              </a:rPr>
              <a:t> the implementation of the Belt and Road Initiative</a:t>
            </a:r>
            <a:r>
              <a:rPr lang="en-US" sz="1200" kern="1200" dirty="0" smtClean="0">
                <a:solidFill>
                  <a:schemeClr val="tx1"/>
                </a:solidFill>
                <a:effectLst/>
                <a:latin typeface="+mn-lt"/>
                <a:ea typeface="+mn-ea"/>
                <a:cs typeface="+mn-cs"/>
              </a:rPr>
              <a:t>.  Actively pursuing sustainable development through their business models can make a huge difference.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indeed,</a:t>
            </a:r>
            <a:r>
              <a:rPr lang="en-US" sz="1200" kern="1200" baseline="0" dirty="0" smtClean="0">
                <a:solidFill>
                  <a:schemeClr val="tx1"/>
                </a:solidFill>
                <a:effectLst/>
                <a:latin typeface="+mn-lt"/>
                <a:ea typeface="+mn-ea"/>
                <a:cs typeface="+mn-cs"/>
              </a:rPr>
              <a:t> m</a:t>
            </a:r>
            <a:r>
              <a:rPr lang="en-US" sz="1200" kern="1200" dirty="0" smtClean="0">
                <a:solidFill>
                  <a:schemeClr val="tx1"/>
                </a:solidFill>
                <a:effectLst/>
                <a:latin typeface="+mn-lt"/>
                <a:ea typeface="+mn-ea"/>
                <a:cs typeface="+mn-cs"/>
              </a:rPr>
              <a:t>any</a:t>
            </a:r>
            <a:r>
              <a:rPr lang="en-US" sz="1200" kern="1200" baseline="0" dirty="0" smtClean="0">
                <a:solidFill>
                  <a:schemeClr val="tx1"/>
                </a:solidFill>
                <a:effectLst/>
                <a:latin typeface="+mn-lt"/>
                <a:ea typeface="+mn-ea"/>
                <a:cs typeface="+mn-cs"/>
              </a:rPr>
              <a:t> are already doing their very best.  As is shown on the slide, the 2015 Report on the Sustainable Development of Chinese Enterprises abroad, just launched yesterday by UNDP, </a:t>
            </a:r>
            <a:r>
              <a:rPr lang="en-US" sz="1200" kern="1200" dirty="0" smtClean="0">
                <a:solidFill>
                  <a:schemeClr val="tx1"/>
                </a:solidFill>
                <a:effectLst/>
                <a:latin typeface="+mn-lt"/>
                <a:ea typeface="+mn-ea"/>
                <a:cs typeface="+mn-cs"/>
              </a:rPr>
              <a:t>Chinese Academy of International Trade and Economic Cooperation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Research Center of State-owned Assets Supervision and Administration Commission of the State Council,</a:t>
            </a:r>
            <a:r>
              <a:rPr lang="en-US" sz="1200" kern="1200" baseline="0" dirty="0" smtClean="0">
                <a:solidFill>
                  <a:schemeClr val="tx1"/>
                </a:solidFill>
                <a:effectLst/>
                <a:latin typeface="+mn-lt"/>
                <a:ea typeface="+mn-ea"/>
                <a:cs typeface="+mn-cs"/>
              </a:rPr>
              <a:t> found that over 80% of </a:t>
            </a:r>
            <a:r>
              <a:rPr lang="en-US" sz="1200" kern="1200" dirty="0" smtClean="0">
                <a:solidFill>
                  <a:schemeClr val="tx1"/>
                </a:solidFill>
                <a:effectLst/>
                <a:latin typeface="+mn-lt"/>
                <a:ea typeface="+mn-ea"/>
                <a:cs typeface="+mn-cs"/>
              </a:rPr>
              <a:t>Chinese companies with overseas operations recognize the importance of CSR to corporate development and competitiveness. </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Yet there is more to do. For instance, as is demonstrated in the pie chart, the study also found that over 75% of Chinese companies engaged third parties to conduct environmental impact assessments of their overseas activities, suggesting a high degree of concern for green and sustainable practices.  Yet only 20% of them had actually implemented the recommendations from these assessments, so they need a great deal of support if their concerns are to be made into a reality.</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3FD518-EE9C-490A-A965-814A391603F7}" type="slidenum">
              <a:rPr lang="en-US" smtClean="0"/>
              <a:t>6</a:t>
            </a:fld>
            <a:endParaRPr lang="en-US"/>
          </a:p>
        </p:txBody>
      </p:sp>
    </p:spTree>
    <p:extLst>
      <p:ext uri="{BB962C8B-B14F-4D97-AF65-F5344CB8AC3E}">
        <p14:creationId xmlns:p14="http://schemas.microsoft.com/office/powerpoint/2010/main" val="2835579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brings me to the role of organizations such as UNDP in supporting green development financing and business</a:t>
            </a:r>
            <a:r>
              <a:rPr lang="en-US" sz="1200" kern="1200" baseline="0" dirty="0" smtClean="0">
                <a:solidFill>
                  <a:schemeClr val="tx1"/>
                </a:solidFill>
                <a:effectLst/>
                <a:latin typeface="+mn-lt"/>
                <a:ea typeface="+mn-ea"/>
                <a:cs typeface="+mn-cs"/>
              </a:rPr>
              <a:t> going forward.</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last 5 years UNDP</a:t>
            </a:r>
            <a:r>
              <a:rPr lang="en-US" sz="1200" kern="1200" baseline="0" dirty="0" smtClean="0">
                <a:solidFill>
                  <a:schemeClr val="tx1"/>
                </a:solidFill>
                <a:effectLst/>
                <a:latin typeface="+mn-lt"/>
                <a:ea typeface="+mn-ea"/>
                <a:cs typeface="+mn-cs"/>
              </a:rPr>
              <a:t> has </a:t>
            </a:r>
            <a:r>
              <a:rPr lang="en-US" sz="1200" kern="1200" dirty="0" smtClean="0">
                <a:solidFill>
                  <a:schemeClr val="tx1"/>
                </a:solidFill>
                <a:effectLst/>
                <a:latin typeface="+mn-lt"/>
                <a:ea typeface="+mn-ea"/>
                <a:cs typeface="+mn-cs"/>
              </a:rPr>
              <a:t>been partnering with China to share its unique development experiences with the world, while also supporting China to strengthen its approach to South-South and Global Cooperation. This is very important. Many developing countries see China as an inspiration for achieving development results, as its development experiences are recent and very relevant – many developing countries have similar institutions and challenges that China faced 30 years ago.  At the same time, I believe China also wants to have a positive impact on the achievement of the global goals by other countries. Therefore, as there is this mutual desire for cooperation,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is important for UNDP to be there to support it to happen.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believe what</a:t>
            </a:r>
            <a:r>
              <a:rPr lang="en-US" sz="1200" kern="1200" baseline="0" dirty="0" smtClean="0">
                <a:solidFill>
                  <a:schemeClr val="tx1"/>
                </a:solidFill>
                <a:effectLst/>
                <a:latin typeface="+mn-lt"/>
                <a:ea typeface="+mn-ea"/>
                <a:cs typeface="+mn-cs"/>
              </a:rPr>
              <a:t> UNDP can do here </a:t>
            </a:r>
            <a:r>
              <a:rPr lang="en-US" sz="1200" kern="1200" dirty="0" smtClean="0">
                <a:solidFill>
                  <a:schemeClr val="tx1"/>
                </a:solidFill>
                <a:effectLst/>
                <a:latin typeface="+mn-lt"/>
                <a:ea typeface="+mn-ea"/>
                <a:cs typeface="+mn-cs"/>
              </a:rPr>
              <a:t>– given its</a:t>
            </a:r>
            <a:r>
              <a:rPr lang="en-US" sz="1200" kern="1200" baseline="0" dirty="0" smtClean="0">
                <a:solidFill>
                  <a:schemeClr val="tx1"/>
                </a:solidFill>
                <a:effectLst/>
                <a:latin typeface="+mn-lt"/>
                <a:ea typeface="+mn-ea"/>
                <a:cs typeface="+mn-cs"/>
              </a:rPr>
              <a:t> own expertise </a:t>
            </a:r>
            <a:r>
              <a:rPr lang="en-US" sz="1200" kern="1200" dirty="0" smtClean="0">
                <a:solidFill>
                  <a:schemeClr val="tx1"/>
                </a:solidFill>
                <a:effectLst/>
                <a:latin typeface="+mn-lt"/>
                <a:ea typeface="+mn-ea"/>
                <a:cs typeface="+mn-cs"/>
              </a:rPr>
              <a:t> – can be to help China and the Belt and Road countries to work together to make their collaboration as positive for sustainable development as possible. This can be done in a whole range of ways – for example hosting workshops, doing research, carrying out practical projects, and so on. I’ve been speaking with several Chinese leaders about this and I believe this will be an interesting and important area of work going forward for us.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23FD518-EE9C-490A-A965-814A391603F7}" type="slidenum">
              <a:rPr lang="en-US" smtClean="0"/>
              <a:t>7</a:t>
            </a:fld>
            <a:endParaRPr lang="en-US"/>
          </a:p>
        </p:txBody>
      </p:sp>
    </p:spTree>
    <p:extLst>
      <p:ext uri="{BB962C8B-B14F-4D97-AF65-F5344CB8AC3E}">
        <p14:creationId xmlns:p14="http://schemas.microsoft.com/office/powerpoint/2010/main" val="323267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Ladies</a:t>
            </a:r>
            <a:r>
              <a:rPr lang="en-US" baseline="0" dirty="0" smtClean="0"/>
              <a:t> and Gentlemen, thank you for your attention, and I look forward to fruitful and productive discussion this morning with you all.</a:t>
            </a:r>
            <a:endParaRPr lang="en-US" dirty="0"/>
          </a:p>
        </p:txBody>
      </p:sp>
      <p:sp>
        <p:nvSpPr>
          <p:cNvPr id="4" name="Slide Number Placeholder 3"/>
          <p:cNvSpPr>
            <a:spLocks noGrp="1"/>
          </p:cNvSpPr>
          <p:nvPr>
            <p:ph type="sldNum" sz="quarter" idx="10"/>
          </p:nvPr>
        </p:nvSpPr>
        <p:spPr/>
        <p:txBody>
          <a:bodyPr/>
          <a:lstStyle/>
          <a:p>
            <a:fld id="{023FD518-EE9C-490A-A965-814A391603F7}" type="slidenum">
              <a:rPr lang="en-US" smtClean="0"/>
              <a:t>8</a:t>
            </a:fld>
            <a:endParaRPr lang="en-US"/>
          </a:p>
        </p:txBody>
      </p:sp>
    </p:spTree>
    <p:extLst>
      <p:ext uri="{BB962C8B-B14F-4D97-AF65-F5344CB8AC3E}">
        <p14:creationId xmlns:p14="http://schemas.microsoft.com/office/powerpoint/2010/main" val="3460678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251520" y="2204864"/>
            <a:ext cx="8064896" cy="1244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sz="3200" dirty="0"/>
              <a:t>How can a green Belt and Road help achieve the Sustainable Development </a:t>
            </a:r>
            <a:r>
              <a:rPr lang="en-US" sz="3200" dirty="0" smtClean="0"/>
              <a:t>Goals?</a:t>
            </a:r>
          </a:p>
          <a:p>
            <a:r>
              <a:rPr lang="zh-CN" altLang="en-US" sz="2800" dirty="0"/>
              <a:t>绿色的一带一路如何帮助实现可持续发展目标？</a:t>
            </a:r>
            <a:endParaRPr lang="en-US" sz="2800" dirty="0" smtClean="0"/>
          </a:p>
          <a:p>
            <a:endParaRPr lang="en-US" altLang="zh-CN" sz="4400" b="0" dirty="0">
              <a:solidFill>
                <a:srgbClr val="000000"/>
              </a:solidFill>
              <a:ea typeface="宋体" pitchFamily="2" charset="-122"/>
            </a:endParaRPr>
          </a:p>
          <a:p>
            <a:r>
              <a:rPr lang="en-US" altLang="zh-CN" sz="2000" b="0" dirty="0" err="1">
                <a:solidFill>
                  <a:schemeClr val="accent1">
                    <a:lumMod val="50000"/>
                  </a:schemeClr>
                </a:solidFill>
              </a:rPr>
              <a:t>Magdy</a:t>
            </a:r>
            <a:r>
              <a:rPr lang="en-US" altLang="zh-CN" sz="2000" b="0" dirty="0">
                <a:solidFill>
                  <a:schemeClr val="accent1">
                    <a:lumMod val="50000"/>
                  </a:schemeClr>
                </a:solidFill>
              </a:rPr>
              <a:t> </a:t>
            </a:r>
            <a:r>
              <a:rPr lang="en-US" altLang="zh-CN" sz="2000" b="0" dirty="0" smtClean="0">
                <a:solidFill>
                  <a:schemeClr val="accent1">
                    <a:lumMod val="50000"/>
                  </a:schemeClr>
                </a:solidFill>
              </a:rPr>
              <a:t>Martinez-</a:t>
            </a:r>
            <a:r>
              <a:rPr lang="en-US" altLang="zh-CN" sz="2000" b="0" dirty="0" err="1" smtClean="0">
                <a:solidFill>
                  <a:schemeClr val="accent1">
                    <a:lumMod val="50000"/>
                  </a:schemeClr>
                </a:solidFill>
              </a:rPr>
              <a:t>Soliman</a:t>
            </a:r>
            <a:endParaRPr lang="en-US" altLang="zh-CN" sz="2000" b="0" dirty="0" smtClean="0">
              <a:solidFill>
                <a:schemeClr val="accent1">
                  <a:lumMod val="50000"/>
                </a:schemeClr>
              </a:solidFill>
            </a:endParaRPr>
          </a:p>
          <a:p>
            <a:r>
              <a:rPr lang="zh-CN" altLang="en-US" sz="2000" dirty="0">
                <a:solidFill>
                  <a:schemeClr val="accent1">
                    <a:lumMod val="50000"/>
                  </a:schemeClr>
                </a:solidFill>
              </a:rPr>
              <a:t>马戈迪</a:t>
            </a:r>
            <a:r>
              <a:rPr lang="en-US" altLang="zh-CN" sz="2000" dirty="0">
                <a:solidFill>
                  <a:schemeClr val="accent1">
                    <a:lumMod val="50000"/>
                  </a:schemeClr>
                </a:solidFill>
              </a:rPr>
              <a:t>·</a:t>
            </a:r>
            <a:r>
              <a:rPr lang="zh-CN" altLang="en-US" sz="2000" dirty="0">
                <a:solidFill>
                  <a:schemeClr val="accent1">
                    <a:lumMod val="50000"/>
                  </a:schemeClr>
                </a:solidFill>
              </a:rPr>
              <a:t>马丁内兹</a:t>
            </a:r>
            <a:r>
              <a:rPr lang="en-US" sz="2000" dirty="0">
                <a:solidFill>
                  <a:schemeClr val="accent1">
                    <a:lumMod val="50000"/>
                  </a:schemeClr>
                </a:solidFill>
              </a:rPr>
              <a:t>-</a:t>
            </a:r>
            <a:r>
              <a:rPr lang="zh-CN" altLang="en-US" sz="2000" dirty="0">
                <a:solidFill>
                  <a:schemeClr val="accent1">
                    <a:lumMod val="50000"/>
                  </a:schemeClr>
                </a:solidFill>
              </a:rPr>
              <a:t>苏莱曼</a:t>
            </a:r>
            <a:endParaRPr lang="en-US" sz="2000" dirty="0">
              <a:solidFill>
                <a:schemeClr val="accent1">
                  <a:lumMod val="50000"/>
                </a:schemeClr>
              </a:solidFill>
            </a:endParaRPr>
          </a:p>
          <a:p>
            <a:endParaRPr lang="en-US" altLang="zh-CN" sz="2000" b="0" dirty="0" smtClean="0">
              <a:solidFill>
                <a:schemeClr val="accent1">
                  <a:lumMod val="50000"/>
                </a:schemeClr>
              </a:solidFill>
            </a:endParaRPr>
          </a:p>
          <a:p>
            <a:r>
              <a:rPr lang="en-US" altLang="zh-CN" sz="2000" b="0" dirty="0" smtClean="0">
                <a:solidFill>
                  <a:schemeClr val="accent1">
                    <a:lumMod val="50000"/>
                  </a:schemeClr>
                </a:solidFill>
                <a:ea typeface="宋体" pitchFamily="2" charset="-122"/>
              </a:rPr>
              <a:t>Assistant Secretary-General</a:t>
            </a:r>
          </a:p>
          <a:p>
            <a:r>
              <a:rPr lang="zh-CN" altLang="en-US" sz="2000" dirty="0">
                <a:solidFill>
                  <a:schemeClr val="accent1">
                    <a:lumMod val="50000"/>
                  </a:schemeClr>
                </a:solidFill>
              </a:rPr>
              <a:t>联合国助理秘书长</a:t>
            </a:r>
            <a:endParaRPr lang="en-US" altLang="zh-CN" sz="2000" b="0" dirty="0">
              <a:solidFill>
                <a:schemeClr val="accent1">
                  <a:lumMod val="50000"/>
                </a:schemeClr>
              </a:solidFill>
            </a:endParaRPr>
          </a:p>
          <a:p>
            <a:r>
              <a:rPr lang="en-US" altLang="zh-CN" sz="2000" b="0" dirty="0" smtClean="0">
                <a:solidFill>
                  <a:schemeClr val="accent1">
                    <a:lumMod val="50000"/>
                  </a:schemeClr>
                </a:solidFill>
              </a:rPr>
              <a:t>Director </a:t>
            </a:r>
            <a:r>
              <a:rPr lang="en-US" altLang="zh-CN" sz="2000" b="0" dirty="0">
                <a:solidFill>
                  <a:schemeClr val="accent1">
                    <a:lumMod val="50000"/>
                  </a:schemeClr>
                </a:solidFill>
              </a:rPr>
              <a:t>of the Bureau for Policy and </a:t>
            </a:r>
            <a:r>
              <a:rPr lang="en-US" altLang="zh-CN" sz="2000" b="0" dirty="0" err="1">
                <a:solidFill>
                  <a:schemeClr val="accent1">
                    <a:lumMod val="50000"/>
                  </a:schemeClr>
                </a:solidFill>
              </a:rPr>
              <a:t>Programme</a:t>
            </a:r>
            <a:r>
              <a:rPr lang="en-US" altLang="zh-CN" sz="2000" b="0" dirty="0">
                <a:solidFill>
                  <a:schemeClr val="accent1">
                    <a:lumMod val="50000"/>
                  </a:schemeClr>
                </a:solidFill>
              </a:rPr>
              <a:t> </a:t>
            </a:r>
            <a:r>
              <a:rPr lang="en-US" altLang="zh-CN" sz="2000" b="0" dirty="0" smtClean="0">
                <a:solidFill>
                  <a:schemeClr val="accent1">
                    <a:lumMod val="50000"/>
                  </a:schemeClr>
                </a:solidFill>
              </a:rPr>
              <a:t>Support, United </a:t>
            </a:r>
            <a:r>
              <a:rPr lang="en-US" altLang="zh-CN" sz="2000" b="0" dirty="0">
                <a:solidFill>
                  <a:schemeClr val="accent1">
                    <a:lumMod val="50000"/>
                  </a:schemeClr>
                </a:solidFill>
              </a:rPr>
              <a:t>Nations Development </a:t>
            </a:r>
            <a:r>
              <a:rPr lang="en-US" altLang="zh-CN" sz="2000" b="0" dirty="0" err="1">
                <a:solidFill>
                  <a:schemeClr val="accent1">
                    <a:lumMod val="50000"/>
                  </a:schemeClr>
                </a:solidFill>
              </a:rPr>
              <a:t>Programme</a:t>
            </a:r>
            <a:r>
              <a:rPr lang="en-US" altLang="zh-CN" sz="2000" b="0" dirty="0">
                <a:solidFill>
                  <a:schemeClr val="accent1">
                    <a:lumMod val="50000"/>
                  </a:schemeClr>
                </a:solidFill>
              </a:rPr>
              <a:t> (UNDP</a:t>
            </a:r>
            <a:r>
              <a:rPr lang="en-US" altLang="zh-CN" sz="2000" b="0" dirty="0" smtClean="0">
                <a:solidFill>
                  <a:schemeClr val="accent1">
                    <a:lumMod val="50000"/>
                  </a:schemeClr>
                </a:solidFill>
              </a:rPr>
              <a:t>)</a:t>
            </a:r>
          </a:p>
          <a:p>
            <a:r>
              <a:rPr lang="zh-CN" altLang="en-US" sz="2000" dirty="0" smtClean="0">
                <a:solidFill>
                  <a:schemeClr val="accent1">
                    <a:lumMod val="50000"/>
                  </a:schemeClr>
                </a:solidFill>
              </a:rPr>
              <a:t>联</a:t>
            </a:r>
            <a:r>
              <a:rPr lang="zh-CN" altLang="en-US" sz="2000" dirty="0">
                <a:solidFill>
                  <a:schemeClr val="accent1">
                    <a:lumMod val="50000"/>
                  </a:schemeClr>
                </a:solidFill>
              </a:rPr>
              <a:t>合国开发计划署政策与项目支持局局</a:t>
            </a:r>
            <a:r>
              <a:rPr lang="zh-CN" altLang="en-US" sz="2000" dirty="0" smtClean="0">
                <a:solidFill>
                  <a:schemeClr val="accent1">
                    <a:lumMod val="50000"/>
                  </a:schemeClr>
                </a:solidFill>
              </a:rPr>
              <a:t>长</a:t>
            </a:r>
            <a:endParaRPr lang="en-US" sz="2000" dirty="0">
              <a:solidFill>
                <a:schemeClr val="accent1">
                  <a:lumMod val="50000"/>
                </a:schemeClr>
              </a:solidFill>
            </a:endParaRPr>
          </a:p>
          <a:p>
            <a:endParaRPr lang="en-US" altLang="zh-CN" sz="2400" b="0" dirty="0" smtClean="0">
              <a:solidFill>
                <a:schemeClr val="accent1">
                  <a:lumMod val="50000"/>
                </a:schemeClr>
              </a:solidFill>
            </a:endParaRPr>
          </a:p>
          <a:p>
            <a:r>
              <a:rPr lang="en-US" altLang="zh-CN" sz="2400" b="0" dirty="0" smtClean="0">
                <a:solidFill>
                  <a:schemeClr val="accent1">
                    <a:lumMod val="50000"/>
                  </a:schemeClr>
                </a:solidFill>
                <a:ea typeface="宋体" pitchFamily="2" charset="-122"/>
              </a:rPr>
              <a:t>11.11.2015</a:t>
            </a:r>
            <a:endParaRPr lang="en-US" altLang="zh-CN" sz="2400" b="0" dirty="0">
              <a:solidFill>
                <a:schemeClr val="accent1">
                  <a:lumMod val="50000"/>
                </a:schemeClr>
              </a:solidFill>
              <a:ea typeface="宋体" pitchFamily="2" charset="-122"/>
            </a:endParaRPr>
          </a:p>
        </p:txBody>
      </p:sp>
    </p:spTree>
    <p:extLst>
      <p:ext uri="{BB962C8B-B14F-4D97-AF65-F5344CB8AC3E}">
        <p14:creationId xmlns:p14="http://schemas.microsoft.com/office/powerpoint/2010/main" val="3064489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6"/>
          <p:cNvGrpSpPr>
            <a:grpSpLocks/>
          </p:cNvGrpSpPr>
          <p:nvPr/>
        </p:nvGrpSpPr>
        <p:grpSpPr bwMode="auto">
          <a:xfrm>
            <a:off x="2295872" y="1288744"/>
            <a:ext cx="5012432" cy="989616"/>
            <a:chOff x="1296" y="1824"/>
            <a:chExt cx="2976" cy="432"/>
          </a:xfrm>
        </p:grpSpPr>
        <p:sp>
          <p:nvSpPr>
            <p:cNvPr id="44" name="AutoShape 47"/>
            <p:cNvSpPr>
              <a:spLocks noChangeArrowheads="1"/>
            </p:cNvSpPr>
            <p:nvPr/>
          </p:nvSpPr>
          <p:spPr bwMode="gray">
            <a:xfrm>
              <a:off x="1536" y="1899"/>
              <a:ext cx="2736" cy="288"/>
            </a:xfrm>
            <a:prstGeom prst="roundRect">
              <a:avLst>
                <a:gd name="adj" fmla="val 16667"/>
              </a:avLst>
            </a:prstGeom>
            <a:gradFill rotWithShape="1">
              <a:gsLst>
                <a:gs pos="0">
                  <a:srgbClr val="77AE26"/>
                </a:gs>
                <a:gs pos="50000">
                  <a:srgbClr val="77AE26">
                    <a:gamma/>
                    <a:tint val="21176"/>
                    <a:invGamma/>
                  </a:srgbClr>
                </a:gs>
                <a:gs pos="100000">
                  <a:srgbClr val="77AE26"/>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6" name="Text Box 49"/>
            <p:cNvSpPr txBox="1">
              <a:spLocks noChangeArrowheads="1"/>
            </p:cNvSpPr>
            <p:nvPr/>
          </p:nvSpPr>
          <p:spPr bwMode="gray">
            <a:xfrm>
              <a:off x="1694" y="1905"/>
              <a:ext cx="2160"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b="1" kern="0" noProof="0" dirty="0" smtClean="0">
                  <a:solidFill>
                    <a:srgbClr val="000000"/>
                  </a:solidFill>
                  <a:ea typeface="宋体" pitchFamily="2" charset="-122"/>
                </a:rPr>
                <a:t>A brief introduction to the SDGs </a:t>
              </a:r>
            </a:p>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noProof="0" dirty="0">
                  <a:solidFill>
                    <a:srgbClr val="000000"/>
                  </a:solidFill>
                  <a:ea typeface="宋体" pitchFamily="2" charset="-122"/>
                </a:rPr>
                <a:t>可持</a:t>
              </a:r>
              <a:r>
                <a:rPr lang="zh-CN" altLang="en-US" b="1" kern="0" noProof="0" dirty="0" smtClean="0">
                  <a:solidFill>
                    <a:srgbClr val="000000"/>
                  </a:solidFill>
                  <a:ea typeface="宋体" pitchFamily="2" charset="-122"/>
                </a:rPr>
                <a:t>续发展目标简介</a:t>
              </a:r>
              <a:endParaRPr kumimoji="0" lang="en-US" altLang="zh-CN" sz="1800" b="1" i="0" u="none" strike="noStrike" kern="0" cap="none" spc="0" normalizeH="0" baseline="0" noProof="0" dirty="0" smtClean="0">
                <a:ln>
                  <a:noFill/>
                </a:ln>
                <a:solidFill>
                  <a:srgbClr val="000000"/>
                </a:solidFill>
                <a:effectLst/>
                <a:uLnTx/>
                <a:uFillTx/>
                <a:ea typeface="宋体" pitchFamily="2" charset="-122"/>
              </a:endParaRPr>
            </a:p>
          </p:txBody>
        </p:sp>
        <p:sp>
          <p:nvSpPr>
            <p:cNvPr id="47" name="Text Box 50"/>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ea typeface="宋体" pitchFamily="2" charset="-122"/>
                </a:rPr>
                <a:t>1</a:t>
              </a:r>
            </a:p>
          </p:txBody>
        </p:sp>
      </p:grpSp>
      <p:grpSp>
        <p:nvGrpSpPr>
          <p:cNvPr id="48" name="Group 51"/>
          <p:cNvGrpSpPr>
            <a:grpSpLocks/>
          </p:cNvGrpSpPr>
          <p:nvPr/>
        </p:nvGrpSpPr>
        <p:grpSpPr bwMode="auto">
          <a:xfrm>
            <a:off x="2295872" y="2322510"/>
            <a:ext cx="5012432" cy="887663"/>
            <a:chOff x="1296" y="1824"/>
            <a:chExt cx="2976" cy="432"/>
          </a:xfrm>
        </p:grpSpPr>
        <p:sp>
          <p:nvSpPr>
            <p:cNvPr id="49" name="AutoShape 52"/>
            <p:cNvSpPr>
              <a:spLocks noChangeArrowheads="1"/>
            </p:cNvSpPr>
            <p:nvPr/>
          </p:nvSpPr>
          <p:spPr bwMode="gray">
            <a:xfrm>
              <a:off x="1536" y="1899"/>
              <a:ext cx="2736" cy="288"/>
            </a:xfrm>
            <a:prstGeom prst="roundRect">
              <a:avLst>
                <a:gd name="adj" fmla="val 16667"/>
              </a:avLst>
            </a:prstGeom>
            <a:gradFill rotWithShape="1">
              <a:gsLst>
                <a:gs pos="0">
                  <a:srgbClr val="3984C9"/>
                </a:gs>
                <a:gs pos="50000">
                  <a:srgbClr val="3984C9">
                    <a:gamma/>
                    <a:tint val="21176"/>
                    <a:invGamma/>
                  </a:srgbClr>
                </a:gs>
                <a:gs pos="100000">
                  <a:srgbClr val="3984C9"/>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1" name="Text Box 54"/>
            <p:cNvSpPr txBox="1">
              <a:spLocks noChangeArrowheads="1"/>
            </p:cNvSpPr>
            <p:nvPr/>
          </p:nvSpPr>
          <p:spPr bwMode="gray">
            <a:xfrm>
              <a:off x="1713" y="1898"/>
              <a:ext cx="2160"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b="1" kern="0" noProof="0" dirty="0" smtClean="0">
                  <a:solidFill>
                    <a:srgbClr val="000000"/>
                  </a:solidFill>
                  <a:ea typeface="宋体" pitchFamily="2" charset="-122"/>
                </a:rPr>
                <a:t>Greening the “Belt and Road”</a:t>
              </a:r>
            </a:p>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noProof="0" dirty="0">
                  <a:solidFill>
                    <a:srgbClr val="000000"/>
                  </a:solidFill>
                  <a:ea typeface="宋体" pitchFamily="2" charset="-122"/>
                </a:rPr>
                <a:t>共</a:t>
              </a:r>
              <a:r>
                <a:rPr lang="zh-CN" altLang="en-US" b="1" kern="0" noProof="0" dirty="0" smtClean="0">
                  <a:solidFill>
                    <a:srgbClr val="000000"/>
                  </a:solidFill>
                  <a:ea typeface="宋体" pitchFamily="2" charset="-122"/>
                </a:rPr>
                <a:t>建绿色丝绸之路</a:t>
              </a:r>
              <a:endParaRPr kumimoji="0" lang="en-US" altLang="zh-CN" sz="1800" b="1" i="0" u="none" strike="noStrike" kern="0" cap="none" spc="0" normalizeH="0" baseline="0" noProof="0" dirty="0" smtClean="0">
                <a:ln>
                  <a:noFill/>
                </a:ln>
                <a:solidFill>
                  <a:srgbClr val="000000"/>
                </a:solidFill>
                <a:effectLst/>
                <a:uLnTx/>
                <a:uFillTx/>
                <a:ea typeface="宋体" pitchFamily="2" charset="-122"/>
              </a:endParaRPr>
            </a:p>
          </p:txBody>
        </p:sp>
        <p:sp>
          <p:nvSpPr>
            <p:cNvPr id="52" name="Text Box 55"/>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ea typeface="宋体" pitchFamily="2" charset="-122"/>
                </a:rPr>
                <a:t>2</a:t>
              </a:r>
            </a:p>
          </p:txBody>
        </p:sp>
      </p:grpSp>
      <p:grpSp>
        <p:nvGrpSpPr>
          <p:cNvPr id="53" name="Group 56"/>
          <p:cNvGrpSpPr>
            <a:grpSpLocks/>
          </p:cNvGrpSpPr>
          <p:nvPr/>
        </p:nvGrpSpPr>
        <p:grpSpPr bwMode="auto">
          <a:xfrm>
            <a:off x="2295872" y="3258614"/>
            <a:ext cx="5012432" cy="1315925"/>
            <a:chOff x="1296" y="1824"/>
            <a:chExt cx="2976" cy="432"/>
          </a:xfrm>
        </p:grpSpPr>
        <p:sp>
          <p:nvSpPr>
            <p:cNvPr id="54" name="AutoShape 57"/>
            <p:cNvSpPr>
              <a:spLocks noChangeArrowheads="1"/>
            </p:cNvSpPr>
            <p:nvPr/>
          </p:nvSpPr>
          <p:spPr bwMode="gray">
            <a:xfrm>
              <a:off x="1536" y="1899"/>
              <a:ext cx="2736" cy="288"/>
            </a:xfrm>
            <a:prstGeom prst="roundRect">
              <a:avLst>
                <a:gd name="adj" fmla="val 16667"/>
              </a:avLst>
            </a:prstGeom>
            <a:gradFill rotWithShape="1">
              <a:gsLst>
                <a:gs pos="0">
                  <a:srgbClr val="6E815B"/>
                </a:gs>
                <a:gs pos="50000">
                  <a:srgbClr val="6E815B">
                    <a:gamma/>
                    <a:tint val="21176"/>
                    <a:invGamma/>
                  </a:srgbClr>
                </a:gs>
                <a:gs pos="100000">
                  <a:srgbClr val="6E815B"/>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5" name="AutoShape 58"/>
            <p:cNvSpPr>
              <a:spLocks noChangeArrowheads="1"/>
            </p:cNvSpPr>
            <p:nvPr/>
          </p:nvSpPr>
          <p:spPr bwMode="gray">
            <a:xfrm>
              <a:off x="1296" y="1824"/>
              <a:ext cx="432" cy="432"/>
            </a:xfrm>
            <a:prstGeom prst="diamond">
              <a:avLst/>
            </a:prstGeom>
            <a:solidFill>
              <a:srgbClr val="6E815B"/>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6" name="Text Box 59"/>
            <p:cNvSpPr txBox="1">
              <a:spLocks noChangeArrowheads="1"/>
            </p:cNvSpPr>
            <p:nvPr/>
          </p:nvSpPr>
          <p:spPr bwMode="gray">
            <a:xfrm>
              <a:off x="1694" y="1899"/>
              <a:ext cx="2450"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b="1" kern="0" noProof="0" dirty="0" smtClean="0">
                  <a:solidFill>
                    <a:srgbClr val="000000"/>
                  </a:solidFill>
                  <a:ea typeface="宋体" pitchFamily="2" charset="-122"/>
                </a:rPr>
                <a:t>The role of new banks and China’s private sector</a:t>
              </a:r>
            </a:p>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noProof="0" dirty="0">
                  <a:solidFill>
                    <a:srgbClr val="000000"/>
                  </a:solidFill>
                  <a:ea typeface="宋体" pitchFamily="2" charset="-122"/>
                </a:rPr>
                <a:t>新</a:t>
              </a:r>
              <a:r>
                <a:rPr lang="zh-CN" altLang="en-US" b="1" kern="0" noProof="0" dirty="0" smtClean="0">
                  <a:solidFill>
                    <a:srgbClr val="000000"/>
                  </a:solidFill>
                  <a:ea typeface="宋体" pitchFamily="2" charset="-122"/>
                </a:rPr>
                <a:t>近成立的银行及中国私营部门的角色</a:t>
              </a:r>
              <a:endParaRPr kumimoji="0" lang="en-US" altLang="zh-CN" sz="1800" b="1" i="0" u="none" strike="noStrike" kern="0" cap="none" spc="0" normalizeH="0" baseline="0" noProof="0" dirty="0" smtClean="0">
                <a:ln>
                  <a:noFill/>
                </a:ln>
                <a:solidFill>
                  <a:srgbClr val="000000"/>
                </a:solidFill>
                <a:effectLst/>
                <a:uLnTx/>
                <a:uFillTx/>
                <a:ea typeface="宋体" pitchFamily="2" charset="-122"/>
              </a:endParaRPr>
            </a:p>
          </p:txBody>
        </p:sp>
        <p:sp>
          <p:nvSpPr>
            <p:cNvPr id="57" name="Text Box 60"/>
            <p:cNvSpPr txBox="1">
              <a:spLocks noChangeArrowheads="1"/>
            </p:cNvSpPr>
            <p:nvPr/>
          </p:nvSpPr>
          <p:spPr bwMode="gray">
            <a:xfrm>
              <a:off x="1401" y="194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ea typeface="宋体" pitchFamily="2" charset="-122"/>
                </a:rPr>
                <a:t>3</a:t>
              </a:r>
            </a:p>
          </p:txBody>
        </p:sp>
      </p:grpSp>
      <p:grpSp>
        <p:nvGrpSpPr>
          <p:cNvPr id="58" name="Group 61"/>
          <p:cNvGrpSpPr>
            <a:grpSpLocks/>
          </p:cNvGrpSpPr>
          <p:nvPr/>
        </p:nvGrpSpPr>
        <p:grpSpPr bwMode="auto">
          <a:xfrm>
            <a:off x="2295872" y="4542282"/>
            <a:ext cx="5012432" cy="930712"/>
            <a:chOff x="1296" y="1824"/>
            <a:chExt cx="2976" cy="432"/>
          </a:xfrm>
        </p:grpSpPr>
        <p:sp>
          <p:nvSpPr>
            <p:cNvPr id="59" name="AutoShape 62"/>
            <p:cNvSpPr>
              <a:spLocks noChangeArrowheads="1"/>
            </p:cNvSpPr>
            <p:nvPr/>
          </p:nvSpPr>
          <p:spPr bwMode="gray">
            <a:xfrm>
              <a:off x="1536" y="1899"/>
              <a:ext cx="2736" cy="288"/>
            </a:xfrm>
            <a:prstGeom prst="roundRect">
              <a:avLst>
                <a:gd name="adj" fmla="val 16667"/>
              </a:avLst>
            </a:prstGeom>
            <a:gradFill rotWithShape="1">
              <a:gsLst>
                <a:gs pos="0">
                  <a:srgbClr val="90A8B0"/>
                </a:gs>
                <a:gs pos="50000">
                  <a:srgbClr val="90A8B0">
                    <a:gamma/>
                    <a:tint val="21176"/>
                    <a:invGamma/>
                  </a:srgbClr>
                </a:gs>
                <a:gs pos="100000">
                  <a:srgbClr val="90A8B0"/>
                </a:gs>
              </a:gsLst>
              <a:lin ang="5400000" scaled="1"/>
            </a:gradFill>
            <a:ln w="12700" algn="ctr">
              <a:solidFill>
                <a:srgbClr val="FFFFFF"/>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0" name="AutoShape 63"/>
            <p:cNvSpPr>
              <a:spLocks noChangeArrowheads="1"/>
            </p:cNvSpPr>
            <p:nvPr/>
          </p:nvSpPr>
          <p:spPr bwMode="gray">
            <a:xfrm>
              <a:off x="1296" y="1824"/>
              <a:ext cx="432" cy="432"/>
            </a:xfrm>
            <a:prstGeom prst="diamond">
              <a:avLst/>
            </a:prstGeom>
            <a:solidFill>
              <a:srgbClr val="90A8B0"/>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1" name="Text Box 64"/>
            <p:cNvSpPr txBox="1">
              <a:spLocks noChangeArrowheads="1"/>
            </p:cNvSpPr>
            <p:nvPr/>
          </p:nvSpPr>
          <p:spPr bwMode="gray">
            <a:xfrm>
              <a:off x="1697" y="1899"/>
              <a:ext cx="2160"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b="1" kern="0" dirty="0" smtClean="0">
                  <a:solidFill>
                    <a:srgbClr val="000000"/>
                  </a:solidFill>
                  <a:ea typeface="宋体" pitchFamily="2" charset="-122"/>
                </a:rPr>
                <a:t>UNDP’s support</a:t>
              </a:r>
            </a:p>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b="1" kern="0" dirty="0">
                  <a:solidFill>
                    <a:srgbClr val="000000"/>
                  </a:solidFill>
                  <a:ea typeface="宋体" pitchFamily="2" charset="-122"/>
                </a:rPr>
                <a:t>联</a:t>
              </a:r>
              <a:r>
                <a:rPr lang="zh-CN" altLang="en-US" b="1" kern="0" dirty="0" smtClean="0">
                  <a:solidFill>
                    <a:srgbClr val="000000"/>
                  </a:solidFill>
                  <a:ea typeface="宋体" pitchFamily="2" charset="-122"/>
                </a:rPr>
                <a:t>合开发计划署的支持</a:t>
              </a:r>
              <a:r>
                <a:rPr lang="en-US" altLang="zh-CN" b="1" kern="0" dirty="0" smtClean="0">
                  <a:solidFill>
                    <a:srgbClr val="000000"/>
                  </a:solidFill>
                  <a:ea typeface="宋体" pitchFamily="2" charset="-122"/>
                </a:rPr>
                <a:t> </a:t>
              </a:r>
              <a:endParaRPr kumimoji="0" lang="en-US" altLang="zh-CN" sz="1800" b="1" i="0" u="none" strike="noStrike" kern="0" cap="none" spc="0" normalizeH="0" baseline="0" noProof="0" dirty="0" smtClean="0">
                <a:ln>
                  <a:noFill/>
                </a:ln>
                <a:solidFill>
                  <a:srgbClr val="000000"/>
                </a:solidFill>
                <a:effectLst/>
                <a:uLnTx/>
                <a:uFillTx/>
                <a:ea typeface="宋体" pitchFamily="2" charset="-122"/>
              </a:endParaRPr>
            </a:p>
          </p:txBody>
        </p:sp>
        <p:sp>
          <p:nvSpPr>
            <p:cNvPr id="62" name="Text Box 65"/>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ea typeface="宋体" pitchFamily="2" charset="-122"/>
                </a:rPr>
                <a:t>4</a:t>
              </a:r>
            </a:p>
          </p:txBody>
        </p:sp>
      </p:grpSp>
      <p:sp>
        <p:nvSpPr>
          <p:cNvPr id="64" name="Rectangle 2"/>
          <p:cNvSpPr txBox="1">
            <a:spLocks noChangeArrowheads="1"/>
          </p:cNvSpPr>
          <p:nvPr/>
        </p:nvSpPr>
        <p:spPr bwMode="gray">
          <a:xfrm>
            <a:off x="179512" y="332656"/>
            <a:ext cx="7696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smtClean="0">
                <a:ln>
                  <a:noFill/>
                </a:ln>
                <a:solidFill>
                  <a:srgbClr val="2E6272"/>
                </a:solidFill>
                <a:effectLst/>
                <a:uLnTx/>
                <a:uFillTx/>
                <a:latin typeface="Verdana"/>
                <a:ea typeface="宋体" pitchFamily="2" charset="-122"/>
                <a:cs typeface="+mj-cs"/>
              </a:rPr>
              <a:t>Contents</a:t>
            </a:r>
            <a:endParaRPr kumimoji="0" lang="en-US" altLang="zh-CN" sz="3200" b="1" i="0" u="none" strike="noStrike" kern="0" cap="none" spc="0" normalizeH="0" baseline="0" noProof="0" dirty="0" smtClean="0">
              <a:ln>
                <a:noFill/>
              </a:ln>
              <a:solidFill>
                <a:srgbClr val="3984C9"/>
              </a:solidFill>
              <a:effectLst/>
              <a:uLnTx/>
              <a:uFillTx/>
              <a:latin typeface="Verdana"/>
              <a:ea typeface="宋体" pitchFamily="2" charset="-122"/>
              <a:cs typeface="+mj-cs"/>
            </a:endParaRPr>
          </a:p>
        </p:txBody>
      </p:sp>
    </p:spTree>
    <p:extLst>
      <p:ext uri="{BB962C8B-B14F-4D97-AF65-F5344CB8AC3E}">
        <p14:creationId xmlns:p14="http://schemas.microsoft.com/office/powerpoint/2010/main" val="2629497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159320" y="260648"/>
            <a:ext cx="6788943"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smtClean="0">
                <a:ea typeface="宋体" pitchFamily="2" charset="-122"/>
              </a:rPr>
              <a:t>The Global Goals for Sustainable Development</a:t>
            </a:r>
          </a:p>
          <a:p>
            <a:r>
              <a:rPr lang="zh-CN" altLang="en-US" sz="2400" dirty="0">
                <a:ea typeface="宋体" pitchFamily="2" charset="-122"/>
              </a:rPr>
              <a:t>可持</a:t>
            </a:r>
            <a:r>
              <a:rPr lang="zh-CN" altLang="en-US" sz="2400" dirty="0" smtClean="0">
                <a:ea typeface="宋体" pitchFamily="2" charset="-122"/>
              </a:rPr>
              <a:t>续发展目标</a:t>
            </a:r>
            <a:endParaRPr lang="en-US" altLang="zh-CN" sz="2400" dirty="0">
              <a:ea typeface="宋体" pitchFamily="2" charset="-122"/>
            </a:endParaRPr>
          </a:p>
        </p:txBody>
      </p:sp>
      <p:pic>
        <p:nvPicPr>
          <p:cNvPr id="1027" name="Picture 3" descr="TheGlobalGoals_Logo_and_Icons"/>
          <p:cNvPicPr>
            <a:picLocks noChangeAspect="1" noChangeArrowheads="1"/>
          </p:cNvPicPr>
          <p:nvPr/>
        </p:nvPicPr>
        <p:blipFill rotWithShape="1">
          <a:blip r:embed="rId3">
            <a:extLst>
              <a:ext uri="{28A0092B-C50C-407E-A947-70E740481C1C}">
                <a14:useLocalDpi xmlns:a14="http://schemas.microsoft.com/office/drawing/2010/main" val="0"/>
              </a:ext>
            </a:extLst>
          </a:blip>
          <a:srcRect l="4700" t="18341" r="5159" b="9824"/>
          <a:stretch/>
        </p:blipFill>
        <p:spPr bwMode="auto">
          <a:xfrm>
            <a:off x="159320" y="1412776"/>
            <a:ext cx="777686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Oval 28"/>
          <p:cNvSpPr>
            <a:spLocks noChangeArrowheads="1"/>
          </p:cNvSpPr>
          <p:nvPr/>
        </p:nvSpPr>
        <p:spPr bwMode="gray">
          <a:xfrm>
            <a:off x="3667646" y="2569691"/>
            <a:ext cx="1944687" cy="1944688"/>
          </a:xfrm>
          <a:prstGeom prst="ellipse">
            <a:avLst/>
          </a:prstGeom>
          <a:gradFill rotWithShape="1">
            <a:gsLst>
              <a:gs pos="0">
                <a:srgbClr val="6E815B">
                  <a:gamma/>
                  <a:tint val="0"/>
                  <a:invGamma/>
                </a:srgbClr>
              </a:gs>
              <a:gs pos="50000">
                <a:srgbClr val="6E815B"/>
              </a:gs>
              <a:gs pos="100000">
                <a:srgbClr val="6E815B">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0" name="Oval 30"/>
          <p:cNvSpPr>
            <a:spLocks noChangeArrowheads="1"/>
          </p:cNvSpPr>
          <p:nvPr/>
        </p:nvSpPr>
        <p:spPr bwMode="gray">
          <a:xfrm>
            <a:off x="3794646" y="2696691"/>
            <a:ext cx="1690687" cy="1690688"/>
          </a:xfrm>
          <a:prstGeom prst="ellipse">
            <a:avLst/>
          </a:prstGeom>
          <a:gradFill rotWithShape="1">
            <a:gsLst>
              <a:gs pos="0">
                <a:srgbClr val="6E815B">
                  <a:gamma/>
                  <a:shade val="54118"/>
                  <a:invGamma/>
                </a:srgbClr>
              </a:gs>
              <a:gs pos="50000">
                <a:srgbClr val="6E815B"/>
              </a:gs>
              <a:gs pos="100000">
                <a:srgbClr val="6E815B">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1" name="Oval 31"/>
          <p:cNvSpPr>
            <a:spLocks noChangeArrowheads="1"/>
          </p:cNvSpPr>
          <p:nvPr/>
        </p:nvSpPr>
        <p:spPr bwMode="gray">
          <a:xfrm>
            <a:off x="3777183" y="2669704"/>
            <a:ext cx="1690688" cy="1690687"/>
          </a:xfrm>
          <a:prstGeom prst="ellipse">
            <a:avLst/>
          </a:prstGeom>
          <a:gradFill rotWithShape="1">
            <a:gsLst>
              <a:gs pos="0">
                <a:srgbClr val="6E815B">
                  <a:gamma/>
                  <a:shade val="63529"/>
                  <a:invGamma/>
                </a:srgbClr>
              </a:gs>
              <a:gs pos="100000">
                <a:srgbClr val="6E815B">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2" name="Oval 32"/>
          <p:cNvSpPr>
            <a:spLocks noChangeArrowheads="1"/>
          </p:cNvSpPr>
          <p:nvPr/>
        </p:nvSpPr>
        <p:spPr bwMode="gray">
          <a:xfrm>
            <a:off x="3878783" y="2780829"/>
            <a:ext cx="1522413" cy="1522412"/>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3" name="Oval 33"/>
          <p:cNvSpPr>
            <a:spLocks noChangeArrowheads="1"/>
          </p:cNvSpPr>
          <p:nvPr/>
        </p:nvSpPr>
        <p:spPr bwMode="gray">
          <a:xfrm>
            <a:off x="3901008" y="2799879"/>
            <a:ext cx="1471613" cy="14732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4" name="Oval 34"/>
          <p:cNvSpPr>
            <a:spLocks noChangeArrowheads="1"/>
          </p:cNvSpPr>
          <p:nvPr/>
        </p:nvSpPr>
        <p:spPr bwMode="gray">
          <a:xfrm>
            <a:off x="3918471" y="2809404"/>
            <a:ext cx="1438275" cy="143510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5" name="Oval 35"/>
          <p:cNvSpPr>
            <a:spLocks noChangeArrowheads="1"/>
          </p:cNvSpPr>
          <p:nvPr/>
        </p:nvSpPr>
        <p:spPr bwMode="gray">
          <a:xfrm>
            <a:off x="3934346" y="2823691"/>
            <a:ext cx="1366837" cy="134143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6" name="Oval 36"/>
          <p:cNvSpPr>
            <a:spLocks noChangeArrowheads="1"/>
          </p:cNvSpPr>
          <p:nvPr/>
        </p:nvSpPr>
        <p:spPr bwMode="gray">
          <a:xfrm>
            <a:off x="4015308" y="2860204"/>
            <a:ext cx="1214438" cy="1090612"/>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3" name="Group 2"/>
          <p:cNvGrpSpPr/>
          <p:nvPr/>
        </p:nvGrpSpPr>
        <p:grpSpPr>
          <a:xfrm>
            <a:off x="2743211" y="1385125"/>
            <a:ext cx="3743325" cy="4040770"/>
            <a:chOff x="2743211" y="1368165"/>
            <a:chExt cx="3743325" cy="4040770"/>
          </a:xfrm>
        </p:grpSpPr>
        <p:sp>
          <p:nvSpPr>
            <p:cNvPr id="84" name="AutoShape 4"/>
            <p:cNvSpPr>
              <a:spLocks noChangeArrowheads="1"/>
            </p:cNvSpPr>
            <p:nvPr/>
          </p:nvSpPr>
          <p:spPr bwMode="gray">
            <a:xfrm rot="3465783">
              <a:off x="5297214" y="4140051"/>
              <a:ext cx="792163" cy="288925"/>
            </a:xfrm>
            <a:prstGeom prst="rightArrow">
              <a:avLst>
                <a:gd name="adj1" fmla="val 35167"/>
                <a:gd name="adj2" fmla="val 111029"/>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5" name="AutoShape 5"/>
            <p:cNvSpPr>
              <a:spLocks noChangeArrowheads="1"/>
            </p:cNvSpPr>
            <p:nvPr/>
          </p:nvSpPr>
          <p:spPr bwMode="gray">
            <a:xfrm rot="16200000">
              <a:off x="4185963" y="2004945"/>
              <a:ext cx="792162" cy="288925"/>
            </a:xfrm>
            <a:prstGeom prst="rightArrow">
              <a:avLst>
                <a:gd name="adj1" fmla="val 35167"/>
                <a:gd name="adj2" fmla="val 111028"/>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6" name="AutoShape 6"/>
            <p:cNvSpPr>
              <a:spLocks noChangeArrowheads="1"/>
            </p:cNvSpPr>
            <p:nvPr/>
          </p:nvSpPr>
          <p:spPr bwMode="gray">
            <a:xfrm rot="7535209">
              <a:off x="3209049" y="4197912"/>
              <a:ext cx="792162" cy="288925"/>
            </a:xfrm>
            <a:prstGeom prst="rightArrow">
              <a:avLst>
                <a:gd name="adj1" fmla="val 35167"/>
                <a:gd name="adj2" fmla="val 111028"/>
              </a:avLst>
            </a:prstGeom>
            <a:gradFill rotWithShape="1">
              <a:gsLst>
                <a:gs pos="0">
                  <a:srgbClr val="3984C9">
                    <a:gamma/>
                    <a:shade val="89020"/>
                    <a:invGamma/>
                    <a:alpha val="0"/>
                  </a:srgbClr>
                </a:gs>
                <a:gs pos="100000">
                  <a:srgbClr val="3984C9"/>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9" name="Oval 9"/>
            <p:cNvSpPr>
              <a:spLocks noChangeArrowheads="1"/>
            </p:cNvSpPr>
            <p:nvPr/>
          </p:nvSpPr>
          <p:spPr bwMode="auto">
            <a:xfrm>
              <a:off x="2743211" y="1664023"/>
              <a:ext cx="3743325" cy="3744912"/>
            </a:xfrm>
            <a:prstGeom prst="ellipse">
              <a:avLst/>
            </a:prstGeom>
            <a:noFill/>
            <a:ln w="38100" algn="ctr">
              <a:solidFill>
                <a:srgbClr val="B2B2B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90" name="Group 10"/>
            <p:cNvGrpSpPr>
              <a:grpSpLocks/>
            </p:cNvGrpSpPr>
            <p:nvPr/>
          </p:nvGrpSpPr>
          <p:grpSpPr bwMode="auto">
            <a:xfrm>
              <a:off x="4401863" y="1368165"/>
              <a:ext cx="360363" cy="360362"/>
              <a:chOff x="1973" y="1706"/>
              <a:chExt cx="227" cy="227"/>
            </a:xfrm>
          </p:grpSpPr>
          <p:sp>
            <p:nvSpPr>
              <p:cNvPr id="91" name="Oval 11"/>
              <p:cNvSpPr>
                <a:spLocks noChangeArrowheads="1"/>
              </p:cNvSpPr>
              <p:nvPr/>
            </p:nvSpPr>
            <p:spPr bwMode="gray">
              <a:xfrm>
                <a:off x="1973" y="1706"/>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2" name="Oval 12"/>
              <p:cNvSpPr>
                <a:spLocks noChangeArrowheads="1"/>
              </p:cNvSpPr>
              <p:nvPr/>
            </p:nvSpPr>
            <p:spPr bwMode="gray">
              <a:xfrm>
                <a:off x="1983" y="1725"/>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96" name="Group 16"/>
            <p:cNvGrpSpPr>
              <a:grpSpLocks/>
            </p:cNvGrpSpPr>
            <p:nvPr/>
          </p:nvGrpSpPr>
          <p:grpSpPr bwMode="auto">
            <a:xfrm>
              <a:off x="3078638" y="4659240"/>
              <a:ext cx="360362" cy="360363"/>
              <a:chOff x="2109" y="3612"/>
              <a:chExt cx="227" cy="227"/>
            </a:xfrm>
          </p:grpSpPr>
          <p:sp>
            <p:nvSpPr>
              <p:cNvPr id="97" name="Oval 17"/>
              <p:cNvSpPr>
                <a:spLocks noChangeArrowheads="1"/>
              </p:cNvSpPr>
              <p:nvPr/>
            </p:nvSpPr>
            <p:spPr bwMode="gray">
              <a:xfrm>
                <a:off x="2109" y="3612"/>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8" name="Oval 18"/>
              <p:cNvSpPr>
                <a:spLocks noChangeArrowheads="1"/>
              </p:cNvSpPr>
              <p:nvPr/>
            </p:nvSpPr>
            <p:spPr bwMode="gray">
              <a:xfrm>
                <a:off x="2119" y="3631"/>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105" name="Group 25"/>
            <p:cNvGrpSpPr>
              <a:grpSpLocks/>
            </p:cNvGrpSpPr>
            <p:nvPr/>
          </p:nvGrpSpPr>
          <p:grpSpPr bwMode="auto">
            <a:xfrm>
              <a:off x="5851939" y="4563120"/>
              <a:ext cx="360363" cy="360363"/>
              <a:chOff x="3515" y="3521"/>
              <a:chExt cx="227" cy="227"/>
            </a:xfrm>
          </p:grpSpPr>
          <p:sp>
            <p:nvSpPr>
              <p:cNvPr id="106" name="Oval 26"/>
              <p:cNvSpPr>
                <a:spLocks noChangeArrowheads="1"/>
              </p:cNvSpPr>
              <p:nvPr/>
            </p:nvSpPr>
            <p:spPr bwMode="gray">
              <a:xfrm>
                <a:off x="3515" y="3521"/>
                <a:ext cx="227" cy="227"/>
              </a:xfrm>
              <a:prstGeom prst="ellipse">
                <a:avLst/>
              </a:prstGeom>
              <a:gradFill rotWithShape="1">
                <a:gsLst>
                  <a:gs pos="0">
                    <a:srgbClr val="77AE26">
                      <a:gamma/>
                      <a:tint val="33725"/>
                      <a:invGamma/>
                    </a:srgbClr>
                  </a:gs>
                  <a:gs pos="100000">
                    <a:srgbClr val="77AE26"/>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7" name="Oval 27"/>
              <p:cNvSpPr>
                <a:spLocks noChangeArrowheads="1"/>
              </p:cNvSpPr>
              <p:nvPr/>
            </p:nvSpPr>
            <p:spPr bwMode="gray">
              <a:xfrm>
                <a:off x="3525" y="3540"/>
                <a:ext cx="141" cy="142"/>
              </a:xfrm>
              <a:prstGeom prst="ellipse">
                <a:avLst/>
              </a:prstGeom>
              <a:gradFill rotWithShape="1">
                <a:gsLst>
                  <a:gs pos="0">
                    <a:srgbClr val="77AE26">
                      <a:gamma/>
                      <a:tint val="33725"/>
                      <a:invGamma/>
                    </a:srgbClr>
                  </a:gs>
                  <a:gs pos="100000">
                    <a:srgbClr val="77AE26">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09" name="Oval 29"/>
            <p:cNvSpPr>
              <a:spLocks noChangeArrowheads="1"/>
            </p:cNvSpPr>
            <p:nvPr/>
          </p:nvSpPr>
          <p:spPr bwMode="gray">
            <a:xfrm>
              <a:off x="3661296" y="2553816"/>
              <a:ext cx="1944687" cy="1944688"/>
            </a:xfrm>
            <a:prstGeom prst="ellipse">
              <a:avLst/>
            </a:prstGeom>
            <a:gradFill rotWithShape="1">
              <a:gsLst>
                <a:gs pos="0">
                  <a:srgbClr val="6E815B">
                    <a:alpha val="32001"/>
                  </a:srgbClr>
                </a:gs>
                <a:gs pos="100000">
                  <a:srgbClr val="6E815B">
                    <a:gamma/>
                    <a:shade val="46275"/>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7" name="Text Box 37"/>
            <p:cNvSpPr txBox="1">
              <a:spLocks noChangeArrowheads="1"/>
            </p:cNvSpPr>
            <p:nvPr/>
          </p:nvSpPr>
          <p:spPr bwMode="gray">
            <a:xfrm>
              <a:off x="3996100" y="2907029"/>
              <a:ext cx="12914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b="1" dirty="0" smtClean="0">
                  <a:solidFill>
                    <a:srgbClr val="000000"/>
                  </a:solidFill>
                  <a:ea typeface="宋体" pitchFamily="2" charset="-122"/>
                </a:rPr>
                <a:t>Goal 17</a:t>
              </a:r>
            </a:p>
            <a:p>
              <a:pPr algn="ctr" eaLnBrk="0" hangingPunct="0"/>
              <a:r>
                <a:rPr lang="en-US" altLang="zh-CN" b="1" dirty="0" smtClean="0">
                  <a:solidFill>
                    <a:srgbClr val="000000"/>
                  </a:solidFill>
                  <a:ea typeface="宋体" pitchFamily="2" charset="-122"/>
                </a:rPr>
                <a:t>Partnership</a:t>
              </a:r>
            </a:p>
            <a:p>
              <a:pPr algn="ctr" eaLnBrk="0" hangingPunct="0"/>
              <a:r>
                <a:rPr lang="zh-CN" altLang="en-US" b="1" dirty="0">
                  <a:solidFill>
                    <a:srgbClr val="000000"/>
                  </a:solidFill>
                  <a:ea typeface="宋体" pitchFamily="2" charset="-122"/>
                </a:rPr>
                <a:t>全</a:t>
              </a:r>
              <a:r>
                <a:rPr lang="zh-CN" altLang="en-US" b="1" dirty="0" smtClean="0">
                  <a:solidFill>
                    <a:srgbClr val="000000"/>
                  </a:solidFill>
                  <a:ea typeface="宋体" pitchFamily="2" charset="-122"/>
                </a:rPr>
                <a:t>球合作</a:t>
              </a:r>
              <a:endParaRPr lang="en-US" altLang="zh-CN" b="1" dirty="0" smtClean="0">
                <a:solidFill>
                  <a:srgbClr val="000000"/>
                </a:solidFill>
                <a:ea typeface="宋体" pitchFamily="2" charset="-122"/>
              </a:endParaRPr>
            </a:p>
            <a:p>
              <a:pPr algn="ctr" eaLnBrk="0" hangingPunct="0"/>
              <a:r>
                <a:rPr lang="zh-CN" altLang="en-US" b="1" dirty="0" smtClean="0">
                  <a:solidFill>
                    <a:srgbClr val="000000"/>
                  </a:solidFill>
                  <a:ea typeface="宋体" pitchFamily="2" charset="-122"/>
                </a:rPr>
                <a:t>伙伴关系</a:t>
              </a:r>
              <a:endParaRPr lang="en-US" altLang="zh-CN" b="1" dirty="0">
                <a:solidFill>
                  <a:srgbClr val="000000"/>
                </a:solidFill>
                <a:ea typeface="宋体" pitchFamily="2" charset="-122"/>
              </a:endParaRPr>
            </a:p>
          </p:txBody>
        </p:sp>
      </p:grpSp>
      <p:sp>
        <p:nvSpPr>
          <p:cNvPr id="119" name="Text Box 39"/>
          <p:cNvSpPr txBox="1">
            <a:spLocks noChangeArrowheads="1"/>
          </p:cNvSpPr>
          <p:nvPr/>
        </p:nvSpPr>
        <p:spPr bwMode="auto">
          <a:xfrm>
            <a:off x="1868258" y="1151885"/>
            <a:ext cx="25494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zh-CN" sz="2000" b="1" dirty="0" smtClean="0">
                <a:ea typeface="宋体" pitchFamily="2" charset="-122"/>
              </a:rPr>
              <a:t>Trade and investment </a:t>
            </a:r>
          </a:p>
          <a:p>
            <a:pPr algn="ctr" eaLnBrk="0" hangingPunct="0"/>
            <a:r>
              <a:rPr lang="zh-CN" altLang="en-US" sz="2000" b="1" dirty="0" smtClean="0">
                <a:ea typeface="宋体" pitchFamily="2" charset="-122"/>
              </a:rPr>
              <a:t>贸易和投资</a:t>
            </a:r>
            <a:endParaRPr lang="en-US" altLang="zh-CN" sz="2000" b="1" dirty="0">
              <a:ea typeface="宋体" pitchFamily="2" charset="-122"/>
            </a:endParaRPr>
          </a:p>
        </p:txBody>
      </p:sp>
      <p:sp>
        <p:nvSpPr>
          <p:cNvPr id="121" name="Text Box 41"/>
          <p:cNvSpPr txBox="1">
            <a:spLocks noChangeArrowheads="1"/>
          </p:cNvSpPr>
          <p:nvPr/>
        </p:nvSpPr>
        <p:spPr bwMode="auto">
          <a:xfrm>
            <a:off x="6026768" y="4923249"/>
            <a:ext cx="227902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000" b="1" dirty="0" smtClean="0">
                <a:ea typeface="宋体" pitchFamily="2" charset="-122"/>
              </a:rPr>
              <a:t>Technology transfer</a:t>
            </a:r>
          </a:p>
          <a:p>
            <a:pPr algn="ctr" eaLnBrk="0" hangingPunct="0"/>
            <a:r>
              <a:rPr lang="zh-CN" altLang="en-US" sz="2000" b="1" dirty="0">
                <a:ea typeface="宋体" pitchFamily="2" charset="-122"/>
              </a:rPr>
              <a:t>技</a:t>
            </a:r>
            <a:r>
              <a:rPr lang="zh-CN" altLang="en-US" sz="2000" b="1" dirty="0" smtClean="0">
                <a:ea typeface="宋体" pitchFamily="2" charset="-122"/>
              </a:rPr>
              <a:t>术转移</a:t>
            </a:r>
            <a:endParaRPr lang="en-US" altLang="zh-CN" sz="2000" b="1" dirty="0">
              <a:ea typeface="宋体" pitchFamily="2" charset="-122"/>
            </a:endParaRPr>
          </a:p>
        </p:txBody>
      </p:sp>
      <p:sp>
        <p:nvSpPr>
          <p:cNvPr id="123" name="Text Box 43"/>
          <p:cNvSpPr txBox="1">
            <a:spLocks noChangeArrowheads="1"/>
          </p:cNvSpPr>
          <p:nvPr/>
        </p:nvSpPr>
        <p:spPr bwMode="auto">
          <a:xfrm>
            <a:off x="673736" y="4933425"/>
            <a:ext cx="25716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000" b="1" dirty="0" smtClean="0">
                <a:ea typeface="宋体" pitchFamily="2" charset="-122"/>
              </a:rPr>
              <a:t>Infrastructure building</a:t>
            </a:r>
          </a:p>
          <a:p>
            <a:pPr algn="ctr" eaLnBrk="0" hangingPunct="0"/>
            <a:r>
              <a:rPr lang="zh-CN" altLang="en-US" sz="2000" b="1" dirty="0">
                <a:ea typeface="宋体" pitchFamily="2" charset="-122"/>
              </a:rPr>
              <a:t>基</a:t>
            </a:r>
            <a:r>
              <a:rPr lang="zh-CN" altLang="en-US" sz="2000" b="1" dirty="0" smtClean="0">
                <a:ea typeface="宋体" pitchFamily="2" charset="-122"/>
              </a:rPr>
              <a:t>础设施建设</a:t>
            </a:r>
            <a:endParaRPr lang="en-US" altLang="zh-CN" sz="2000" b="1" dirty="0">
              <a:ea typeface="宋体" pitchFamily="2" charset="-122"/>
            </a:endParaRPr>
          </a:p>
        </p:txBody>
      </p:sp>
      <p:sp>
        <p:nvSpPr>
          <p:cNvPr id="44" name="Rectangle 2"/>
          <p:cNvSpPr txBox="1">
            <a:spLocks noChangeArrowheads="1"/>
          </p:cNvSpPr>
          <p:nvPr/>
        </p:nvSpPr>
        <p:spPr bwMode="gray">
          <a:xfrm>
            <a:off x="107318" y="502886"/>
            <a:ext cx="7704856"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a:t>If the “Belt and Road” can be made more green</a:t>
            </a:r>
            <a:r>
              <a:rPr lang="en-US" altLang="zh-CN" sz="2000" dirty="0" smtClean="0"/>
              <a:t>…</a:t>
            </a:r>
          </a:p>
          <a:p>
            <a:r>
              <a:rPr lang="zh-CN" altLang="en-US" sz="2000" dirty="0" smtClean="0"/>
              <a:t>如果“</a:t>
            </a:r>
            <a:r>
              <a:rPr lang="zh-CN" altLang="en-US" sz="2000" dirty="0"/>
              <a:t>一带一路</a:t>
            </a:r>
            <a:r>
              <a:rPr lang="zh-CN" altLang="en-US" sz="2000" dirty="0" smtClean="0"/>
              <a:t>”能</a:t>
            </a:r>
            <a:r>
              <a:rPr lang="zh-CN" altLang="en-US" sz="2000" dirty="0"/>
              <a:t>够更加绿</a:t>
            </a:r>
            <a:r>
              <a:rPr lang="zh-CN" altLang="en-US" sz="2000" dirty="0" smtClean="0"/>
              <a:t>色。。。。。。</a:t>
            </a:r>
            <a:endParaRPr lang="en-US" altLang="zh-CN" sz="2000" dirty="0"/>
          </a:p>
          <a:p>
            <a:endParaRPr lang="en-US" altLang="zh-CN" dirty="0">
              <a:ea typeface="宋体" pitchFamily="2" charset="-122"/>
            </a:endParaRPr>
          </a:p>
        </p:txBody>
      </p:sp>
    </p:spTree>
    <p:extLst>
      <p:ext uri="{BB962C8B-B14F-4D97-AF65-F5344CB8AC3E}">
        <p14:creationId xmlns:p14="http://schemas.microsoft.com/office/powerpoint/2010/main" val="496155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3"/>
          <p:cNvGrpSpPr>
            <a:grpSpLocks/>
          </p:cNvGrpSpPr>
          <p:nvPr/>
        </p:nvGrpSpPr>
        <p:grpSpPr bwMode="auto">
          <a:xfrm>
            <a:off x="1319957" y="1268760"/>
            <a:ext cx="6284907" cy="3600451"/>
            <a:chOff x="1033" y="1414"/>
            <a:chExt cx="3959" cy="2268"/>
          </a:xfrm>
        </p:grpSpPr>
        <p:sp>
          <p:nvSpPr>
            <p:cNvPr id="25" name="Oval 4"/>
            <p:cNvSpPr>
              <a:spLocks noChangeArrowheads="1"/>
            </p:cNvSpPr>
            <p:nvPr/>
          </p:nvSpPr>
          <p:spPr bwMode="gray">
            <a:xfrm>
              <a:off x="1488" y="2847"/>
              <a:ext cx="3504" cy="835"/>
            </a:xfrm>
            <a:prstGeom prst="ellipse">
              <a:avLst/>
            </a:prstGeom>
            <a:gradFill rotWithShape="1">
              <a:gsLst>
                <a:gs pos="0">
                  <a:srgbClr val="292929">
                    <a:alpha val="70000"/>
                  </a:srgbClr>
                </a:gs>
                <a:gs pos="100000">
                  <a:srgbClr val="292929">
                    <a:gamma/>
                    <a:shade val="46275"/>
                    <a:invGamma/>
                    <a:alpha val="0"/>
                  </a:srgbClr>
                </a:gs>
              </a:gsLst>
              <a:lin ang="2700000" scaled="1"/>
            </a:gradFill>
            <a:ln>
              <a:noFill/>
            </a:ln>
            <a:effectLst/>
            <a:extLst>
              <a:ext uri="{91240B29-F687-4F45-9708-019B960494DF}">
                <a14:hiddenLine xmlns:a14="http://schemas.microsoft.com/office/drawing/2010/main" w="3175">
                  <a:solidFill>
                    <a:schemeClr val="tx1"/>
                  </a:solidFill>
                  <a:round/>
                  <a:headEnd/>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vert="eaVert" wrap="none" lIns="92075" tIns="46038" rIns="92075" bIns="46038"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6" name="Oval 5"/>
            <p:cNvSpPr>
              <a:spLocks noChangeArrowheads="1"/>
            </p:cNvSpPr>
            <p:nvPr/>
          </p:nvSpPr>
          <p:spPr bwMode="gray">
            <a:xfrm rot="-998297">
              <a:off x="1054" y="1517"/>
              <a:ext cx="3582" cy="1900"/>
            </a:xfrm>
            <a:prstGeom prst="ellipse">
              <a:avLst/>
            </a:prstGeom>
            <a:gradFill rotWithShape="0">
              <a:gsLst>
                <a:gs pos="0">
                  <a:srgbClr val="B2B2B2">
                    <a:gamma/>
                    <a:shade val="39216"/>
                    <a:invGamma/>
                  </a:srgbClr>
                </a:gs>
                <a:gs pos="50000">
                  <a:srgbClr val="B2B2B2"/>
                </a:gs>
                <a:gs pos="100000">
                  <a:srgbClr val="B2B2B2">
                    <a:gamma/>
                    <a:shade val="39216"/>
                    <a:invGamma/>
                  </a:srgbClr>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7" name="Oval 6"/>
            <p:cNvSpPr>
              <a:spLocks noChangeArrowheads="1"/>
            </p:cNvSpPr>
            <p:nvPr/>
          </p:nvSpPr>
          <p:spPr bwMode="gray">
            <a:xfrm rot="20601703">
              <a:off x="1066" y="1414"/>
              <a:ext cx="3505" cy="1841"/>
            </a:xfrm>
            <a:prstGeom prst="ellipse">
              <a:avLst/>
            </a:prstGeom>
            <a:gradFill rotWithShape="1">
              <a:gsLst>
                <a:gs pos="0">
                  <a:srgbClr val="2791BB"/>
                </a:gs>
                <a:gs pos="100000">
                  <a:srgbClr val="2791BB">
                    <a:gamma/>
                    <a:shade val="0"/>
                    <a:invGamma/>
                  </a:srgb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9" name="Arc 8"/>
            <p:cNvSpPr>
              <a:spLocks/>
            </p:cNvSpPr>
            <p:nvPr/>
          </p:nvSpPr>
          <p:spPr bwMode="gray">
            <a:xfrm rot="20601703" flipH="1">
              <a:off x="1236" y="2543"/>
              <a:ext cx="1548" cy="973"/>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close/>
                </a:path>
              </a:pathLst>
            </a:custGeom>
            <a:gradFill rotWithShape="1">
              <a:gsLst>
                <a:gs pos="0">
                  <a:srgbClr val="3984C9"/>
                </a:gs>
                <a:gs pos="100000">
                  <a:srgbClr val="3984C9">
                    <a:gamma/>
                    <a:shade val="60784"/>
                    <a:invGamma/>
                  </a:srgb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1" name="Arc 10"/>
            <p:cNvSpPr>
              <a:spLocks/>
            </p:cNvSpPr>
            <p:nvPr/>
          </p:nvSpPr>
          <p:spPr bwMode="gray">
            <a:xfrm rot="20601703" flipH="1">
              <a:off x="1033" y="1731"/>
              <a:ext cx="1795" cy="1330"/>
            </a:xfrm>
            <a:custGeom>
              <a:avLst/>
              <a:gdLst>
                <a:gd name="G0" fmla="+- 0 0 0"/>
                <a:gd name="G1" fmla="+- 20162 0 0"/>
                <a:gd name="G2" fmla="+- 21600 0 0"/>
                <a:gd name="T0" fmla="*/ 7749 w 21600"/>
                <a:gd name="T1" fmla="*/ 0 h 30685"/>
                <a:gd name="T2" fmla="*/ 18863 w 21600"/>
                <a:gd name="T3" fmla="*/ 30685 h 30685"/>
                <a:gd name="T4" fmla="*/ 0 w 21600"/>
                <a:gd name="T5" fmla="*/ 20162 h 30685"/>
              </a:gdLst>
              <a:ahLst/>
              <a:cxnLst>
                <a:cxn ang="0">
                  <a:pos x="T0" y="T1"/>
                </a:cxn>
                <a:cxn ang="0">
                  <a:pos x="T2" y="T3"/>
                </a:cxn>
                <a:cxn ang="0">
                  <a:pos x="T4" y="T5"/>
                </a:cxn>
              </a:cxnLst>
              <a:rect l="0" t="0" r="r" b="b"/>
              <a:pathLst>
                <a:path w="21600" h="30685" fill="none" extrusionOk="0">
                  <a:moveTo>
                    <a:pt x="7749" y="-1"/>
                  </a:moveTo>
                  <a:cubicBezTo>
                    <a:pt x="16093" y="3206"/>
                    <a:pt x="21600" y="11222"/>
                    <a:pt x="21600" y="20162"/>
                  </a:cubicBezTo>
                  <a:cubicBezTo>
                    <a:pt x="21600" y="23845"/>
                    <a:pt x="20657" y="27468"/>
                    <a:pt x="18863" y="30685"/>
                  </a:cubicBezTo>
                </a:path>
                <a:path w="21600" h="30685" stroke="0" extrusionOk="0">
                  <a:moveTo>
                    <a:pt x="7749" y="-1"/>
                  </a:moveTo>
                  <a:cubicBezTo>
                    <a:pt x="16093" y="3206"/>
                    <a:pt x="21600" y="11222"/>
                    <a:pt x="21600" y="20162"/>
                  </a:cubicBezTo>
                  <a:cubicBezTo>
                    <a:pt x="21600" y="23845"/>
                    <a:pt x="20657" y="27468"/>
                    <a:pt x="18863" y="30685"/>
                  </a:cubicBezTo>
                  <a:lnTo>
                    <a:pt x="0" y="20162"/>
                  </a:lnTo>
                  <a:close/>
                </a:path>
              </a:pathLst>
            </a:custGeom>
            <a:gradFill rotWithShape="1">
              <a:gsLst>
                <a:gs pos="0">
                  <a:srgbClr val="77AE26"/>
                </a:gs>
                <a:gs pos="100000">
                  <a:srgbClr val="77AE26">
                    <a:gamma/>
                    <a:shade val="54510"/>
                    <a:invGamma/>
                  </a:srgb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2" name="Oval 11"/>
            <p:cNvSpPr>
              <a:spLocks noChangeArrowheads="1"/>
            </p:cNvSpPr>
            <p:nvPr/>
          </p:nvSpPr>
          <p:spPr bwMode="gray">
            <a:xfrm rot="-998297">
              <a:off x="1987" y="1864"/>
              <a:ext cx="1698" cy="844"/>
            </a:xfrm>
            <a:prstGeom prst="ellipse">
              <a:avLst/>
            </a:prstGeom>
            <a:gradFill rotWithShape="0">
              <a:gsLst>
                <a:gs pos="0">
                  <a:srgbClr val="B2B2B2"/>
                </a:gs>
                <a:gs pos="50000">
                  <a:srgbClr val="B2B2B2">
                    <a:gamma/>
                    <a:tint val="24314"/>
                    <a:invGamma/>
                  </a:srgbClr>
                </a:gs>
                <a:gs pos="100000">
                  <a:srgbClr val="B2B2B2"/>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3" name="Text Box 12"/>
            <p:cNvSpPr txBox="1">
              <a:spLocks noChangeArrowheads="1"/>
            </p:cNvSpPr>
            <p:nvPr/>
          </p:nvSpPr>
          <p:spPr bwMode="gray">
            <a:xfrm>
              <a:off x="1187" y="2124"/>
              <a:ext cx="102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1600" b="1" kern="0" noProof="0" dirty="0" smtClean="0">
                  <a:solidFill>
                    <a:srgbClr val="FFFFFF"/>
                  </a:solidFill>
                  <a:latin typeface="Verdana" pitchFamily="34" charset="0"/>
                  <a:ea typeface="宋体" pitchFamily="2" charset="-122"/>
                </a:rPr>
                <a:t>GCF</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600" b="1" i="0" u="none" strike="noStrike" kern="0" cap="none" spc="0" normalizeH="0" baseline="0" dirty="0" smtClean="0">
                  <a:ln>
                    <a:noFill/>
                  </a:ln>
                  <a:solidFill>
                    <a:srgbClr val="FFFFFF"/>
                  </a:solidFill>
                  <a:effectLst/>
                  <a:uLnTx/>
                  <a:uFillTx/>
                  <a:latin typeface="Verdana" pitchFamily="34" charset="0"/>
                  <a:ea typeface="宋体" pitchFamily="2" charset="-122"/>
                </a:rPr>
                <a:t>$100</a:t>
              </a:r>
              <a:r>
                <a:rPr kumimoji="0" lang="en-US" altLang="zh-CN" sz="1600" b="1" i="0" u="none" strike="noStrike" kern="0" cap="none" spc="0" normalizeH="0" dirty="0" smtClean="0">
                  <a:ln>
                    <a:noFill/>
                  </a:ln>
                  <a:solidFill>
                    <a:srgbClr val="FFFFFF"/>
                  </a:solidFill>
                  <a:effectLst/>
                  <a:uLnTx/>
                  <a:uFillTx/>
                  <a:latin typeface="Verdana" pitchFamily="34" charset="0"/>
                  <a:ea typeface="宋体" pitchFamily="2" charset="-122"/>
                </a:rPr>
                <a:t> billion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600" b="1" i="0" u="none" strike="noStrike" kern="0" cap="none" spc="0" normalizeH="0" dirty="0" smtClean="0">
                  <a:ln>
                    <a:noFill/>
                  </a:ln>
                  <a:solidFill>
                    <a:srgbClr val="FFFFFF"/>
                  </a:solidFill>
                  <a:effectLst/>
                  <a:uLnTx/>
                  <a:uFillTx/>
                  <a:latin typeface="Verdana" pitchFamily="34" charset="0"/>
                  <a:ea typeface="宋体" pitchFamily="2" charset="-122"/>
                </a:rPr>
                <a:t>per year </a:t>
              </a:r>
            </a:p>
          </p:txBody>
        </p:sp>
        <p:sp>
          <p:nvSpPr>
            <p:cNvPr id="34" name="Text Box 13"/>
            <p:cNvSpPr txBox="1">
              <a:spLocks noChangeArrowheads="1"/>
            </p:cNvSpPr>
            <p:nvPr/>
          </p:nvSpPr>
          <p:spPr bwMode="gray">
            <a:xfrm>
              <a:off x="2687" y="1524"/>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smtClean="0">
                <a:ln>
                  <a:noFill/>
                </a:ln>
                <a:solidFill>
                  <a:srgbClr val="FFFFFF"/>
                </a:solidFill>
                <a:effectLst/>
                <a:uLnTx/>
                <a:uFillTx/>
                <a:latin typeface="Verdana" pitchFamily="34" charset="0"/>
                <a:ea typeface="宋体" pitchFamily="2" charset="-122"/>
              </a:endParaRPr>
            </a:p>
          </p:txBody>
        </p:sp>
        <p:sp>
          <p:nvSpPr>
            <p:cNvPr id="35" name="Text Box 14"/>
            <p:cNvSpPr txBox="1">
              <a:spLocks noChangeArrowheads="1"/>
            </p:cNvSpPr>
            <p:nvPr/>
          </p:nvSpPr>
          <p:spPr bwMode="gray">
            <a:xfrm>
              <a:off x="3900" y="1716"/>
              <a:ext cx="1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smtClean="0">
                <a:ln>
                  <a:noFill/>
                </a:ln>
                <a:solidFill>
                  <a:srgbClr val="FFFFFF"/>
                </a:solidFill>
                <a:effectLst/>
                <a:uLnTx/>
                <a:uFillTx/>
                <a:latin typeface="Verdana" pitchFamily="34" charset="0"/>
                <a:ea typeface="宋体" pitchFamily="2" charset="-122"/>
              </a:endParaRPr>
            </a:p>
          </p:txBody>
        </p:sp>
        <p:sp>
          <p:nvSpPr>
            <p:cNvPr id="43" name="Text Box 19"/>
            <p:cNvSpPr txBox="1">
              <a:spLocks noChangeArrowheads="1"/>
            </p:cNvSpPr>
            <p:nvPr/>
          </p:nvSpPr>
          <p:spPr bwMode="gray">
            <a:xfrm>
              <a:off x="3537" y="1483"/>
              <a:ext cx="978"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1600" b="1" kern="0" dirty="0" smtClean="0">
                  <a:solidFill>
                    <a:srgbClr val="FFFFFF"/>
                  </a:solidFill>
                  <a:latin typeface="Verdana" pitchFamily="34" charset="0"/>
                  <a:ea typeface="宋体" pitchFamily="2" charset="-122"/>
                </a:rPr>
                <a:t>AIIB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600" b="1" i="0" u="none" strike="noStrike" kern="0" cap="none" spc="0" normalizeH="0" baseline="0" noProof="0" dirty="0" smtClean="0">
                  <a:ln>
                    <a:noFill/>
                  </a:ln>
                  <a:solidFill>
                    <a:srgbClr val="FFFFFF"/>
                  </a:solidFill>
                  <a:effectLst/>
                  <a:uLnTx/>
                  <a:uFillTx/>
                  <a:latin typeface="Verdana" pitchFamily="34" charset="0"/>
                  <a:ea typeface="宋体" pitchFamily="2" charset="-122"/>
                </a:rPr>
                <a:t>$100</a:t>
              </a:r>
              <a:r>
                <a:rPr lang="en-US" altLang="zh-CN" sz="1600" b="1" kern="0" dirty="0">
                  <a:solidFill>
                    <a:srgbClr val="FFFFFF"/>
                  </a:solidFill>
                  <a:latin typeface="Verdana" pitchFamily="34" charset="0"/>
                  <a:ea typeface="宋体" pitchFamily="2" charset="-122"/>
                </a:rPr>
                <a:t> </a:t>
              </a:r>
              <a:r>
                <a:rPr lang="en-US" altLang="zh-CN" sz="1600" b="1" kern="0" dirty="0" smtClean="0">
                  <a:solidFill>
                    <a:srgbClr val="FFFFFF"/>
                  </a:solidFill>
                  <a:latin typeface="Verdana" pitchFamily="34" charset="0"/>
                  <a:ea typeface="宋体" pitchFamily="2" charset="-122"/>
                </a:rPr>
                <a:t>billion</a:t>
              </a:r>
            </a:p>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1600" b="1" kern="0" dirty="0" smtClean="0">
                  <a:solidFill>
                    <a:srgbClr val="FFFFFF"/>
                  </a:solidFill>
                  <a:latin typeface="Verdana" pitchFamily="34" charset="0"/>
                  <a:ea typeface="宋体" pitchFamily="2" charset="-122"/>
                </a:rPr>
                <a:t>SRF </a:t>
              </a:r>
            </a:p>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1600" b="1" kern="0" dirty="0" smtClean="0">
                  <a:solidFill>
                    <a:srgbClr val="FFFFFF"/>
                  </a:solidFill>
                  <a:latin typeface="Verdana" pitchFamily="34" charset="0"/>
                  <a:ea typeface="宋体" pitchFamily="2" charset="-122"/>
                </a:rPr>
                <a:t>$40 billion</a:t>
              </a:r>
            </a:p>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1600" b="1" kern="0" dirty="0" smtClean="0">
                  <a:solidFill>
                    <a:srgbClr val="FFFFFF"/>
                  </a:solidFill>
                  <a:latin typeface="Verdana" pitchFamily="34" charset="0"/>
                  <a:ea typeface="宋体" pitchFamily="2" charset="-122"/>
                </a:rPr>
                <a:t>And more? </a:t>
              </a:r>
              <a:endParaRPr kumimoji="0" lang="en-US" altLang="zh-CN" sz="1600" b="1" i="0" u="none" strike="noStrike" kern="0" cap="none" spc="0" normalizeH="0" baseline="0" noProof="0" dirty="0" smtClean="0">
                <a:ln>
                  <a:noFill/>
                </a:ln>
                <a:solidFill>
                  <a:srgbClr val="FFFFFF"/>
                </a:solidFill>
                <a:effectLst/>
                <a:uLnTx/>
                <a:uFillTx/>
                <a:latin typeface="Verdana" pitchFamily="34" charset="0"/>
                <a:ea typeface="宋体" pitchFamily="2" charset="-122"/>
              </a:endParaRPr>
            </a:p>
          </p:txBody>
        </p:sp>
        <p:sp>
          <p:nvSpPr>
            <p:cNvPr id="37" name="Text Box 20"/>
            <p:cNvSpPr txBox="1">
              <a:spLocks noChangeArrowheads="1"/>
            </p:cNvSpPr>
            <p:nvPr/>
          </p:nvSpPr>
          <p:spPr bwMode="gray">
            <a:xfrm>
              <a:off x="1820" y="2813"/>
              <a:ext cx="88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1600" b="1" kern="0" dirty="0" smtClean="0">
                  <a:solidFill>
                    <a:srgbClr val="FFFFFF"/>
                  </a:solidFill>
                  <a:latin typeface="Verdana" pitchFamily="34" charset="0"/>
                  <a:ea typeface="宋体" pitchFamily="2" charset="-122"/>
                </a:rPr>
                <a:t>GEF</a:t>
              </a:r>
            </a:p>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1600" b="1" kern="0" dirty="0" smtClean="0">
                  <a:solidFill>
                    <a:srgbClr val="FFFFFF"/>
                  </a:solidFill>
                  <a:latin typeface="Verdana" pitchFamily="34" charset="0"/>
                  <a:ea typeface="宋体" pitchFamily="2" charset="-122"/>
                </a:rPr>
                <a:t>$70 billion</a:t>
              </a:r>
            </a:p>
          </p:txBody>
        </p:sp>
        <p:sp>
          <p:nvSpPr>
            <p:cNvPr id="39" name="Oval 22"/>
            <p:cNvSpPr>
              <a:spLocks noChangeArrowheads="1"/>
            </p:cNvSpPr>
            <p:nvPr/>
          </p:nvSpPr>
          <p:spPr bwMode="gray">
            <a:xfrm rot="-998297">
              <a:off x="2052" y="2022"/>
              <a:ext cx="1630" cy="701"/>
            </a:xfrm>
            <a:prstGeom prst="ellipse">
              <a:avLst/>
            </a:prstGeom>
            <a:solidFill>
              <a:srgbClr val="FFFF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23" name="Rectangle 2"/>
          <p:cNvSpPr txBox="1">
            <a:spLocks noChangeArrowheads="1"/>
          </p:cNvSpPr>
          <p:nvPr/>
        </p:nvSpPr>
        <p:spPr bwMode="gray">
          <a:xfrm>
            <a:off x="187807" y="225020"/>
            <a:ext cx="7180307"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a:t>The role of new </a:t>
            </a:r>
            <a:r>
              <a:rPr lang="en-US" altLang="zh-CN" sz="2400" dirty="0" smtClean="0"/>
              <a:t>banks in green development finance </a:t>
            </a:r>
            <a:endParaRPr lang="en-US" altLang="zh-CN" sz="2400" dirty="0"/>
          </a:p>
          <a:p>
            <a:r>
              <a:rPr lang="zh-CN" altLang="en-US" sz="2400" dirty="0"/>
              <a:t>新近成立银</a:t>
            </a:r>
            <a:r>
              <a:rPr lang="zh-CN" altLang="en-US" sz="2400" dirty="0" smtClean="0"/>
              <a:t>行在绿色发展中的</a:t>
            </a:r>
            <a:r>
              <a:rPr lang="zh-CN" altLang="en-US" sz="2400" dirty="0"/>
              <a:t>角色</a:t>
            </a:r>
            <a:r>
              <a:rPr lang="en-US" altLang="zh-CN" sz="2400" dirty="0"/>
              <a:t> </a:t>
            </a:r>
          </a:p>
        </p:txBody>
      </p:sp>
      <p:sp>
        <p:nvSpPr>
          <p:cNvPr id="45" name="Text Box 19"/>
          <p:cNvSpPr txBox="1">
            <a:spLocks noChangeArrowheads="1"/>
          </p:cNvSpPr>
          <p:nvPr/>
        </p:nvSpPr>
        <p:spPr bwMode="gray">
          <a:xfrm>
            <a:off x="3973522" y="3455522"/>
            <a:ext cx="14221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altLang="zh-CN" sz="1100" b="1" kern="0" noProof="0" dirty="0" smtClean="0">
                <a:solidFill>
                  <a:srgbClr val="FFFFFF"/>
                </a:solidFill>
                <a:latin typeface="Verdana" pitchFamily="34" charset="0"/>
                <a:ea typeface="宋体" pitchFamily="2" charset="-122"/>
              </a:rPr>
              <a:t>WB Green Bond</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1100" b="1" i="0" u="none" strike="noStrike" kern="0" cap="none" spc="0" normalizeH="0" baseline="0" dirty="0" smtClean="0">
                <a:ln>
                  <a:noFill/>
                </a:ln>
                <a:solidFill>
                  <a:srgbClr val="FFFFFF"/>
                </a:solidFill>
                <a:effectLst/>
                <a:uLnTx/>
                <a:uFillTx/>
                <a:latin typeface="Verdana" pitchFamily="34" charset="0"/>
                <a:ea typeface="宋体" pitchFamily="2" charset="-122"/>
              </a:rPr>
              <a:t>$8.4billion</a:t>
            </a:r>
            <a:endParaRPr kumimoji="0" lang="en-US" altLang="zh-CN" sz="1100" b="1" i="0" u="none" strike="noStrike" kern="0" cap="none" spc="0" normalizeH="0" baseline="0" noProof="0" dirty="0" smtClean="0">
              <a:ln>
                <a:noFill/>
              </a:ln>
              <a:solidFill>
                <a:srgbClr val="FFFFFF"/>
              </a:solidFill>
              <a:effectLst/>
              <a:uLnTx/>
              <a:uFillTx/>
              <a:latin typeface="Verdana" pitchFamily="34" charset="0"/>
              <a:ea typeface="宋体" pitchFamily="2" charset="-122"/>
            </a:endParaRPr>
          </a:p>
        </p:txBody>
      </p:sp>
      <p:sp>
        <p:nvSpPr>
          <p:cNvPr id="2" name="TextBox 1"/>
          <p:cNvSpPr txBox="1"/>
          <p:nvPr/>
        </p:nvSpPr>
        <p:spPr>
          <a:xfrm>
            <a:off x="2192797" y="4898739"/>
            <a:ext cx="2959171" cy="1015663"/>
          </a:xfrm>
          <a:prstGeom prst="rect">
            <a:avLst/>
          </a:prstGeom>
          <a:noFill/>
        </p:spPr>
        <p:txBody>
          <a:bodyPr wrap="square" rtlCol="0">
            <a:spAutoFit/>
          </a:bodyPr>
          <a:lstStyle/>
          <a:p>
            <a:r>
              <a:rPr lang="en-US" sz="1200" dirty="0" smtClean="0"/>
              <a:t>AIIB: Asian Infrastructure Investment Bank</a:t>
            </a:r>
          </a:p>
          <a:p>
            <a:r>
              <a:rPr lang="en-US" sz="1200" dirty="0" smtClean="0"/>
              <a:t>GCF: Green Climate Fund</a:t>
            </a:r>
          </a:p>
          <a:p>
            <a:r>
              <a:rPr lang="en-US" sz="1200" dirty="0" smtClean="0"/>
              <a:t>GEF: Global Environment Facility </a:t>
            </a:r>
          </a:p>
          <a:p>
            <a:r>
              <a:rPr lang="en-US" sz="1200" dirty="0" smtClean="0"/>
              <a:t>WB: World Bank</a:t>
            </a:r>
          </a:p>
          <a:p>
            <a:r>
              <a:rPr lang="en-US" sz="1200" dirty="0" smtClean="0"/>
              <a:t>SRF: Silk Road Fund</a:t>
            </a:r>
            <a:endParaRPr lang="en-US" sz="1200" dirty="0"/>
          </a:p>
        </p:txBody>
      </p:sp>
      <p:sp>
        <p:nvSpPr>
          <p:cNvPr id="46" name="Freeform 18"/>
          <p:cNvSpPr>
            <a:spLocks/>
          </p:cNvSpPr>
          <p:nvPr/>
        </p:nvSpPr>
        <p:spPr bwMode="gray">
          <a:xfrm>
            <a:off x="3839183" y="3410156"/>
            <a:ext cx="460077" cy="836314"/>
          </a:xfrm>
          <a:custGeom>
            <a:avLst/>
            <a:gdLst>
              <a:gd name="T0" fmla="*/ 582 w 582"/>
              <a:gd name="T1" fmla="*/ 572 h 826"/>
              <a:gd name="T2" fmla="*/ 562 w 582"/>
              <a:gd name="T3" fmla="*/ 826 h 826"/>
              <a:gd name="T4" fmla="*/ 0 w 582"/>
              <a:gd name="T5" fmla="*/ 42 h 826"/>
              <a:gd name="T6" fmla="*/ 90 w 582"/>
              <a:gd name="T7" fmla="*/ 0 h 826"/>
              <a:gd name="T8" fmla="*/ 582 w 582"/>
              <a:gd name="T9" fmla="*/ 572 h 826"/>
            </a:gdLst>
            <a:ahLst/>
            <a:cxnLst>
              <a:cxn ang="0">
                <a:pos x="T0" y="T1"/>
              </a:cxn>
              <a:cxn ang="0">
                <a:pos x="T2" y="T3"/>
              </a:cxn>
              <a:cxn ang="0">
                <a:pos x="T4" y="T5"/>
              </a:cxn>
              <a:cxn ang="0">
                <a:pos x="T6" y="T7"/>
              </a:cxn>
              <a:cxn ang="0">
                <a:pos x="T8" y="T9"/>
              </a:cxn>
            </a:cxnLst>
            <a:rect l="0" t="0" r="r" b="b"/>
            <a:pathLst>
              <a:path w="582" h="826">
                <a:moveTo>
                  <a:pt x="582" y="572"/>
                </a:moveTo>
                <a:lnTo>
                  <a:pt x="562" y="826"/>
                </a:lnTo>
                <a:lnTo>
                  <a:pt x="0" y="42"/>
                </a:lnTo>
                <a:lnTo>
                  <a:pt x="90" y="0"/>
                </a:lnTo>
                <a:lnTo>
                  <a:pt x="582" y="572"/>
                </a:lnTo>
                <a:close/>
              </a:path>
            </a:pathLst>
          </a:custGeom>
          <a:gradFill rotWithShape="1">
            <a:gsLst>
              <a:gs pos="0">
                <a:srgbClr val="90A8B0"/>
              </a:gs>
              <a:gs pos="100000">
                <a:srgbClr val="90A8B0">
                  <a:gamma/>
                  <a:shade val="46275"/>
                  <a:invGamma/>
                </a:srgb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1100556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gray">
          <a:xfrm>
            <a:off x="179512" y="260648"/>
            <a:ext cx="5472608"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400" dirty="0" smtClean="0">
                <a:ea typeface="宋体" pitchFamily="2" charset="-122"/>
              </a:rPr>
              <a:t>The role of China’s private sector </a:t>
            </a:r>
          </a:p>
          <a:p>
            <a:r>
              <a:rPr lang="zh-CN" altLang="en-US" sz="2400" dirty="0" smtClean="0">
                <a:ea typeface="宋体" pitchFamily="2" charset="-122"/>
              </a:rPr>
              <a:t>中国私营部门的角色</a:t>
            </a:r>
            <a:r>
              <a:rPr lang="en-US" altLang="zh-CN" sz="2400" dirty="0" smtClean="0">
                <a:ea typeface="宋体" pitchFamily="2" charset="-122"/>
              </a:rPr>
              <a:t> </a:t>
            </a:r>
            <a:endParaRPr lang="en-US" altLang="zh-CN" sz="2400" dirty="0">
              <a:ea typeface="宋体" pitchFamily="2" charset="-122"/>
            </a:endParaRPr>
          </a:p>
        </p:txBody>
      </p:sp>
      <p:pic>
        <p:nvPicPr>
          <p:cNvPr id="2050" name="Picture 6" descr="image0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772"/>
          <a:stretch/>
        </p:blipFill>
        <p:spPr bwMode="auto">
          <a:xfrm>
            <a:off x="179512" y="1052736"/>
            <a:ext cx="5902682"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a:srcRect l="11233" t="6747" r="13510" b="10031"/>
          <a:stretch/>
        </p:blipFill>
        <p:spPr>
          <a:xfrm>
            <a:off x="4139952" y="4005064"/>
            <a:ext cx="4608512" cy="2545000"/>
          </a:xfrm>
          <a:prstGeom prst="rect">
            <a:avLst/>
          </a:prstGeom>
        </p:spPr>
      </p:pic>
    </p:spTree>
    <p:extLst>
      <p:ext uri="{BB962C8B-B14F-4D97-AF65-F5344CB8AC3E}">
        <p14:creationId xmlns:p14="http://schemas.microsoft.com/office/powerpoint/2010/main" val="3430999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3"/>
          <p:cNvSpPr>
            <a:spLocks noChangeArrowheads="1"/>
          </p:cNvSpPr>
          <p:nvPr/>
        </p:nvSpPr>
        <p:spPr bwMode="auto">
          <a:xfrm>
            <a:off x="4427984" y="4218889"/>
            <a:ext cx="4464496" cy="1817789"/>
          </a:xfrm>
          <a:prstGeom prst="roundRect">
            <a:avLst>
              <a:gd name="adj" fmla="val 16667"/>
            </a:avLst>
          </a:prstGeom>
          <a:noFill/>
          <a:ln w="38100">
            <a:solidFill>
              <a:srgbClr val="003366"/>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zh-CN" altLang="zh-CN" sz="1800" b="0" i="0" u="none" strike="noStrike" kern="0" cap="none" spc="0" normalizeH="0" baseline="0" noProof="0" smtClean="0">
              <a:ln>
                <a:noFill/>
              </a:ln>
              <a:solidFill>
                <a:sysClr val="windowText" lastClr="000000"/>
              </a:solidFill>
              <a:effectLst/>
              <a:uLnTx/>
              <a:uFillTx/>
              <a:latin typeface="Verdana" pitchFamily="34" charset="0"/>
            </a:endParaRPr>
          </a:p>
        </p:txBody>
      </p:sp>
      <p:sp>
        <p:nvSpPr>
          <p:cNvPr id="60" name="AutoShape 5"/>
          <p:cNvSpPr>
            <a:spLocks noChangeArrowheads="1"/>
          </p:cNvSpPr>
          <p:nvPr/>
        </p:nvSpPr>
        <p:spPr bwMode="auto">
          <a:xfrm>
            <a:off x="762774" y="2664010"/>
            <a:ext cx="2800273" cy="1816408"/>
          </a:xfrm>
          <a:prstGeom prst="roundRect">
            <a:avLst>
              <a:gd name="adj" fmla="val 16667"/>
            </a:avLst>
          </a:prstGeom>
          <a:noFill/>
          <a:ln w="38100">
            <a:solidFill>
              <a:srgbClr val="003366"/>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zh-CN" altLang="zh-CN" sz="1800" b="0" i="0" u="none" strike="noStrike" kern="0" cap="none" spc="0" normalizeH="0" baseline="0" noProof="0" smtClean="0">
              <a:ln>
                <a:noFill/>
              </a:ln>
              <a:solidFill>
                <a:sysClr val="windowText" lastClr="000000"/>
              </a:solidFill>
              <a:effectLst/>
              <a:uLnTx/>
              <a:uFillTx/>
              <a:latin typeface="Verdana" pitchFamily="34" charset="0"/>
            </a:endParaRPr>
          </a:p>
        </p:txBody>
      </p:sp>
      <p:sp>
        <p:nvSpPr>
          <p:cNvPr id="62" name="Freeform 7"/>
          <p:cNvSpPr>
            <a:spLocks/>
          </p:cNvSpPr>
          <p:nvPr/>
        </p:nvSpPr>
        <p:spPr bwMode="gray">
          <a:xfrm>
            <a:off x="3379304" y="2523230"/>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77AE26"/>
              </a:gs>
              <a:gs pos="100000">
                <a:srgbClr val="77AE26">
                  <a:gamma/>
                  <a:tint val="63529"/>
                  <a:invGamma/>
                </a:srgb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3" name="AutoShape 8"/>
          <p:cNvSpPr>
            <a:spLocks noChangeAspect="1" noChangeArrowheads="1" noTextEdit="1"/>
          </p:cNvSpPr>
          <p:nvPr/>
        </p:nvSpPr>
        <p:spPr bwMode="gray">
          <a:xfrm flipH="1">
            <a:off x="4976639" y="2820765"/>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4" name="Freeform 9"/>
          <p:cNvSpPr>
            <a:spLocks/>
          </p:cNvSpPr>
          <p:nvPr/>
        </p:nvSpPr>
        <p:spPr bwMode="gray">
          <a:xfrm flipH="1">
            <a:off x="3555849" y="4135777"/>
            <a:ext cx="113729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6E815B"/>
              </a:gs>
              <a:gs pos="100000">
                <a:srgbClr val="6E815B">
                  <a:gamma/>
                  <a:tint val="31765"/>
                  <a:invGamma/>
                </a:srgb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65" name="Group 10"/>
          <p:cNvGrpSpPr>
            <a:grpSpLocks/>
          </p:cNvGrpSpPr>
          <p:nvPr/>
        </p:nvGrpSpPr>
        <p:grpSpPr bwMode="auto">
          <a:xfrm>
            <a:off x="3193752" y="1029783"/>
            <a:ext cx="2998788" cy="1601788"/>
            <a:chOff x="1997" y="1314"/>
            <a:chExt cx="1889" cy="1009"/>
          </a:xfrm>
        </p:grpSpPr>
        <p:grpSp>
          <p:nvGrpSpPr>
            <p:cNvPr id="66" name="Group 11"/>
            <p:cNvGrpSpPr>
              <a:grpSpLocks/>
            </p:cNvGrpSpPr>
            <p:nvPr/>
          </p:nvGrpSpPr>
          <p:grpSpPr bwMode="auto">
            <a:xfrm>
              <a:off x="1997" y="1404"/>
              <a:ext cx="1889" cy="919"/>
              <a:chOff x="1973" y="1027"/>
              <a:chExt cx="1926" cy="937"/>
            </a:xfrm>
          </p:grpSpPr>
          <p:sp>
            <p:nvSpPr>
              <p:cNvPr id="71" name="Oval 12"/>
              <p:cNvSpPr>
                <a:spLocks noChangeArrowheads="1"/>
              </p:cNvSpPr>
              <p:nvPr/>
            </p:nvSpPr>
            <p:spPr bwMode="gray">
              <a:xfrm>
                <a:off x="1994" y="1057"/>
                <a:ext cx="1905" cy="907"/>
              </a:xfrm>
              <a:prstGeom prst="ellipse">
                <a:avLst/>
              </a:prstGeom>
              <a:gradFill rotWithShape="1">
                <a:gsLst>
                  <a:gs pos="0">
                    <a:srgbClr val="6E815B"/>
                  </a:gs>
                  <a:gs pos="100000">
                    <a:srgbClr val="6E815B">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2" name="Oval 13"/>
              <p:cNvSpPr>
                <a:spLocks noChangeArrowheads="1"/>
              </p:cNvSpPr>
              <p:nvPr/>
            </p:nvSpPr>
            <p:spPr bwMode="gray">
              <a:xfrm>
                <a:off x="1973" y="1027"/>
                <a:ext cx="1905" cy="907"/>
              </a:xfrm>
              <a:prstGeom prst="ellipse">
                <a:avLst/>
              </a:prstGeom>
              <a:gradFill rotWithShape="1">
                <a:gsLst>
                  <a:gs pos="0">
                    <a:srgbClr val="6E815B">
                      <a:gamma/>
                      <a:tint val="44314"/>
                      <a:invGamma/>
                    </a:srgbClr>
                  </a:gs>
                  <a:gs pos="100000">
                    <a:srgbClr val="6E815B"/>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67" name="Oval 14"/>
            <p:cNvSpPr>
              <a:spLocks noChangeArrowheads="1"/>
            </p:cNvSpPr>
            <p:nvPr/>
          </p:nvSpPr>
          <p:spPr bwMode="gray">
            <a:xfrm>
              <a:off x="2086" y="1314"/>
              <a:ext cx="1691" cy="845"/>
            </a:xfrm>
            <a:prstGeom prst="ellipse">
              <a:avLst/>
            </a:prstGeom>
            <a:gradFill rotWithShape="1">
              <a:gsLst>
                <a:gs pos="0">
                  <a:srgbClr val="3984C9">
                    <a:gamma/>
                    <a:shade val="46275"/>
                    <a:invGamma/>
                  </a:srgbClr>
                </a:gs>
                <a:gs pos="100000">
                  <a:srgbClr val="3984C9"/>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8" name="Oval 15"/>
            <p:cNvSpPr>
              <a:spLocks noChangeArrowheads="1"/>
            </p:cNvSpPr>
            <p:nvPr/>
          </p:nvSpPr>
          <p:spPr bwMode="gray">
            <a:xfrm>
              <a:off x="2108" y="1319"/>
              <a:ext cx="1650" cy="824"/>
            </a:xfrm>
            <a:prstGeom prst="ellipse">
              <a:avLst/>
            </a:prstGeom>
            <a:gradFill rotWithShape="1">
              <a:gsLst>
                <a:gs pos="0">
                  <a:srgbClr val="3984C9">
                    <a:alpha val="0"/>
                  </a:srgbClr>
                </a:gs>
                <a:gs pos="100000">
                  <a:srgbClr val="3984C9">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9" name="Oval 16"/>
            <p:cNvSpPr>
              <a:spLocks noChangeArrowheads="1"/>
            </p:cNvSpPr>
            <p:nvPr/>
          </p:nvSpPr>
          <p:spPr bwMode="gray">
            <a:xfrm>
              <a:off x="2125" y="1327"/>
              <a:ext cx="1570" cy="770"/>
            </a:xfrm>
            <a:prstGeom prst="ellipse">
              <a:avLst/>
            </a:prstGeom>
            <a:gradFill rotWithShape="1">
              <a:gsLst>
                <a:gs pos="0">
                  <a:srgbClr val="3984C9">
                    <a:gamma/>
                    <a:shade val="79216"/>
                    <a:invGamma/>
                  </a:srgbClr>
                </a:gs>
                <a:gs pos="100000">
                  <a:srgbClr val="3984C9">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0" name="Oval 17"/>
            <p:cNvSpPr>
              <a:spLocks noChangeArrowheads="1"/>
            </p:cNvSpPr>
            <p:nvPr/>
          </p:nvSpPr>
          <p:spPr bwMode="gray">
            <a:xfrm>
              <a:off x="2208" y="1344"/>
              <a:ext cx="1382" cy="624"/>
            </a:xfrm>
            <a:prstGeom prst="ellipse">
              <a:avLst/>
            </a:prstGeom>
            <a:gradFill rotWithShape="1">
              <a:gsLst>
                <a:gs pos="0">
                  <a:srgbClr val="3984C9">
                    <a:gamma/>
                    <a:tint val="0"/>
                    <a:invGamma/>
                  </a:srgbClr>
                </a:gs>
                <a:gs pos="100000">
                  <a:srgbClr val="3984C9">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73" name="Text Box 18"/>
          <p:cNvSpPr txBox="1">
            <a:spLocks noChangeArrowheads="1"/>
          </p:cNvSpPr>
          <p:nvPr/>
        </p:nvSpPr>
        <p:spPr bwMode="auto">
          <a:xfrm>
            <a:off x="3306069" y="1214897"/>
            <a:ext cx="27414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400" b="1" dirty="0" smtClean="0">
                <a:solidFill>
                  <a:srgbClr val="000000"/>
                </a:solidFill>
                <a:ea typeface="宋体" pitchFamily="2" charset="-122"/>
              </a:rPr>
              <a:t>UNDP’s role</a:t>
            </a:r>
          </a:p>
          <a:p>
            <a:pPr algn="ctr" eaLnBrk="0" hangingPunct="0"/>
            <a:r>
              <a:rPr lang="zh-CN" altLang="en-US" b="1" dirty="0"/>
              <a:t>联合国开发计划署的角色</a:t>
            </a:r>
            <a:endParaRPr lang="en-US" altLang="zh-CN" b="1" dirty="0"/>
          </a:p>
          <a:p>
            <a:pPr algn="ctr" eaLnBrk="0" hangingPunct="0"/>
            <a:endParaRPr lang="en-US" altLang="zh-CN" b="1" dirty="0">
              <a:solidFill>
                <a:srgbClr val="000000"/>
              </a:solidFill>
              <a:ea typeface="宋体" pitchFamily="2" charset="-122"/>
            </a:endParaRPr>
          </a:p>
        </p:txBody>
      </p:sp>
      <p:sp>
        <p:nvSpPr>
          <p:cNvPr id="19" name="Rectangle 2"/>
          <p:cNvSpPr txBox="1">
            <a:spLocks noChangeArrowheads="1"/>
          </p:cNvSpPr>
          <p:nvPr/>
        </p:nvSpPr>
        <p:spPr bwMode="gray">
          <a:xfrm>
            <a:off x="118566" y="260648"/>
            <a:ext cx="4164026"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ea typeface="宋体" pitchFamily="2" charset="-122"/>
              </a:rPr>
              <a:t>What can UNDP support?</a:t>
            </a:r>
          </a:p>
          <a:p>
            <a:r>
              <a:rPr lang="zh-CN" altLang="en-US" sz="2000" dirty="0" smtClean="0">
                <a:ea typeface="宋体" pitchFamily="2" charset="-122"/>
              </a:rPr>
              <a:t>联</a:t>
            </a:r>
            <a:r>
              <a:rPr lang="zh-CN" altLang="en-US" sz="2000" dirty="0">
                <a:ea typeface="宋体" pitchFamily="2" charset="-122"/>
              </a:rPr>
              <a:t>合</a:t>
            </a:r>
            <a:r>
              <a:rPr lang="zh-CN" altLang="en-US" sz="2000" dirty="0" smtClean="0">
                <a:ea typeface="宋体" pitchFamily="2" charset="-122"/>
              </a:rPr>
              <a:t>国开发计划署可提供何种支持？</a:t>
            </a:r>
            <a:endParaRPr lang="en-US" altLang="zh-CN" sz="2000" dirty="0">
              <a:ea typeface="宋体" pitchFamily="2" charset="-122"/>
            </a:endParaRPr>
          </a:p>
        </p:txBody>
      </p:sp>
      <p:sp>
        <p:nvSpPr>
          <p:cNvPr id="2" name="TextBox 1"/>
          <p:cNvSpPr txBox="1"/>
          <p:nvPr/>
        </p:nvSpPr>
        <p:spPr>
          <a:xfrm>
            <a:off x="872684" y="2673127"/>
            <a:ext cx="2715862" cy="1754326"/>
          </a:xfrm>
          <a:prstGeom prst="rect">
            <a:avLst/>
          </a:prstGeom>
          <a:noFill/>
        </p:spPr>
        <p:txBody>
          <a:bodyPr wrap="square" rtlCol="0">
            <a:spAutoFit/>
          </a:bodyPr>
          <a:lstStyle/>
          <a:p>
            <a:r>
              <a:rPr lang="en-US" dirty="0" smtClean="0"/>
              <a:t>Support China in working with other countries: </a:t>
            </a:r>
            <a:r>
              <a:rPr lang="en-US" b="1" u="sng" dirty="0" smtClean="0"/>
              <a:t>South-South Cooperation</a:t>
            </a:r>
          </a:p>
          <a:p>
            <a:endParaRPr lang="en-US" b="1" u="sng" dirty="0"/>
          </a:p>
          <a:p>
            <a:r>
              <a:rPr lang="zh-CN" altLang="en-US" dirty="0" smtClean="0"/>
              <a:t>支持中国与其他发展中国家的合作；即</a:t>
            </a:r>
            <a:r>
              <a:rPr lang="zh-CN" altLang="en-US" b="1" u="sng" dirty="0" smtClean="0"/>
              <a:t>南南合作</a:t>
            </a:r>
            <a:endParaRPr lang="en-US" b="1" u="sng" dirty="0"/>
          </a:p>
        </p:txBody>
      </p:sp>
      <p:sp>
        <p:nvSpPr>
          <p:cNvPr id="20" name="TextBox 19"/>
          <p:cNvSpPr txBox="1"/>
          <p:nvPr/>
        </p:nvSpPr>
        <p:spPr>
          <a:xfrm>
            <a:off x="4638821" y="4218889"/>
            <a:ext cx="4253659" cy="1754326"/>
          </a:xfrm>
          <a:prstGeom prst="rect">
            <a:avLst/>
          </a:prstGeom>
          <a:noFill/>
        </p:spPr>
        <p:txBody>
          <a:bodyPr wrap="square" rtlCol="0">
            <a:spAutoFit/>
          </a:bodyPr>
          <a:lstStyle/>
          <a:p>
            <a:r>
              <a:rPr lang="en-US" dirty="0" smtClean="0"/>
              <a:t>Support China and Belt and Road countries to work together and make their cooperation as sustainable as possible</a:t>
            </a:r>
          </a:p>
          <a:p>
            <a:endParaRPr lang="en-US" dirty="0"/>
          </a:p>
          <a:p>
            <a:r>
              <a:rPr lang="zh-CN" altLang="en-US" dirty="0" smtClean="0"/>
              <a:t>支持中国与丝绸之路沿线国家的合作并保证其</a:t>
            </a:r>
            <a:r>
              <a:rPr lang="zh-CN" altLang="en-US" dirty="0" smtClean="0"/>
              <a:t>尽可能符</a:t>
            </a:r>
            <a:r>
              <a:rPr lang="zh-CN" altLang="en-US" dirty="0" smtClean="0"/>
              <a:t>合可持续发展的原则</a:t>
            </a:r>
            <a:endParaRPr lang="en-US" dirty="0"/>
          </a:p>
        </p:txBody>
      </p:sp>
    </p:spTree>
    <p:extLst>
      <p:ext uri="{BB962C8B-B14F-4D97-AF65-F5344CB8AC3E}">
        <p14:creationId xmlns:p14="http://schemas.microsoft.com/office/powerpoint/2010/main" val="2569932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00300" y="3162300"/>
            <a:ext cx="4343400" cy="533400"/>
          </a:xfrm>
          <a:prstGeom prst="rect">
            <a:avLst/>
          </a:prstGeom>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rPr>
              <a:t>Thank You !</a:t>
            </a:r>
            <a:endParaRPr kumimoji="0" lang="zh-CN" altLang="en-US"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endParaRPr>
          </a:p>
        </p:txBody>
      </p:sp>
    </p:spTree>
    <p:extLst>
      <p:ext uri="{BB962C8B-B14F-4D97-AF65-F5344CB8AC3E}">
        <p14:creationId xmlns:p14="http://schemas.microsoft.com/office/powerpoint/2010/main" val="41763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1266</Words>
  <Application>Microsoft Office PowerPoint</Application>
  <PresentationFormat>On-screen Show (4:3)</PresentationFormat>
  <Paragraphs>111</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宋体</vt:lpstr>
      <vt:lpstr>Arial</vt:lpstr>
      <vt:lpstr>Calibri</vt:lpstr>
      <vt:lpstr>Verdana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Yuan</cp:lastModifiedBy>
  <cp:revision>104</cp:revision>
  <dcterms:created xsi:type="dcterms:W3CDTF">2013-05-08T06:12:06Z</dcterms:created>
  <dcterms:modified xsi:type="dcterms:W3CDTF">2015-10-30T09:44:52Z</dcterms:modified>
</cp:coreProperties>
</file>