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6" r:id="rId3"/>
    <p:sldId id="268" r:id="rId4"/>
    <p:sldId id="262" r:id="rId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25" autoAdjust="0"/>
  </p:normalViewPr>
  <p:slideViewPr>
    <p:cSldViewPr>
      <p:cViewPr varScale="1">
        <p:scale>
          <a:sx n="48" d="100"/>
          <a:sy n="48" d="100"/>
        </p:scale>
        <p:origin x="104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177E8-9BEC-43E3-808B-2D2A7B2F03AD}" type="datetimeFigureOut">
              <a:rPr lang="zh-CN" altLang="en-US" smtClean="0"/>
              <a:t>2015/11/10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50961-0E9E-4386-A9D6-6329BC7A55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92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50961-0E9E-4386-A9D6-6329BC7A553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793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50961-0E9E-4386-A9D6-6329BC7A553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479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50961-0E9E-4386-A9D6-6329BC7A553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742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903366"/>
            <a:ext cx="7812360" cy="77362"/>
            <a:chOff x="0" y="836712"/>
            <a:chExt cx="7812360" cy="77362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0" y="836712"/>
              <a:ext cx="7812360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>
              <a:off x="0" y="842074"/>
              <a:ext cx="2520000" cy="7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gray">
          <a:xfrm>
            <a:off x="395536" y="1052736"/>
            <a:ext cx="8280920" cy="146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altLang="zh-CN" sz="4400" dirty="0">
                <a:solidFill>
                  <a:srgbClr val="000000"/>
                </a:solidFill>
                <a:ea typeface="宋体" pitchFamily="2" charset="-122"/>
              </a:rPr>
              <a:t>Greening One Belt One Road</a:t>
            </a:r>
          </a:p>
          <a:p>
            <a:r>
              <a:rPr lang="en-US" altLang="zh-CN" sz="4400" dirty="0">
                <a:solidFill>
                  <a:srgbClr val="000000"/>
                </a:solidFill>
                <a:ea typeface="宋体" pitchFamily="2" charset="-122"/>
              </a:rPr>
              <a:t>The Role of NGOs </a:t>
            </a:r>
          </a:p>
          <a:p>
            <a:r>
              <a:rPr lang="zh-CN" altLang="en-US" sz="3200" dirty="0" smtClean="0">
                <a:solidFill>
                  <a:srgbClr val="000000"/>
                </a:solidFill>
                <a:ea typeface="宋体" pitchFamily="2" charset="-122"/>
              </a:rPr>
              <a:t>民间组织在绿色“一带一路”建设中的作用</a:t>
            </a:r>
            <a:endParaRPr lang="en-US" altLang="zh-CN" sz="3200" dirty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99592" y="3354096"/>
            <a:ext cx="403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Diane </a:t>
            </a:r>
            <a:r>
              <a:rPr lang="en-US" altLang="zh-CN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Regas</a:t>
            </a:r>
            <a:endParaRPr lang="en-US" altLang="zh-CN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Executive Director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Environmental Defense Fund</a:t>
            </a:r>
          </a:p>
        </p:txBody>
      </p:sp>
      <p:sp>
        <p:nvSpPr>
          <p:cNvPr id="4" name="矩形 3"/>
          <p:cNvSpPr/>
          <p:nvPr/>
        </p:nvSpPr>
        <p:spPr>
          <a:xfrm>
            <a:off x="4953250" y="3500695"/>
            <a:ext cx="30963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黛安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·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雷加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斯</a:t>
            </a:r>
            <a:endParaRPr lang="en-US" altLang="zh-C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执行副总裁</a:t>
            </a:r>
            <a:endParaRPr lang="en-US" altLang="zh-C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美国环保协会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6448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black">
          <a:xfrm>
            <a:off x="323528" y="1052737"/>
            <a:ext cx="5328592" cy="266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Leading non-profit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environmental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group in U.S. founded in 1967 </a:t>
            </a:r>
            <a:r>
              <a:rPr lang="zh-CN" altLang="en-US" sz="1200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美国著名的非营利组织</a:t>
            </a:r>
            <a:endParaRPr lang="en-US" altLang="zh-CN" sz="1200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Based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on sound science and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economics, find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practical and lasting solutions to the most serious environmental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problems. </a:t>
            </a:r>
            <a:r>
              <a:rPr lang="zh-CN" altLang="en-US" sz="12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基于坚实的科学基础与经济学方法，致力于为最紧迫的环境问题提供解决方案</a:t>
            </a:r>
            <a:endParaRPr lang="en-US" altLang="zh-CN" sz="1200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Focused on oceans, climate, ecosystems, and health,</a:t>
            </a:r>
            <a:r>
              <a:rPr lang="zh-CN" altLang="en-US" sz="1200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关注海洋、气候、生态和健康</a:t>
            </a:r>
            <a:endParaRPr lang="en-US" altLang="zh-CN" sz="1200" dirty="0" smtClean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Internationalization to protect environmental commons. </a:t>
            </a:r>
            <a:r>
              <a:rPr lang="zh-CN" altLang="en-US" sz="1200" dirty="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国际化</a:t>
            </a:r>
            <a:endParaRPr kumimoji="0" lang="en-US" altLang="zh-CN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Verdana"/>
              <a:ea typeface="宋体" pitchFamily="2" charset="-122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323528" y="273149"/>
            <a:ext cx="7416824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altLang="zh-CN" sz="2800" dirty="0" smtClean="0">
                <a:ea typeface="宋体" pitchFamily="2" charset="-122"/>
              </a:rPr>
              <a:t>EDF &amp; experiences</a:t>
            </a:r>
            <a:r>
              <a:rPr lang="zh-CN" altLang="en-US" sz="2800" dirty="0" smtClean="0">
                <a:ea typeface="宋体" pitchFamily="2" charset="-122"/>
              </a:rPr>
              <a:t>美国环保协会国际化经验</a:t>
            </a:r>
            <a:endParaRPr lang="en-US" altLang="zh-CN" sz="2800" dirty="0">
              <a:ea typeface="宋体" pitchFamily="2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7" r="68"/>
          <a:stretch/>
        </p:blipFill>
        <p:spPr bwMode="auto">
          <a:xfrm>
            <a:off x="730051" y="3715249"/>
            <a:ext cx="4515545" cy="252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431" y="980728"/>
            <a:ext cx="3397065" cy="381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977056"/>
            <a:ext cx="17621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43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>
            <a:spLocks/>
          </p:cNvSpPr>
          <p:nvPr/>
        </p:nvSpPr>
        <p:spPr>
          <a:xfrm>
            <a:off x="4685948" y="1124744"/>
            <a:ext cx="3096345" cy="18535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internationalization of Chinese NGOs should be an important adjunct to China‘s One Belt, One Road initiative. </a:t>
            </a:r>
            <a:r>
              <a:rPr lang="zh-CN" alt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zh-CN" alt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民间</a:t>
            </a:r>
            <a:r>
              <a:rPr lang="zh-CN" alt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组织的国际化应当成为“一带一路”战略的重要助力。</a:t>
            </a:r>
            <a:endParaRPr lang="zh-CN" alt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3" descr="C:\Users\dell\Desktop\f04da2db112216b6442a2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99102"/>
            <a:ext cx="4464496" cy="275516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323528" y="201141"/>
            <a:ext cx="828092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altLang="zh-CN" sz="2400" dirty="0" smtClean="0"/>
              <a:t>Internationalize Chinese NGOs to green one belt and one road</a:t>
            </a:r>
          </a:p>
          <a:p>
            <a:r>
              <a:rPr lang="zh-CN" altLang="en-US" sz="2400" dirty="0" smtClean="0"/>
              <a:t>中国</a:t>
            </a:r>
            <a:r>
              <a:rPr lang="en-US" altLang="zh-CN" sz="2400" dirty="0" smtClean="0"/>
              <a:t>NGO</a:t>
            </a:r>
            <a:r>
              <a:rPr lang="zh-CN" altLang="en-US" sz="2400" dirty="0" smtClean="0"/>
              <a:t>国际化推动绿色一带一路</a:t>
            </a:r>
            <a:endParaRPr lang="en-US" altLang="zh-CN" sz="2400" dirty="0">
              <a:ea typeface="宋体" pitchFamily="2" charset="-122"/>
            </a:endParaRPr>
          </a:p>
        </p:txBody>
      </p:sp>
      <p:pic>
        <p:nvPicPr>
          <p:cNvPr id="5" name="Picture 2" descr="C:\Users\dell\Desktop\4916i9yy6ac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980728"/>
            <a:ext cx="3948625" cy="238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78" y="5157192"/>
            <a:ext cx="42005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78" y="4272141"/>
            <a:ext cx="4200525" cy="75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2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5"/>
          <p:cNvSpPr>
            <a:spLocks noChangeArrowheads="1"/>
          </p:cNvSpPr>
          <p:nvPr/>
        </p:nvSpPr>
        <p:spPr bwMode="gray">
          <a:xfrm rot="16140000">
            <a:off x="4226446" y="2473894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rgbClr val="3984C9">
                  <a:gamma/>
                  <a:shade val="89020"/>
                  <a:invGamma/>
                  <a:alpha val="0"/>
                </a:srgbClr>
              </a:gs>
              <a:gs pos="100000">
                <a:srgbClr val="3984C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AutoShape 6"/>
          <p:cNvSpPr>
            <a:spLocks noChangeArrowheads="1"/>
          </p:cNvSpPr>
          <p:nvPr/>
        </p:nvSpPr>
        <p:spPr bwMode="gray">
          <a:xfrm rot="8210912">
            <a:off x="3356108" y="4636445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rgbClr val="3984C9">
                  <a:gamma/>
                  <a:shade val="89020"/>
                  <a:invGamma/>
                  <a:alpha val="0"/>
                </a:srgbClr>
              </a:gs>
              <a:gs pos="100000">
                <a:srgbClr val="3984C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9" name="Oval 9"/>
          <p:cNvSpPr>
            <a:spLocks noChangeArrowheads="1"/>
          </p:cNvSpPr>
          <p:nvPr/>
        </p:nvSpPr>
        <p:spPr bwMode="auto">
          <a:xfrm>
            <a:off x="2710383" y="1937241"/>
            <a:ext cx="3743325" cy="3744912"/>
          </a:xfrm>
          <a:prstGeom prst="ellipse">
            <a:avLst/>
          </a:prstGeom>
          <a:noFill/>
          <a:ln w="38100" algn="ctr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90" name="Group 10"/>
          <p:cNvGrpSpPr>
            <a:grpSpLocks/>
          </p:cNvGrpSpPr>
          <p:nvPr/>
        </p:nvGrpSpPr>
        <p:grpSpPr bwMode="auto">
          <a:xfrm>
            <a:off x="4427984" y="1757060"/>
            <a:ext cx="360363" cy="360362"/>
            <a:chOff x="1973" y="1706"/>
            <a:chExt cx="227" cy="227"/>
          </a:xfrm>
        </p:grpSpPr>
        <p:sp>
          <p:nvSpPr>
            <p:cNvPr id="91" name="Oval 11"/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77AE26">
                    <a:gamma/>
                    <a:tint val="33725"/>
                    <a:invGamma/>
                  </a:srgbClr>
                </a:gs>
                <a:gs pos="100000">
                  <a:srgbClr val="77AE2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Oval 12"/>
            <p:cNvSpPr>
              <a:spLocks noChangeArrowheads="1"/>
            </p:cNvSpPr>
            <p:nvPr/>
          </p:nvSpPr>
          <p:spPr bwMode="gray">
            <a:xfrm>
              <a:off x="1983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77AE26">
                    <a:gamma/>
                    <a:tint val="33725"/>
                    <a:invGamma/>
                  </a:srgbClr>
                </a:gs>
                <a:gs pos="100000">
                  <a:srgbClr val="77AE2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6" name="Group 16"/>
          <p:cNvGrpSpPr>
            <a:grpSpLocks/>
          </p:cNvGrpSpPr>
          <p:nvPr/>
        </p:nvGrpSpPr>
        <p:grpSpPr bwMode="auto">
          <a:xfrm>
            <a:off x="3131518" y="5012853"/>
            <a:ext cx="360362" cy="360363"/>
            <a:chOff x="2109" y="3612"/>
            <a:chExt cx="227" cy="227"/>
          </a:xfrm>
        </p:grpSpPr>
        <p:sp>
          <p:nvSpPr>
            <p:cNvPr id="97" name="Oval 1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77AE26">
                    <a:gamma/>
                    <a:tint val="33725"/>
                    <a:invGamma/>
                  </a:srgbClr>
                </a:gs>
                <a:gs pos="100000">
                  <a:srgbClr val="77AE2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Oval 1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77AE26">
                    <a:gamma/>
                    <a:tint val="33725"/>
                    <a:invGamma/>
                  </a:srgbClr>
                </a:gs>
                <a:gs pos="100000">
                  <a:srgbClr val="77AE2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5" name="Group 25"/>
          <p:cNvGrpSpPr>
            <a:grpSpLocks/>
          </p:cNvGrpSpPr>
          <p:nvPr/>
        </p:nvGrpSpPr>
        <p:grpSpPr bwMode="auto">
          <a:xfrm>
            <a:off x="6022386" y="4772485"/>
            <a:ext cx="360363" cy="360363"/>
            <a:chOff x="3515" y="3521"/>
            <a:chExt cx="227" cy="227"/>
          </a:xfrm>
        </p:grpSpPr>
        <p:sp>
          <p:nvSpPr>
            <p:cNvPr id="106" name="Oval 26"/>
            <p:cNvSpPr>
              <a:spLocks noChangeArrowheads="1"/>
            </p:cNvSpPr>
            <p:nvPr/>
          </p:nvSpPr>
          <p:spPr bwMode="gray">
            <a:xfrm>
              <a:off x="3515" y="3521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77AE26">
                    <a:gamma/>
                    <a:tint val="33725"/>
                    <a:invGamma/>
                  </a:srgbClr>
                </a:gs>
                <a:gs pos="100000">
                  <a:srgbClr val="77AE2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Oval 27"/>
            <p:cNvSpPr>
              <a:spLocks noChangeArrowheads="1"/>
            </p:cNvSpPr>
            <p:nvPr/>
          </p:nvSpPr>
          <p:spPr bwMode="gray">
            <a:xfrm>
              <a:off x="3525" y="3540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77AE26">
                    <a:gamma/>
                    <a:tint val="33725"/>
                    <a:invGamma/>
                  </a:srgbClr>
                </a:gs>
                <a:gs pos="100000">
                  <a:srgbClr val="77AE2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8" name="Oval 28"/>
          <p:cNvSpPr>
            <a:spLocks noChangeArrowheads="1"/>
          </p:cNvSpPr>
          <p:nvPr/>
        </p:nvSpPr>
        <p:spPr bwMode="gray">
          <a:xfrm>
            <a:off x="3667646" y="2878628"/>
            <a:ext cx="1944687" cy="1944688"/>
          </a:xfrm>
          <a:prstGeom prst="ellipse">
            <a:avLst/>
          </a:prstGeom>
          <a:gradFill rotWithShape="1">
            <a:gsLst>
              <a:gs pos="0">
                <a:srgbClr val="6E815B">
                  <a:gamma/>
                  <a:tint val="0"/>
                  <a:invGamma/>
                </a:srgbClr>
              </a:gs>
              <a:gs pos="50000">
                <a:srgbClr val="6E815B"/>
              </a:gs>
              <a:gs pos="100000">
                <a:srgbClr val="6E815B">
                  <a:gamma/>
                  <a:tint val="0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9" name="Oval 29"/>
          <p:cNvSpPr>
            <a:spLocks noChangeArrowheads="1"/>
          </p:cNvSpPr>
          <p:nvPr/>
        </p:nvSpPr>
        <p:spPr bwMode="gray">
          <a:xfrm>
            <a:off x="3661296" y="2862753"/>
            <a:ext cx="1944687" cy="1944688"/>
          </a:xfrm>
          <a:prstGeom prst="ellipse">
            <a:avLst/>
          </a:prstGeom>
          <a:gradFill rotWithShape="1">
            <a:gsLst>
              <a:gs pos="0">
                <a:srgbClr val="6E815B">
                  <a:alpha val="32001"/>
                </a:srgbClr>
              </a:gs>
              <a:gs pos="100000">
                <a:srgbClr val="6E815B">
                  <a:gamma/>
                  <a:shade val="46275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0" name="Oval 30"/>
          <p:cNvSpPr>
            <a:spLocks noChangeArrowheads="1"/>
          </p:cNvSpPr>
          <p:nvPr/>
        </p:nvSpPr>
        <p:spPr bwMode="gray">
          <a:xfrm>
            <a:off x="3794646" y="3005628"/>
            <a:ext cx="1690687" cy="1690688"/>
          </a:xfrm>
          <a:prstGeom prst="ellipse">
            <a:avLst/>
          </a:prstGeom>
          <a:gradFill rotWithShape="1">
            <a:gsLst>
              <a:gs pos="0">
                <a:srgbClr val="6E815B">
                  <a:gamma/>
                  <a:shade val="54118"/>
                  <a:invGamma/>
                </a:srgbClr>
              </a:gs>
              <a:gs pos="50000">
                <a:srgbClr val="6E815B"/>
              </a:gs>
              <a:gs pos="100000">
                <a:srgbClr val="6E815B">
                  <a:gamma/>
                  <a:shade val="54118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1" name="Oval 31"/>
          <p:cNvSpPr>
            <a:spLocks noChangeArrowheads="1"/>
          </p:cNvSpPr>
          <p:nvPr/>
        </p:nvSpPr>
        <p:spPr bwMode="gray">
          <a:xfrm>
            <a:off x="3777183" y="2978641"/>
            <a:ext cx="1690688" cy="1690687"/>
          </a:xfrm>
          <a:prstGeom prst="ellipse">
            <a:avLst/>
          </a:prstGeom>
          <a:gradFill rotWithShape="1">
            <a:gsLst>
              <a:gs pos="0">
                <a:srgbClr val="6E815B">
                  <a:gamma/>
                  <a:shade val="63529"/>
                  <a:invGamma/>
                </a:srgbClr>
              </a:gs>
              <a:gs pos="100000">
                <a:srgbClr val="6E815B">
                  <a:alpha val="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2" name="Oval 32"/>
          <p:cNvSpPr>
            <a:spLocks noChangeArrowheads="1"/>
          </p:cNvSpPr>
          <p:nvPr/>
        </p:nvSpPr>
        <p:spPr bwMode="gray">
          <a:xfrm>
            <a:off x="3878783" y="3089766"/>
            <a:ext cx="1522413" cy="1522412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3" name="Oval 33"/>
          <p:cNvSpPr>
            <a:spLocks noChangeArrowheads="1"/>
          </p:cNvSpPr>
          <p:nvPr/>
        </p:nvSpPr>
        <p:spPr bwMode="gray">
          <a:xfrm>
            <a:off x="3901008" y="3108816"/>
            <a:ext cx="1471613" cy="147320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4" name="Oval 34"/>
          <p:cNvSpPr>
            <a:spLocks noChangeArrowheads="1"/>
          </p:cNvSpPr>
          <p:nvPr/>
        </p:nvSpPr>
        <p:spPr bwMode="gray">
          <a:xfrm>
            <a:off x="3918471" y="3118341"/>
            <a:ext cx="1438275" cy="143510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5" name="Oval 35"/>
          <p:cNvSpPr>
            <a:spLocks noChangeArrowheads="1"/>
          </p:cNvSpPr>
          <p:nvPr/>
        </p:nvSpPr>
        <p:spPr bwMode="gray">
          <a:xfrm>
            <a:off x="3934346" y="3132628"/>
            <a:ext cx="1366837" cy="13414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6" name="Oval 36"/>
          <p:cNvSpPr>
            <a:spLocks noChangeArrowheads="1"/>
          </p:cNvSpPr>
          <p:nvPr/>
        </p:nvSpPr>
        <p:spPr bwMode="gray">
          <a:xfrm>
            <a:off x="4015308" y="3169141"/>
            <a:ext cx="1214438" cy="1090612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7" name="Text Box 37"/>
          <p:cNvSpPr txBox="1">
            <a:spLocks noChangeArrowheads="1"/>
          </p:cNvSpPr>
          <p:nvPr/>
        </p:nvSpPr>
        <p:spPr bwMode="gray">
          <a:xfrm>
            <a:off x="3931388" y="3305889"/>
            <a:ext cx="14327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</a:rPr>
              <a:t>China’s </a:t>
            </a:r>
          </a:p>
          <a:p>
            <a:pPr algn="ctr" eaLnBrk="0" hangingPunct="0"/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</a:rPr>
              <a:t>Experiences</a:t>
            </a:r>
          </a:p>
          <a:p>
            <a:pPr algn="ctr" eaLnBrk="0" hangingPunct="0"/>
            <a:r>
              <a:rPr lang="zh-CN" altLang="en-US" sz="2000" dirty="0" smtClean="0">
                <a:solidFill>
                  <a:srgbClr val="000000"/>
                </a:solidFill>
                <a:ea typeface="宋体" pitchFamily="2" charset="-122"/>
              </a:rPr>
              <a:t>中国经验</a:t>
            </a:r>
            <a:endParaRPr lang="en-US" altLang="zh-CN" sz="2000" dirty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19" name="Text Box 39"/>
          <p:cNvSpPr txBox="1">
            <a:spLocks noChangeArrowheads="1"/>
          </p:cNvSpPr>
          <p:nvPr/>
        </p:nvSpPr>
        <p:spPr bwMode="auto">
          <a:xfrm>
            <a:off x="6660231" y="4952666"/>
            <a:ext cx="20293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dirty="0"/>
              <a:t>Power of </a:t>
            </a:r>
            <a:r>
              <a:rPr lang="en-US" altLang="zh-CN" sz="2000" dirty="0" smtClean="0"/>
              <a:t>Markets</a:t>
            </a:r>
          </a:p>
          <a:p>
            <a:r>
              <a:rPr lang="zh-CN" altLang="en-US" sz="2000" dirty="0" smtClean="0"/>
              <a:t>市场的力量</a:t>
            </a:r>
            <a:endParaRPr lang="zh-CN" altLang="en-US" sz="2000" dirty="0"/>
          </a:p>
        </p:txBody>
      </p:sp>
      <p:sp>
        <p:nvSpPr>
          <p:cNvPr id="121" name="Text Box 41"/>
          <p:cNvSpPr txBox="1">
            <a:spLocks noChangeArrowheads="1"/>
          </p:cNvSpPr>
          <p:nvPr/>
        </p:nvSpPr>
        <p:spPr bwMode="auto">
          <a:xfrm>
            <a:off x="6628228" y="2898247"/>
            <a:ext cx="22250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dirty="0"/>
              <a:t>Green Supply </a:t>
            </a:r>
            <a:r>
              <a:rPr lang="en-US" altLang="zh-CN" sz="2000" dirty="0" smtClean="0"/>
              <a:t>Chain</a:t>
            </a:r>
          </a:p>
          <a:p>
            <a:r>
              <a:rPr lang="zh-CN" altLang="en-US" sz="2000" dirty="0" smtClean="0"/>
              <a:t>绿色供应链</a:t>
            </a:r>
            <a:endParaRPr lang="zh-CN" altLang="en-US" sz="2000" dirty="0"/>
          </a:p>
        </p:txBody>
      </p:sp>
      <p:sp>
        <p:nvSpPr>
          <p:cNvPr id="123" name="Text Box 43"/>
          <p:cNvSpPr txBox="1">
            <a:spLocks noChangeArrowheads="1"/>
          </p:cNvSpPr>
          <p:nvPr/>
        </p:nvSpPr>
        <p:spPr bwMode="auto">
          <a:xfrm>
            <a:off x="1691680" y="1052736"/>
            <a:ext cx="504130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Environmental governance </a:t>
            </a:r>
            <a:r>
              <a:rPr lang="en-US" altLang="zh-CN" sz="2000" dirty="0"/>
              <a:t>-</a:t>
            </a:r>
            <a:r>
              <a:rPr lang="en-US" altLang="zh-CN" sz="2000" dirty="0" smtClean="0"/>
              <a:t>New </a:t>
            </a:r>
          </a:p>
          <a:p>
            <a:r>
              <a:rPr lang="en-US" altLang="zh-CN" sz="2000" dirty="0" smtClean="0"/>
              <a:t>environmental law</a:t>
            </a:r>
          </a:p>
          <a:p>
            <a:r>
              <a:rPr lang="zh-CN" altLang="en-US" sz="2000" dirty="0" smtClean="0"/>
              <a:t>环境治理体系新环保法</a:t>
            </a:r>
            <a:endParaRPr lang="zh-CN" altLang="en-US" sz="2000" dirty="0"/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 bwMode="gray">
          <a:xfrm>
            <a:off x="323527" y="201141"/>
            <a:ext cx="7560841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altLang="zh-CN" sz="2800" dirty="0" smtClean="0">
                <a:ea typeface="宋体" pitchFamily="2" charset="-122"/>
              </a:rPr>
              <a:t>Sharing experiences </a:t>
            </a:r>
            <a:r>
              <a:rPr lang="en-US" altLang="zh-CN" sz="2800" dirty="0">
                <a:ea typeface="宋体" pitchFamily="2" charset="-122"/>
              </a:rPr>
              <a:t>with </a:t>
            </a:r>
            <a:r>
              <a:rPr lang="en-US" altLang="zh-CN" sz="2800" dirty="0" smtClean="0">
                <a:ea typeface="宋体" pitchFamily="2" charset="-122"/>
              </a:rPr>
              <a:t>countries along the Belt and Road </a:t>
            </a:r>
            <a:r>
              <a:rPr lang="zh-CN" altLang="en-US" sz="2800" dirty="0" smtClean="0">
                <a:ea typeface="宋体" pitchFamily="2" charset="-122"/>
              </a:rPr>
              <a:t>与一带一路沿线国家共享环保经验</a:t>
            </a:r>
            <a:endParaRPr lang="en-US" altLang="zh-CN" sz="2800" dirty="0">
              <a:ea typeface="宋体" pitchFamily="2" charset="-122"/>
            </a:endParaRPr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gray">
          <a:xfrm rot="12776846" flipH="1">
            <a:off x="5349147" y="4460060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rgbClr val="3984C9">
                  <a:gamma/>
                  <a:shade val="89020"/>
                  <a:invGamma/>
                  <a:alpha val="0"/>
                </a:srgbClr>
              </a:gs>
              <a:gs pos="100000">
                <a:srgbClr val="3984C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gray">
          <a:xfrm rot="12430062">
            <a:off x="2965487" y="3161864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rgbClr val="3984C9">
                  <a:gamma/>
                  <a:shade val="89020"/>
                  <a:invGamma/>
                  <a:alpha val="0"/>
                </a:srgbClr>
              </a:gs>
              <a:gs pos="100000">
                <a:srgbClr val="3984C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292355" y="5132848"/>
            <a:ext cx="277960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Regional environmental Management</a:t>
            </a:r>
          </a:p>
          <a:p>
            <a:r>
              <a:rPr lang="zh-CN" altLang="en-US" sz="2000" dirty="0" smtClean="0"/>
              <a:t>区域环境管理</a:t>
            </a:r>
            <a:endParaRPr lang="zh-CN" altLang="en-US" sz="2000" dirty="0"/>
          </a:p>
        </p:txBody>
      </p:sp>
      <p:grpSp>
        <p:nvGrpSpPr>
          <p:cNvPr id="31" name="Group 10"/>
          <p:cNvGrpSpPr>
            <a:grpSpLocks/>
          </p:cNvGrpSpPr>
          <p:nvPr/>
        </p:nvGrpSpPr>
        <p:grpSpPr bwMode="auto">
          <a:xfrm>
            <a:off x="6104196" y="2898247"/>
            <a:ext cx="360363" cy="360362"/>
            <a:chOff x="1973" y="1706"/>
            <a:chExt cx="227" cy="227"/>
          </a:xfrm>
        </p:grpSpPr>
        <p:sp>
          <p:nvSpPr>
            <p:cNvPr id="32" name="Oval 11"/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77AE26">
                    <a:gamma/>
                    <a:tint val="33725"/>
                    <a:invGamma/>
                  </a:srgbClr>
                </a:gs>
                <a:gs pos="100000">
                  <a:srgbClr val="77AE2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Oval 12"/>
            <p:cNvSpPr>
              <a:spLocks noChangeArrowheads="1"/>
            </p:cNvSpPr>
            <p:nvPr/>
          </p:nvSpPr>
          <p:spPr bwMode="gray">
            <a:xfrm>
              <a:off x="1983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77AE26">
                    <a:gamma/>
                    <a:tint val="33725"/>
                    <a:invGamma/>
                  </a:srgbClr>
                </a:gs>
                <a:gs pos="100000">
                  <a:srgbClr val="77AE2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4" name="Group 16"/>
          <p:cNvGrpSpPr>
            <a:grpSpLocks/>
          </p:cNvGrpSpPr>
          <p:nvPr/>
        </p:nvGrpSpPr>
        <p:grpSpPr bwMode="auto">
          <a:xfrm>
            <a:off x="2699470" y="2852613"/>
            <a:ext cx="360362" cy="360363"/>
            <a:chOff x="2109" y="3612"/>
            <a:chExt cx="227" cy="227"/>
          </a:xfrm>
        </p:grpSpPr>
        <p:sp>
          <p:nvSpPr>
            <p:cNvPr id="35" name="Oval 1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77AE26">
                    <a:gamma/>
                    <a:tint val="33725"/>
                    <a:invGamma/>
                  </a:srgbClr>
                </a:gs>
                <a:gs pos="100000">
                  <a:srgbClr val="77AE2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Oval 1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77AE26">
                    <a:gamma/>
                    <a:tint val="33725"/>
                    <a:invGamma/>
                  </a:srgbClr>
                </a:gs>
                <a:gs pos="100000">
                  <a:srgbClr val="77AE2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611560" y="2528833"/>
            <a:ext cx="17474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dirty="0"/>
              <a:t>Green </a:t>
            </a:r>
            <a:r>
              <a:rPr lang="en-US" altLang="zh-CN" sz="2000" dirty="0" smtClean="0"/>
              <a:t> Finance</a:t>
            </a:r>
          </a:p>
          <a:p>
            <a:r>
              <a:rPr lang="zh-CN" altLang="en-US" sz="2000" dirty="0" smtClean="0"/>
              <a:t>绿色金融</a:t>
            </a:r>
            <a:endParaRPr lang="zh-CN" altLang="en-US" sz="2000" dirty="0"/>
          </a:p>
        </p:txBody>
      </p:sp>
      <p:sp>
        <p:nvSpPr>
          <p:cNvPr id="38" name="AutoShape 6"/>
          <p:cNvSpPr>
            <a:spLocks noChangeArrowheads="1"/>
          </p:cNvSpPr>
          <p:nvPr/>
        </p:nvSpPr>
        <p:spPr bwMode="gray">
          <a:xfrm rot="9686815" flipH="1">
            <a:off x="5389469" y="3115471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rgbClr val="3984C9">
                  <a:gamma/>
                  <a:shade val="89020"/>
                  <a:invGamma/>
                  <a:alpha val="0"/>
                </a:srgbClr>
              </a:gs>
              <a:gs pos="100000">
                <a:srgbClr val="3984C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9615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226</Words>
  <Application>Microsoft Office PowerPoint</Application>
  <PresentationFormat>全屏显示(4:3)</PresentationFormat>
  <Paragraphs>35</Paragraphs>
  <Slides>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Verdana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李孔争</cp:lastModifiedBy>
  <cp:revision>74</cp:revision>
  <dcterms:created xsi:type="dcterms:W3CDTF">2013-05-08T06:12:06Z</dcterms:created>
  <dcterms:modified xsi:type="dcterms:W3CDTF">2015-11-10T12:12:44Z</dcterms:modified>
</cp:coreProperties>
</file>