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4" r:id="rId5"/>
    <p:sldId id="267" r:id="rId6"/>
    <p:sldId id="263" r:id="rId7"/>
    <p:sldId id="25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23528" y="908720"/>
            <a:ext cx="8712968" cy="342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知识引领的绿色转型</a:t>
            </a: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智库的</a:t>
            </a:r>
            <a:r>
              <a:rPr lang="zh-CN" altLang="en-US" sz="24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作用</a:t>
            </a:r>
            <a:endParaRPr lang="en-US" altLang="zh-CN" sz="2400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Knowledge driving the green transformation –role of think tanks</a:t>
            </a:r>
          </a:p>
          <a:p>
            <a:endParaRPr lang="en-US" altLang="zh-CN" sz="2400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梅森纳 国合会委员，德国可持续发展研究院院长</a:t>
            </a:r>
            <a:endParaRPr lang="en-US" altLang="zh-CN" sz="2400" dirty="0" smtClean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dirty="0"/>
              <a:t>Mr. Dirk </a:t>
            </a:r>
            <a:r>
              <a:rPr lang="en-US" altLang="zh-CN" sz="2400" i="1" dirty="0" err="1"/>
              <a:t>Messner</a:t>
            </a:r>
            <a:r>
              <a:rPr lang="en-US" altLang="zh-CN" sz="2400" i="1" dirty="0"/>
              <a:t> Member of the Council, Director of the German Development </a:t>
            </a:r>
            <a:r>
              <a:rPr lang="en-US" altLang="zh-CN" sz="2400" i="1" dirty="0" smtClean="0"/>
              <a:t>Institute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6"/>
          <p:cNvGrpSpPr>
            <a:grpSpLocks/>
          </p:cNvGrpSpPr>
          <p:nvPr/>
        </p:nvGrpSpPr>
        <p:grpSpPr bwMode="auto">
          <a:xfrm>
            <a:off x="2161258" y="1254423"/>
            <a:ext cx="5902325" cy="685800"/>
            <a:chOff x="1234" y="1824"/>
            <a:chExt cx="3718" cy="432"/>
          </a:xfrm>
        </p:grpSpPr>
        <p:sp>
          <p:nvSpPr>
            <p:cNvPr id="4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41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7AE26"/>
                </a:gs>
                <a:gs pos="50000">
                  <a:srgbClr val="77AE26">
                    <a:gamma/>
                    <a:tint val="21176"/>
                    <a:invGamma/>
                  </a:srgbClr>
                </a:gs>
                <a:gs pos="100000">
                  <a:srgbClr val="77AE26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8"/>
            <p:cNvSpPr>
              <a:spLocks noChangeArrowheads="1"/>
            </p:cNvSpPr>
            <p:nvPr/>
          </p:nvSpPr>
          <p:spPr bwMode="gray">
            <a:xfrm>
              <a:off x="1234" y="1824"/>
              <a:ext cx="494" cy="432"/>
            </a:xfrm>
            <a:prstGeom prst="diamond">
              <a:avLst/>
            </a:prstGeom>
            <a:solidFill>
              <a:srgbClr val="77AE2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 smtClean="0">
                  <a:solidFill>
                    <a:srgbClr val="000000"/>
                  </a:solidFill>
                  <a:ea typeface="宋体" pitchFamily="2" charset="-122"/>
                </a:rPr>
                <a:t>Which knowledge is needed</a:t>
              </a:r>
              <a:r>
                <a:rPr lang="en-US" altLang="zh-CN" sz="1600" b="1" kern="0" dirty="0" smtClean="0">
                  <a:solidFill>
                    <a:srgbClr val="000000"/>
                  </a:solidFill>
                  <a:ea typeface="宋体" pitchFamily="2" charset="-122"/>
                </a:rPr>
                <a:t>?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gray">
            <a:xfrm>
              <a:off x="1368" y="18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8" name="Group 51"/>
          <p:cNvGrpSpPr>
            <a:grpSpLocks/>
          </p:cNvGrpSpPr>
          <p:nvPr/>
        </p:nvGrpSpPr>
        <p:grpSpPr bwMode="auto">
          <a:xfrm>
            <a:off x="2177459" y="2415168"/>
            <a:ext cx="5831826" cy="685800"/>
            <a:chOff x="1296" y="1824"/>
            <a:chExt cx="2990" cy="432"/>
          </a:xfrm>
        </p:grpSpPr>
        <p:sp>
          <p:nvSpPr>
            <p:cNvPr id="4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984C9"/>
                </a:gs>
                <a:gs pos="50000">
                  <a:srgbClr val="3984C9">
                    <a:gamma/>
                    <a:tint val="21176"/>
                    <a:invGamma/>
                  </a:srgbClr>
                </a:gs>
                <a:gs pos="100000">
                  <a:srgbClr val="3984C9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984C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noProof="0" dirty="0" smtClean="0">
                  <a:solidFill>
                    <a:srgbClr val="000000"/>
                  </a:solidFill>
                  <a:ea typeface="宋体" pitchFamily="2" charset="-122"/>
                </a:rPr>
                <a:t>Drivers of transformations – role of knowledge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53" name="Group 56"/>
          <p:cNvGrpSpPr>
            <a:grpSpLocks/>
          </p:cNvGrpSpPr>
          <p:nvPr/>
        </p:nvGrpSpPr>
        <p:grpSpPr bwMode="auto">
          <a:xfrm>
            <a:off x="2160687" y="3704332"/>
            <a:ext cx="6216307" cy="685800"/>
            <a:chOff x="1390" y="1816"/>
            <a:chExt cx="3037" cy="432"/>
          </a:xfrm>
        </p:grpSpPr>
        <p:sp>
          <p:nvSpPr>
            <p:cNvPr id="54" name="AutoShape 57"/>
            <p:cNvSpPr>
              <a:spLocks noChangeArrowheads="1"/>
            </p:cNvSpPr>
            <p:nvPr/>
          </p:nvSpPr>
          <p:spPr bwMode="gray">
            <a:xfrm>
              <a:off x="1728" y="1915"/>
              <a:ext cx="254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E815B"/>
                </a:gs>
                <a:gs pos="50000">
                  <a:srgbClr val="6E815B">
                    <a:gamma/>
                    <a:tint val="21176"/>
                    <a:invGamma/>
                  </a:srgbClr>
                </a:gs>
                <a:gs pos="100000">
                  <a:srgbClr val="6E815B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gray">
            <a:xfrm>
              <a:off x="1390" y="1816"/>
              <a:ext cx="432" cy="432"/>
            </a:xfrm>
            <a:prstGeom prst="diamond">
              <a:avLst/>
            </a:prstGeom>
            <a:solidFill>
              <a:srgbClr val="6E815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gray">
            <a:xfrm>
              <a:off x="1736" y="1915"/>
              <a:ext cx="26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 smtClean="0">
                  <a:solidFill>
                    <a:srgbClr val="000000"/>
                  </a:solidFill>
                  <a:ea typeface="宋体" pitchFamily="2" charset="-122"/>
                </a:rPr>
                <a:t>Scaling up international knowledge cooperation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57" name="Text Box 60"/>
            <p:cNvSpPr txBox="1">
              <a:spLocks noChangeArrowheads="1"/>
            </p:cNvSpPr>
            <p:nvPr/>
          </p:nvSpPr>
          <p:spPr bwMode="gray">
            <a:xfrm>
              <a:off x="1505" y="18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3</a:t>
              </a: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 bwMode="gray">
          <a:xfrm>
            <a:off x="179512" y="332656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E6272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Contents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E6272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内容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3984C9"/>
              </a:solidFill>
              <a:effectLst/>
              <a:uLnTx/>
              <a:uFillTx/>
              <a:latin typeface="Verdana"/>
              <a:ea typeface="宋体" pitchFamily="2" charset="-12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979" y="1932785"/>
            <a:ext cx="445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什么知识是必须的？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63041" y="3212976"/>
            <a:ext cx="445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转</a:t>
            </a:r>
            <a:r>
              <a:rPr lang="zh-CN" altLang="en-US" sz="2000" b="1" dirty="0" smtClean="0"/>
              <a:t>型的驱动因素</a:t>
            </a:r>
            <a:r>
              <a:rPr lang="en-US" altLang="zh-CN" sz="2000" b="1" dirty="0" smtClean="0"/>
              <a:t>- </a:t>
            </a:r>
            <a:r>
              <a:rPr lang="zh-CN" altLang="en-US" sz="2000" b="1" dirty="0" smtClean="0"/>
              <a:t>知识的作用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98813" y="4509120"/>
            <a:ext cx="445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扩</a:t>
            </a:r>
            <a:r>
              <a:rPr lang="zh-CN" altLang="en-US" sz="2000" b="1" dirty="0" smtClean="0"/>
              <a:t>大国际知识合作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94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755576" y="1484784"/>
            <a:ext cx="79928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3200" b="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Great Transformation towards Sustainability requires 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profound change</a:t>
            </a:r>
            <a:r>
              <a:rPr kumimoji="0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in the economy, the governance system, the society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Clr>
                <a:srgbClr val="6E815B"/>
              </a:buClr>
              <a:buNone/>
              <a:defRPr/>
            </a:pPr>
            <a:r>
              <a:rPr lang="zh-CN" altLang="en-US" sz="3200" b="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要</a:t>
            </a:r>
            <a:r>
              <a:rPr lang="zh-CN" altLang="en-US" sz="3200" b="0" kern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通过对经济、治理体系和社会的深层</a:t>
            </a:r>
            <a:r>
              <a:rPr lang="zh-CN" altLang="en-US" sz="3200" b="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改   革</a:t>
            </a:r>
            <a:r>
              <a:rPr lang="zh-CN" altLang="en-US" sz="3200" b="0" kern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才能实现可持续性的巨大</a:t>
            </a:r>
            <a:r>
              <a:rPr lang="zh-CN" altLang="en-US" sz="3200" b="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转型</a:t>
            </a:r>
            <a:endParaRPr lang="en-US" altLang="zh-CN" sz="3200" b="0" kern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… and also in the knowledge system!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457200" marR="0" lvl="1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en-US" altLang="zh-CN" sz="3200" kern="0" noProof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… </a:t>
            </a:r>
            <a:r>
              <a:rPr lang="zh-CN" altLang="en-US" sz="3200" kern="0" noProof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以及知识体系的改革！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25922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323528" y="86153"/>
            <a:ext cx="5112568" cy="4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Types of knowledge needed</a:t>
            </a:r>
            <a:endParaRPr lang="en-US" altLang="zh-CN" dirty="0">
              <a:ea typeface="宋体" pitchFamily="2" charset="-122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556896" y="930855"/>
            <a:ext cx="8288350" cy="1909962"/>
            <a:chOff x="912" y="1008"/>
            <a:chExt cx="3984" cy="1021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29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3984C9"/>
                  </a:gs>
                  <a:gs pos="100000">
                    <a:srgbClr val="3984C9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984C9">
                      <a:gamma/>
                      <a:tint val="54510"/>
                      <a:invGamma/>
                    </a:srgbClr>
                  </a:gs>
                  <a:gs pos="50000">
                    <a:srgbClr val="3984C9">
                      <a:alpha val="0"/>
                    </a:srgbClr>
                  </a:gs>
                  <a:gs pos="100000">
                    <a:srgbClr val="3984C9">
                      <a:gamma/>
                      <a:tint val="5451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gray">
              <a:xfrm>
                <a:off x="1250" y="1295"/>
                <a:ext cx="249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1</a:t>
                </a:r>
                <a:endPara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ea typeface="宋体" pitchFamily="2" charset="-122"/>
                </a:endParaRPr>
              </a:p>
            </p:txBody>
          </p:sp>
        </p:grpSp>
        <p:sp>
          <p:nvSpPr>
            <p:cNvPr id="28" name="Text Box 9"/>
            <p:cNvSpPr txBox="1">
              <a:spLocks noChangeArrowheads="1"/>
            </p:cNvSpPr>
            <p:nvPr/>
          </p:nvSpPr>
          <p:spPr bwMode="gray">
            <a:xfrm>
              <a:off x="1890" y="1058"/>
              <a:ext cx="2928" cy="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Transformative knowledge; technologies, social &amp; institutional</a:t>
              </a:r>
              <a:r>
                <a:rPr kumimoji="0" lang="en-US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innovations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altLang="zh-CN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Smart grids, </a:t>
              </a:r>
              <a:r>
                <a:rPr lang="en-US" altLang="zh-CN" sz="1600" kern="0" dirty="0" smtClean="0">
                  <a:solidFill>
                    <a:srgbClr val="000000"/>
                  </a:solidFill>
                  <a:ea typeface="宋体" pitchFamily="2" charset="-122"/>
                </a:rPr>
                <a:t>storing capacities for renewable energies, </a:t>
              </a:r>
              <a:r>
                <a:rPr lang="en-US" altLang="zh-CN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emission trading schemes, eco-taxes</a:t>
              </a:r>
            </a:p>
            <a:p>
              <a:pPr lvl="0" eaLnBrk="0" hangingPunct="0">
                <a:defRPr/>
              </a:pPr>
              <a:r>
                <a:rPr lang="zh-CN" altLang="en-US" sz="1600" b="1" kern="0" dirty="0">
                  <a:solidFill>
                    <a:srgbClr val="000000"/>
                  </a:solidFill>
                  <a:ea typeface="宋体" pitchFamily="2" charset="-122"/>
                </a:rPr>
                <a:t>转</a:t>
              </a:r>
              <a:r>
                <a:rPr lang="zh-CN" altLang="en-US" sz="1600" b="1" kern="0" dirty="0" smtClean="0">
                  <a:solidFill>
                    <a:srgbClr val="000000"/>
                  </a:solidFill>
                  <a:ea typeface="宋体" pitchFamily="2" charset="-122"/>
                </a:rPr>
                <a:t>型的知</a:t>
              </a:r>
              <a:r>
                <a:rPr lang="zh-CN" altLang="en-US" sz="1600" b="1" kern="0" dirty="0">
                  <a:solidFill>
                    <a:srgbClr val="000000"/>
                  </a:solidFill>
                  <a:ea typeface="宋体" pitchFamily="2" charset="-122"/>
                </a:rPr>
                <a:t>识；技术，社会和体制创新</a:t>
              </a:r>
              <a:endParaRPr lang="en-US" altLang="zh-CN" sz="1600" b="1" kern="0" dirty="0">
                <a:solidFill>
                  <a:srgbClr val="000000"/>
                </a:solidFill>
                <a:ea typeface="宋体" pitchFamily="2" charset="-122"/>
              </a:endParaRPr>
            </a:p>
            <a:p>
              <a:pPr lvl="0" eaLnBrk="0" hangingPunct="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ea typeface="宋体" pitchFamily="2" charset="-122"/>
                </a:rPr>
                <a:t>- </a:t>
              </a:r>
              <a:r>
                <a:rPr lang="zh-CN" altLang="en-US" sz="1600" kern="0" dirty="0">
                  <a:solidFill>
                    <a:srgbClr val="000000"/>
                  </a:solidFill>
                  <a:ea typeface="宋体" pitchFamily="2" charset="-122"/>
                </a:rPr>
                <a:t>智能电网，可再生能源储存能力，排放权交</a:t>
              </a:r>
              <a:r>
                <a:rPr lang="zh-CN" altLang="en-US" sz="1600" kern="0" dirty="0" smtClean="0">
                  <a:solidFill>
                    <a:srgbClr val="000000"/>
                  </a:solidFill>
                  <a:ea typeface="宋体" pitchFamily="2" charset="-122"/>
                </a:rPr>
                <a:t>易</a:t>
              </a:r>
              <a:r>
                <a:rPr lang="zh-CN" altLang="en-US" sz="1600" kern="0" dirty="0">
                  <a:solidFill>
                    <a:srgbClr val="000000"/>
                  </a:solidFill>
                  <a:ea typeface="宋体" pitchFamily="2" charset="-122"/>
                </a:rPr>
                <a:t>体系</a:t>
              </a:r>
              <a:r>
                <a:rPr lang="zh-CN" altLang="en-US" sz="1600" kern="0" dirty="0" smtClean="0">
                  <a:solidFill>
                    <a:srgbClr val="000000"/>
                  </a:solidFill>
                  <a:ea typeface="宋体" pitchFamily="2" charset="-122"/>
                </a:rPr>
                <a:t>，</a:t>
              </a:r>
              <a:r>
                <a:rPr lang="zh-CN" altLang="en-US" sz="1600" kern="0" dirty="0">
                  <a:solidFill>
                    <a:srgbClr val="000000"/>
                  </a:solidFill>
                  <a:ea typeface="宋体" pitchFamily="2" charset="-122"/>
                </a:rPr>
                <a:t>生态税</a:t>
              </a:r>
              <a:endParaRPr lang="en-US" altLang="zh-CN" sz="1600" kern="0" dirty="0">
                <a:solidFill>
                  <a:srgbClr val="000000"/>
                </a:solidFill>
                <a:ea typeface="宋体" pitchFamily="2" charset="-122"/>
              </a:endParaRPr>
            </a:p>
            <a:p>
              <a:pPr eaLnBrk="0" hangingPunct="0">
                <a:defRPr/>
              </a:pPr>
              <a:endParaRPr lang="en-US" altLang="zh-CN" sz="1600" kern="0" noProof="0" dirty="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28904" y="2636624"/>
            <a:ext cx="8226103" cy="1647484"/>
            <a:chOff x="912" y="1934"/>
            <a:chExt cx="3984" cy="994"/>
          </a:xfrm>
        </p:grpSpPr>
        <p:sp>
          <p:nvSpPr>
            <p:cNvPr id="3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36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6E815B">
                      <a:gamma/>
                      <a:tint val="72549"/>
                      <a:invGamma/>
                    </a:srgbClr>
                  </a:gs>
                  <a:gs pos="100000">
                    <a:srgbClr val="6E815B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E815B">
                      <a:gamma/>
                      <a:tint val="42353"/>
                      <a:invGamma/>
                    </a:srgbClr>
                  </a:gs>
                  <a:gs pos="100000">
                    <a:srgbClr val="6E815B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gray">
              <a:xfrm>
                <a:off x="1250" y="2304"/>
                <a:ext cx="249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2</a:t>
                </a:r>
                <a:endPara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ea typeface="宋体" pitchFamily="2" charset="-122"/>
                </a:endParaRPr>
              </a:p>
            </p:txBody>
          </p:sp>
        </p:grpSp>
        <p:sp>
          <p:nvSpPr>
            <p:cNvPr id="35" name="Text Box 16"/>
            <p:cNvSpPr txBox="1">
              <a:spLocks noChangeArrowheads="1"/>
            </p:cNvSpPr>
            <p:nvPr/>
          </p:nvSpPr>
          <p:spPr bwMode="gray">
            <a:xfrm>
              <a:off x="1882" y="1934"/>
              <a:ext cx="2928" cy="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 smtClean="0">
                  <a:solidFill>
                    <a:srgbClr val="000000"/>
                  </a:solidFill>
                  <a:ea typeface="宋体" pitchFamily="2" charset="-122"/>
                </a:rPr>
                <a:t>Transformation research</a:t>
              </a: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en-US" altLang="zh-CN" sz="1600" kern="0" dirty="0" smtClean="0">
                  <a:solidFill>
                    <a:srgbClr val="000000"/>
                  </a:solidFill>
                  <a:ea typeface="宋体" pitchFamily="2" charset="-122"/>
                </a:rPr>
                <a:t>Interaction Earth system – social systems – technical systems</a:t>
              </a: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en-US" altLang="zh-CN" sz="1600" kern="0" dirty="0" smtClean="0">
                  <a:solidFill>
                    <a:srgbClr val="000000"/>
                  </a:solidFill>
                  <a:ea typeface="宋体" pitchFamily="2" charset="-122"/>
                </a:rPr>
                <a:t>How does Great Transformations of societies work? 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转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型研究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  <a:p>
              <a:pPr marL="342900" lvl="0" indent="-342900" eaLnBrk="0" hangingPunct="0">
                <a:buAutoNum type="alphaLcParenR"/>
                <a:defRPr/>
              </a:pPr>
              <a:r>
                <a:rPr lang="zh-CN" altLang="en-US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地球系统 </a:t>
              </a:r>
              <a:r>
                <a:rPr lang="en-US" altLang="zh-CN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– </a:t>
              </a:r>
              <a:r>
                <a:rPr lang="zh-CN" altLang="en-US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社会系统</a:t>
              </a:r>
              <a:r>
                <a:rPr lang="en-US" altLang="zh-CN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- </a:t>
              </a:r>
              <a:r>
                <a:rPr lang="zh-CN" altLang="en-US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技术系统的</a:t>
              </a:r>
              <a:r>
                <a:rPr lang="zh-CN" altLang="en-US" sz="1600" kern="0" dirty="0" smtClean="0">
                  <a:solidFill>
                    <a:srgbClr val="000000"/>
                  </a:solidFill>
                  <a:ea typeface="宋体" pitchFamily="2" charset="-122"/>
                </a:rPr>
                <a:t>互动影响和作用</a:t>
              </a:r>
              <a:endParaRPr lang="en-US" altLang="zh-CN" sz="1600" kern="0" noProof="0" dirty="0" smtClean="0">
                <a:solidFill>
                  <a:srgbClr val="000000"/>
                </a:solidFill>
                <a:ea typeface="宋体" pitchFamily="2" charset="-122"/>
              </a:endParaRP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lphaLcParenR"/>
                <a:tabLst/>
                <a:defRPr/>
              </a:pPr>
              <a:r>
                <a:rPr lang="zh-CN" altLang="en-US" sz="1600" kern="0" dirty="0">
                  <a:solidFill>
                    <a:srgbClr val="000000"/>
                  </a:solidFill>
                  <a:ea typeface="宋体" pitchFamily="2" charset="-122"/>
                </a:rPr>
                <a:t>社</a:t>
              </a:r>
              <a:r>
                <a:rPr lang="zh-CN" altLang="en-US" sz="1600" kern="0" dirty="0" smtClean="0">
                  <a:solidFill>
                    <a:srgbClr val="000000"/>
                  </a:solidFill>
                  <a:ea typeface="宋体" pitchFamily="2" charset="-122"/>
                </a:rPr>
                <a:t>会大变革是如何开展的？</a:t>
              </a:r>
              <a:r>
                <a:rPr lang="en-US" altLang="zh-CN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  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676139" y="4483000"/>
            <a:ext cx="8144334" cy="1826320"/>
            <a:chOff x="912" y="3036"/>
            <a:chExt cx="3984" cy="912"/>
          </a:xfrm>
        </p:grpSpPr>
        <p:sp>
          <p:nvSpPr>
            <p:cNvPr id="4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43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90A8B0">
                      <a:gamma/>
                      <a:tint val="63529"/>
                      <a:invGamma/>
                    </a:srgbClr>
                  </a:gs>
                  <a:gs pos="100000">
                    <a:srgbClr val="90A8B0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0A8B0">
                      <a:gamma/>
                      <a:tint val="48627"/>
                      <a:invGamma/>
                    </a:srgbClr>
                  </a:gs>
                  <a:gs pos="100000">
                    <a:srgbClr val="90A8B0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gray">
              <a:xfrm>
                <a:off x="1250" y="3324"/>
                <a:ext cx="249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3</a:t>
                </a:r>
                <a:endPara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ea typeface="宋体" pitchFamily="2" charset="-122"/>
                </a:endParaRPr>
              </a:p>
            </p:txBody>
          </p:sp>
        </p:grpSp>
        <p:sp>
          <p:nvSpPr>
            <p:cNvPr id="42" name="Text Box 23"/>
            <p:cNvSpPr txBox="1">
              <a:spLocks noChangeArrowheads="1"/>
            </p:cNvSpPr>
            <p:nvPr/>
          </p:nvSpPr>
          <p:spPr bwMode="gray">
            <a:xfrm>
              <a:off x="1849" y="3044"/>
              <a:ext cx="292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 err="1" smtClean="0">
                  <a:solidFill>
                    <a:srgbClr val="000000"/>
                  </a:solidFill>
                  <a:ea typeface="宋体" pitchFamily="2" charset="-122"/>
                </a:rPr>
                <a:t>Transdisciplinary</a:t>
              </a:r>
              <a:r>
                <a:rPr lang="en-US" altLang="zh-CN" sz="1600" b="1" kern="0" dirty="0" smtClean="0">
                  <a:solidFill>
                    <a:srgbClr val="000000"/>
                  </a:solidFill>
                  <a:ea typeface="宋体" pitchFamily="2" charset="-122"/>
                </a:rPr>
                <a:t> Research</a:t>
              </a: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en-US" altLang="zh-CN" sz="1600" kern="0" dirty="0" smtClean="0">
                  <a:solidFill>
                    <a:srgbClr val="000000"/>
                  </a:solidFill>
                  <a:ea typeface="宋体" pitchFamily="2" charset="-122"/>
                </a:rPr>
                <a:t>Co-production of knowledge</a:t>
              </a: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Knowledge diffusion strategies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跨学科研究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lphaLcParenR"/>
                <a:tabLst/>
                <a:defRPr/>
              </a:pPr>
              <a:r>
                <a:rPr lang="zh-CN" altLang="en-US" sz="1600" kern="0" noProof="0" dirty="0" smtClean="0">
                  <a:solidFill>
                    <a:srgbClr val="000000"/>
                  </a:solidFill>
                  <a:ea typeface="宋体" pitchFamily="2" charset="-122"/>
                </a:rPr>
                <a:t>合作生产知识</a:t>
              </a:r>
              <a:endParaRPr lang="en-US" altLang="zh-CN" sz="1600" kern="0" noProof="0" dirty="0" smtClean="0">
                <a:solidFill>
                  <a:srgbClr val="000000"/>
                </a:solidFill>
                <a:ea typeface="宋体" pitchFamily="2" charset="-122"/>
              </a:endParaRP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lphaLcParenR"/>
                <a:tabLst/>
                <a:defRPr/>
              </a:pPr>
              <a:r>
                <a:rPr kumimoji="0" lang="zh-CN" altLang="en-US" sz="160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知</a:t>
              </a:r>
              <a:r>
                <a:rPr kumimoji="0" lang="zh-CN" altLang="en-US" sz="160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识传播策略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299255" y="494815"/>
            <a:ext cx="4988859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 smtClean="0">
                <a:ea typeface="宋体" pitchFamily="2" charset="-122"/>
              </a:rPr>
              <a:t>需要的知识类型</a:t>
            </a: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755576" y="1124744"/>
            <a:ext cx="75469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6E815B"/>
              </a:buClr>
              <a:defRPr/>
            </a:pPr>
            <a:r>
              <a:rPr lang="en-US" altLang="zh-CN" b="0" kern="0" dirty="0" smtClean="0">
                <a:solidFill>
                  <a:srgbClr val="6E815B"/>
                </a:solidFill>
                <a:latin typeface="Verdana"/>
                <a:ea typeface="宋体" pitchFamily="2" charset="-122"/>
              </a:rPr>
              <a:t>Drivers of change in transformation processes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Verdana"/>
                <a:ea typeface="宋体" pitchFamily="2" charset="-122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Verdana"/>
                <a:ea typeface="宋体" pitchFamily="2" charset="-122"/>
              </a:rPr>
              <a:t>转型过程中</a:t>
            </a:r>
            <a:r>
              <a:rPr lang="zh-CN" altLang="en-US" sz="2400" b="0" kern="0" dirty="0" smtClean="0">
                <a:solidFill>
                  <a:srgbClr val="6E815B"/>
                </a:solidFill>
                <a:latin typeface="Verdana"/>
                <a:ea typeface="宋体" pitchFamily="2" charset="-122"/>
              </a:rPr>
              <a:t>驱</a:t>
            </a:r>
            <a:r>
              <a:rPr lang="zh-CN" altLang="en-US" sz="2400" b="0" kern="0" dirty="0">
                <a:solidFill>
                  <a:srgbClr val="6E815B"/>
                </a:solidFill>
                <a:latin typeface="Verdana"/>
                <a:ea typeface="宋体" pitchFamily="2" charset="-122"/>
              </a:rPr>
              <a:t>动变</a:t>
            </a:r>
            <a:r>
              <a:rPr lang="zh-CN" altLang="en-US" sz="2400" b="0" kern="0" dirty="0" smtClean="0">
                <a:solidFill>
                  <a:srgbClr val="6E815B"/>
                </a:solidFill>
                <a:latin typeface="Verdana"/>
                <a:ea typeface="宋体" pitchFamily="2" charset="-122"/>
              </a:rPr>
              <a:t>革的因素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6E815B"/>
              </a:solidFill>
              <a:effectLst/>
              <a:uLnTx/>
              <a:uFillTx/>
              <a:latin typeface="Verdana"/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Vision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愿景</a:t>
            </a:r>
            <a:endParaRPr lang="en-US" altLang="zh-CN" sz="24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Technology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技术</a:t>
            </a:r>
            <a:endParaRPr lang="en-US" altLang="zh-CN" sz="24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E6272"/>
                </a:solidFill>
                <a:effectLst/>
                <a:uLnTx/>
                <a:uFillTx/>
                <a:ea typeface="宋体" pitchFamily="2" charset="-122"/>
              </a:rPr>
              <a:t> preventive action based on knowledge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    基于知识的预防措施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E6272"/>
              </a:solidFill>
              <a:effectLst/>
              <a:uLnTx/>
              <a:uFillTx/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Crisis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危机</a:t>
            </a:r>
            <a:endParaRPr lang="en-US" altLang="zh-CN" sz="24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Tipping points in the Earth system: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Avoiding the crisis modus of transformation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en-US" altLang="zh-CN" sz="2400" kern="0" dirty="0" smtClean="0">
                <a:solidFill>
                  <a:srgbClr val="2E6272"/>
                </a:solidFill>
                <a:ea typeface="宋体" pitchFamily="2" charset="-122"/>
              </a:rPr>
              <a:t>Knowledge driven transformation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zh-CN" altLang="en-US" sz="2000" kern="0" dirty="0" smtClean="0">
                <a:solidFill>
                  <a:srgbClr val="2E6272"/>
                </a:solidFill>
                <a:ea typeface="宋体" pitchFamily="2" charset="-122"/>
              </a:rPr>
              <a:t>地球系统的临界点：</a:t>
            </a:r>
            <a:endParaRPr lang="en-US" altLang="zh-CN" sz="20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zh-CN" altLang="en-US" sz="2000" kern="0" dirty="0" smtClean="0">
                <a:solidFill>
                  <a:srgbClr val="2E6272"/>
                </a:solidFill>
                <a:ea typeface="宋体" pitchFamily="2" charset="-122"/>
              </a:rPr>
              <a:t>避免危机驱动的转型方式</a:t>
            </a:r>
            <a:endParaRPr lang="en-US" altLang="zh-CN" sz="20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zh-CN" altLang="en-US" sz="2000" kern="0" dirty="0">
                <a:solidFill>
                  <a:srgbClr val="2E6272"/>
                </a:solidFill>
                <a:ea typeface="宋体" pitchFamily="2" charset="-122"/>
              </a:rPr>
              <a:t>知</a:t>
            </a:r>
            <a:r>
              <a:rPr lang="zh-CN" altLang="en-US" sz="2000" kern="0" dirty="0" smtClean="0">
                <a:solidFill>
                  <a:srgbClr val="2E6272"/>
                </a:solidFill>
                <a:ea typeface="宋体" pitchFamily="2" charset="-122"/>
              </a:rPr>
              <a:t>识驱动转型</a:t>
            </a:r>
            <a:endParaRPr lang="en-US" altLang="zh-CN" sz="20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984C9"/>
              </a:buClr>
              <a:buSzTx/>
              <a:buNone/>
              <a:tabLst/>
              <a:defRPr/>
            </a:pPr>
            <a:r>
              <a:rPr lang="en-US" altLang="zh-CN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25922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5670376" y="2538190"/>
            <a:ext cx="2718048" cy="326707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755576" y="2460272"/>
            <a:ext cx="2781200" cy="334499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755576" y="2660466"/>
            <a:ext cx="268642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</a:rPr>
              <a:t>Creating better problem analysis</a:t>
            </a:r>
          </a:p>
          <a:p>
            <a:pPr eaLnBrk="0" hangingPunct="0"/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创造更好的问题分析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</a:endParaRPr>
          </a:p>
          <a:p>
            <a:pPr eaLnBrk="0" hangingPunct="0"/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</a:rPr>
              <a:t>Creating better solutions</a:t>
            </a:r>
          </a:p>
          <a:p>
            <a:pPr eaLnBrk="0" hangingPunct="0"/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创造更好的解决方案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</a:endParaRPr>
          </a:p>
          <a:p>
            <a:pPr eaLnBrk="0" hangingPunct="0"/>
            <a:r>
              <a:rPr lang="en-US" altLang="zh-CN" sz="2000" b="1" dirty="0" err="1" smtClean="0">
                <a:solidFill>
                  <a:srgbClr val="000000"/>
                </a:solidFill>
                <a:ea typeface="宋体" pitchFamily="2" charset="-122"/>
              </a:rPr>
              <a:t>Transboundary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</a:rPr>
              <a:t> learning</a:t>
            </a:r>
          </a:p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ea typeface="宋体" pitchFamily="2" charset="-122"/>
              </a:rPr>
              <a:t>跨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界学习</a:t>
            </a:r>
            <a:endParaRPr lang="en-US" altLang="zh-CN" sz="14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2" name="Freeform 7"/>
          <p:cNvSpPr>
            <a:spLocks/>
          </p:cNvSpPr>
          <p:nvPr/>
        </p:nvSpPr>
        <p:spPr bwMode="gray">
          <a:xfrm>
            <a:off x="3330401" y="282394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77AE26"/>
              </a:gs>
              <a:gs pos="100000">
                <a:srgbClr val="77AE26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utoShape 8"/>
          <p:cNvSpPr>
            <a:spLocks noChangeAspect="1" noChangeArrowheads="1" noTextEdit="1"/>
          </p:cNvSpPr>
          <p:nvPr/>
        </p:nvSpPr>
        <p:spPr bwMode="gray">
          <a:xfrm flipH="1">
            <a:off x="4976639" y="2820765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Freeform 9"/>
          <p:cNvSpPr>
            <a:spLocks/>
          </p:cNvSpPr>
          <p:nvPr/>
        </p:nvSpPr>
        <p:spPr bwMode="gray">
          <a:xfrm flipH="1">
            <a:off x="4982989" y="2823940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E815B"/>
              </a:gs>
              <a:gs pos="100000">
                <a:srgbClr val="6E815B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5" name="Group 10"/>
          <p:cNvGrpSpPr>
            <a:grpSpLocks/>
          </p:cNvGrpSpPr>
          <p:nvPr/>
        </p:nvGrpSpPr>
        <p:grpSpPr bwMode="auto">
          <a:xfrm>
            <a:off x="3155776" y="1196752"/>
            <a:ext cx="2998788" cy="1601788"/>
            <a:chOff x="1997" y="1314"/>
            <a:chExt cx="1889" cy="1009"/>
          </a:xfrm>
        </p:grpSpPr>
        <p:grpSp>
          <p:nvGrpSpPr>
            <p:cNvPr id="6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6E815B"/>
                  </a:gs>
                  <a:gs pos="100000">
                    <a:srgbClr val="6E815B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6E815B">
                      <a:gamma/>
                      <a:tint val="44314"/>
                      <a:invGamma/>
                    </a:srgbClr>
                  </a:gs>
                  <a:gs pos="100000">
                    <a:srgbClr val="6E815B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3984C9">
                    <a:gamma/>
                    <a:shade val="46275"/>
                    <a:invGamma/>
                  </a:srgbClr>
                </a:gs>
                <a:gs pos="100000">
                  <a:srgbClr val="3984C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3984C9">
                    <a:alpha val="0"/>
                  </a:srgbClr>
                </a:gs>
                <a:gs pos="100000">
                  <a:srgbClr val="3984C9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3984C9">
                    <a:gamma/>
                    <a:shade val="79216"/>
                    <a:invGamma/>
                  </a:srgbClr>
                </a:gs>
                <a:gs pos="100000">
                  <a:srgbClr val="3984C9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3984C9">
                    <a:gamma/>
                    <a:tint val="0"/>
                    <a:invGamma/>
                  </a:srgbClr>
                </a:gs>
                <a:gs pos="100000">
                  <a:srgbClr val="3984C9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3779912" y="1268760"/>
            <a:ext cx="192078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International </a:t>
            </a:r>
          </a:p>
          <a:p>
            <a:pPr algn="ctr" eaLnBrk="0" hangingPunct="0"/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Knowledge </a:t>
            </a:r>
          </a:p>
          <a:p>
            <a:pPr algn="ctr" eaLnBrk="0" hangingPunct="0"/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cooperation</a:t>
            </a:r>
            <a:endParaRPr lang="en-US" altLang="zh-CN" sz="2400" b="1" dirty="0">
              <a:solidFill>
                <a:srgbClr val="000000"/>
              </a:solidFill>
              <a:ea typeface="宋体" pitchFamily="2" charset="-122"/>
            </a:endParaRPr>
          </a:p>
          <a:p>
            <a:pPr algn="ctr" eaLnBrk="0" hangingPunct="0"/>
            <a:endParaRPr lang="en-US" altLang="zh-CN" sz="14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905339" y="2541221"/>
            <a:ext cx="238441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</a:rPr>
              <a:t>Joint knowledge creation as a precondition for joint action and global cooperation – Legitimacy</a:t>
            </a:r>
          </a:p>
          <a:p>
            <a:r>
              <a:rPr lang="zh-CN" altLang="en-US" sz="2000" dirty="0">
                <a:solidFill>
                  <a:srgbClr val="000000"/>
                </a:solidFill>
                <a:ea typeface="宋体" pitchFamily="2" charset="-122"/>
              </a:rPr>
              <a:t>共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同创造知识是联合行动和全球合作的前提条件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- </a:t>
            </a:r>
            <a:r>
              <a:rPr lang="zh-CN" altLang="en-US" sz="2000" dirty="0">
                <a:solidFill>
                  <a:srgbClr val="000000"/>
                </a:solidFill>
                <a:ea typeface="宋体" pitchFamily="2" charset="-122"/>
              </a:rPr>
              <a:t>合法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的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</a:endParaRPr>
          </a:p>
          <a:p>
            <a:endParaRPr lang="en-US" altLang="zh-CN" sz="20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endParaRPr lang="en-US" altLang="zh-CN" sz="2000" b="1" dirty="0">
              <a:solidFill>
                <a:srgbClr val="000000"/>
              </a:solidFill>
              <a:ea typeface="宋体" pitchFamily="2" charset="-122"/>
            </a:endParaRPr>
          </a:p>
          <a:p>
            <a:endParaRPr lang="en-US" altLang="zh-CN" sz="20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endParaRPr lang="en-US" altLang="zh-CN" sz="20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467544" y="188640"/>
            <a:ext cx="6912768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International cooperation –joint knowledge creation </a:t>
            </a:r>
            <a:r>
              <a:rPr lang="zh-CN" altLang="en-US" sz="2400" dirty="0" smtClean="0">
                <a:ea typeface="宋体" pitchFamily="2" charset="-122"/>
              </a:rPr>
              <a:t>国际合作</a:t>
            </a:r>
            <a:r>
              <a:rPr lang="en-US" altLang="zh-CN" sz="2400" dirty="0" smtClean="0">
                <a:ea typeface="宋体" pitchFamily="2" charset="-122"/>
              </a:rPr>
              <a:t>- </a:t>
            </a:r>
            <a:r>
              <a:rPr lang="zh-CN" altLang="en-US" sz="2400" dirty="0" smtClean="0">
                <a:ea typeface="宋体" pitchFamily="2" charset="-122"/>
              </a:rPr>
              <a:t>共同创造知识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9552" y="58052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Paradigm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shift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needed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Reciprocity</a:t>
            </a:r>
            <a:r>
              <a:rPr lang="de-DE" sz="2400" b="1" dirty="0" smtClean="0"/>
              <a:t> </a:t>
            </a:r>
            <a:r>
              <a:rPr lang="zh-CN" altLang="en-US" sz="2000" dirty="0"/>
              <a:t>需要转</a:t>
            </a:r>
            <a:r>
              <a:rPr lang="zh-CN" altLang="en-US" sz="2000" dirty="0" smtClean="0"/>
              <a:t>变</a:t>
            </a:r>
            <a:r>
              <a:rPr lang="zh-CN" altLang="en-US" sz="2000" dirty="0"/>
              <a:t>模</a:t>
            </a:r>
            <a:r>
              <a:rPr lang="zh-CN" altLang="en-US" sz="2000" dirty="0" smtClean="0"/>
              <a:t>式 </a:t>
            </a:r>
            <a:r>
              <a:rPr lang="en-US" altLang="zh-CN" sz="2000" dirty="0" smtClean="0"/>
              <a:t>- </a:t>
            </a:r>
            <a:r>
              <a:rPr lang="zh-CN" altLang="en-US" sz="2000" dirty="0" smtClean="0"/>
              <a:t>互惠</a:t>
            </a:r>
            <a:endParaRPr lang="de-DE" sz="2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827358" y="1387548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solidFill>
                  <a:srgbClr val="000000"/>
                </a:solidFill>
                <a:ea typeface="宋体" pitchFamily="2" charset="-122"/>
              </a:rPr>
              <a:t>国际知识合作</a:t>
            </a:r>
            <a:endParaRPr lang="en-US" altLang="zh-CN" sz="2400" b="1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invGray">
          <a:xfrm>
            <a:off x="2400300" y="2492896"/>
            <a:ext cx="4908004" cy="14401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" cap="none" spc="0" normalizeH="0" baseline="0" noProof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Thank You 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" cap="none" spc="0" normalizeH="0" baseline="0" noProof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41763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403</Words>
  <Application>Microsoft Office PowerPoint</Application>
  <PresentationFormat>全屏显示(4:3)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仿宋</vt:lpstr>
      <vt:lpstr>宋体</vt:lpstr>
      <vt:lpstr>Arial</vt:lpstr>
      <vt:lpstr>Calibri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54</cp:revision>
  <dcterms:created xsi:type="dcterms:W3CDTF">2013-05-08T06:12:06Z</dcterms:created>
  <dcterms:modified xsi:type="dcterms:W3CDTF">2015-11-10T12:08:29Z</dcterms:modified>
</cp:coreProperties>
</file>