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19" r:id="rId4"/>
    <p:sldId id="329" r:id="rId5"/>
    <p:sldId id="331" r:id="rId6"/>
    <p:sldId id="300" r:id="rId7"/>
    <p:sldId id="301" r:id="rId8"/>
    <p:sldId id="302" r:id="rId9"/>
    <p:sldId id="303" r:id="rId10"/>
    <p:sldId id="304" r:id="rId11"/>
    <p:sldId id="305" r:id="rId12"/>
    <p:sldId id="306" r:id="rId13"/>
    <p:sldId id="315" r:id="rId14"/>
    <p:sldId id="307" r:id="rId15"/>
    <p:sldId id="327" r:id="rId16"/>
    <p:sldId id="325" r:id="rId17"/>
    <p:sldId id="332" r:id="rId18"/>
    <p:sldId id="333" r:id="rId19"/>
    <p:sldId id="334" r:id="rId20"/>
    <p:sldId id="318" r:id="rId21"/>
    <p:sldId id="25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p:cViewPr>
        <p:scale>
          <a:sx n="68" d="100"/>
          <a:sy n="68" d="100"/>
        </p:scale>
        <p:origin x="-159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0" y="1988840"/>
            <a:ext cx="89644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3200" dirty="0">
                <a:solidFill>
                  <a:schemeClr val="tx1"/>
                </a:solidFill>
                <a:latin typeface="黑体" pitchFamily="2" charset="-122"/>
                <a:ea typeface="黑体" pitchFamily="2" charset="-122"/>
                <a:sym typeface="黑体" pitchFamily="2" charset="-122"/>
              </a:rPr>
              <a:t>中国环境与发展国际合作委员会</a:t>
            </a:r>
            <a:r>
              <a:rPr lang="en-US" altLang="zh-CN" sz="3200" dirty="0">
                <a:solidFill>
                  <a:schemeClr val="tx1"/>
                </a:solidFill>
                <a:latin typeface="黑体" pitchFamily="2" charset="-122"/>
                <a:ea typeface="黑体" pitchFamily="2" charset="-122"/>
                <a:sym typeface="黑体" pitchFamily="2" charset="-122"/>
              </a:rPr>
              <a:t/>
            </a:r>
            <a:br>
              <a:rPr lang="en-US" altLang="zh-CN" sz="3200" dirty="0">
                <a:solidFill>
                  <a:schemeClr val="tx1"/>
                </a:solidFill>
                <a:latin typeface="黑体" pitchFamily="2" charset="-122"/>
                <a:ea typeface="黑体" pitchFamily="2" charset="-122"/>
                <a:sym typeface="黑体" pitchFamily="2" charset="-122"/>
              </a:rPr>
            </a:br>
            <a:r>
              <a:rPr lang="zh-CN" altLang="en-US" sz="3200" dirty="0">
                <a:solidFill>
                  <a:schemeClr val="tx1"/>
                </a:solidFill>
                <a:latin typeface="黑体" pitchFamily="2" charset="-122"/>
                <a:ea typeface="黑体" pitchFamily="2" charset="-122"/>
                <a:sym typeface="黑体" pitchFamily="2" charset="-122"/>
              </a:rPr>
              <a:t>法治与生态文明建设</a:t>
            </a:r>
            <a:r>
              <a:rPr lang="en-US" altLang="zh-CN" sz="3200" dirty="0">
                <a:solidFill>
                  <a:schemeClr val="tx1"/>
                </a:solidFill>
                <a:latin typeface="黑体" pitchFamily="2" charset="-122"/>
                <a:ea typeface="黑体" pitchFamily="2" charset="-122"/>
                <a:sym typeface="黑体" pitchFamily="2" charset="-122"/>
              </a:rPr>
              <a:t/>
            </a:r>
            <a:br>
              <a:rPr lang="en-US" altLang="zh-CN" sz="3200" dirty="0">
                <a:solidFill>
                  <a:schemeClr val="tx1"/>
                </a:solidFill>
                <a:latin typeface="黑体" pitchFamily="2" charset="-122"/>
                <a:ea typeface="黑体" pitchFamily="2" charset="-122"/>
                <a:sym typeface="黑体" pitchFamily="2" charset="-122"/>
              </a:rPr>
            </a:br>
            <a:r>
              <a:rPr lang="zh-CN" altLang="en-US" sz="3200" dirty="0" smtClean="0">
                <a:solidFill>
                  <a:schemeClr val="tx1"/>
                </a:solidFill>
                <a:latin typeface="黑体" pitchFamily="2" charset="-122"/>
                <a:ea typeface="黑体" pitchFamily="2" charset="-122"/>
                <a:sym typeface="黑体" pitchFamily="2" charset="-122"/>
              </a:rPr>
              <a:t>课题工作汇报</a:t>
            </a:r>
            <a:r>
              <a:rPr lang="en-US" altLang="zh-CN" sz="3200" dirty="0">
                <a:solidFill>
                  <a:schemeClr val="tx1"/>
                </a:solidFill>
                <a:latin typeface="黑体" pitchFamily="2" charset="-122"/>
                <a:ea typeface="黑体" pitchFamily="2" charset="-122"/>
                <a:sym typeface="宋体" charset="-122"/>
              </a:rPr>
              <a:t/>
            </a:r>
            <a:br>
              <a:rPr lang="en-US" altLang="zh-CN" sz="3200" dirty="0">
                <a:solidFill>
                  <a:schemeClr val="tx1"/>
                </a:solidFill>
                <a:latin typeface="黑体" pitchFamily="2" charset="-122"/>
                <a:ea typeface="黑体" pitchFamily="2" charset="-122"/>
                <a:sym typeface="宋体" charset="-122"/>
              </a:rPr>
            </a:br>
            <a:r>
              <a:rPr lang="en-US" altLang="zh-CN" sz="3200" dirty="0">
                <a:solidFill>
                  <a:schemeClr val="tx1"/>
                </a:solidFill>
                <a:latin typeface="黑体" pitchFamily="2" charset="-122"/>
                <a:ea typeface="黑体" pitchFamily="2" charset="-122"/>
                <a:sym typeface="宋体" charset="-122"/>
              </a:rPr>
              <a:t/>
            </a:r>
            <a:br>
              <a:rPr lang="en-US" altLang="zh-CN" sz="3200" dirty="0">
                <a:solidFill>
                  <a:schemeClr val="tx1"/>
                </a:solidFill>
                <a:latin typeface="黑体" pitchFamily="2" charset="-122"/>
                <a:ea typeface="黑体" pitchFamily="2" charset="-122"/>
                <a:sym typeface="宋体" charset="-122"/>
              </a:rPr>
            </a:br>
            <a:r>
              <a:rPr lang="en-US" altLang="zh-CN" sz="3200" dirty="0" smtClean="0">
                <a:solidFill>
                  <a:schemeClr val="tx1"/>
                </a:solidFill>
                <a:latin typeface="黑体" pitchFamily="2" charset="-122"/>
                <a:ea typeface="黑体" pitchFamily="2" charset="-122"/>
                <a:sym typeface="宋体" charset="-122"/>
              </a:rPr>
              <a:t>CCICED Task </a:t>
            </a:r>
            <a:r>
              <a:rPr lang="en-US" altLang="zh-CN" sz="3200" dirty="0">
                <a:solidFill>
                  <a:schemeClr val="tx1"/>
                </a:solidFill>
                <a:latin typeface="黑体" pitchFamily="2" charset="-122"/>
                <a:ea typeface="黑体" pitchFamily="2" charset="-122"/>
                <a:sym typeface="宋体" charset="-122"/>
              </a:rPr>
              <a:t>Force on Rule of Law and Ecological </a:t>
            </a:r>
            <a:r>
              <a:rPr lang="en-US" altLang="zh-CN" sz="3200" dirty="0" smtClean="0">
                <a:solidFill>
                  <a:schemeClr val="tx1"/>
                </a:solidFill>
                <a:latin typeface="黑体" pitchFamily="2" charset="-122"/>
                <a:ea typeface="黑体" pitchFamily="2" charset="-122"/>
                <a:sym typeface="宋体" charset="-122"/>
              </a:rPr>
              <a:t>Civilization</a:t>
            </a:r>
          </a:p>
          <a:p>
            <a:pPr algn="ctr"/>
            <a:endParaRPr lang="en-US" altLang="zh-CN" sz="2000" b="0" dirty="0">
              <a:solidFill>
                <a:schemeClr val="tx1"/>
              </a:solidFill>
              <a:latin typeface="黑体" pitchFamily="2" charset="-122"/>
              <a:ea typeface="黑体" pitchFamily="2" charset="-122"/>
              <a:sym typeface="宋体" charset="-122"/>
            </a:endParaRPr>
          </a:p>
        </p:txBody>
      </p:sp>
      <p:sp>
        <p:nvSpPr>
          <p:cNvPr id="2" name="矩形 1"/>
          <p:cNvSpPr/>
          <p:nvPr/>
        </p:nvSpPr>
        <p:spPr>
          <a:xfrm>
            <a:off x="2843808" y="3789040"/>
            <a:ext cx="6156176" cy="830997"/>
          </a:xfrm>
          <a:prstGeom prst="rect">
            <a:avLst/>
          </a:prstGeom>
        </p:spPr>
        <p:txBody>
          <a:bodyPr wrap="square">
            <a:spAutoFit/>
          </a:bodyPr>
          <a:lstStyle/>
          <a:p>
            <a:r>
              <a:rPr lang="en-US" altLang="zh-CN" sz="2400" dirty="0">
                <a:solidFill>
                  <a:prstClr val="black"/>
                </a:solidFill>
                <a:latin typeface="黑体" pitchFamily="2" charset="-122"/>
                <a:ea typeface="黑体" pitchFamily="2" charset="-122"/>
                <a:sym typeface="宋体" charset="-122"/>
              </a:rPr>
              <a:t> </a:t>
            </a:r>
            <a:r>
              <a:rPr lang="en-US" altLang="zh-CN" sz="2400" dirty="0" smtClean="0">
                <a:solidFill>
                  <a:prstClr val="black"/>
                </a:solidFill>
                <a:latin typeface="黑体" pitchFamily="2" charset="-122"/>
                <a:ea typeface="黑体" pitchFamily="2" charset="-122"/>
                <a:sym typeface="宋体" charset="-122"/>
              </a:rPr>
              <a:t>Chinese Co-chair:</a:t>
            </a:r>
            <a:r>
              <a:rPr lang="zh-CN" altLang="en-US" sz="2400" dirty="0" smtClean="0">
                <a:solidFill>
                  <a:prstClr val="black"/>
                </a:solidFill>
                <a:latin typeface="黑体" pitchFamily="2" charset="-122"/>
                <a:ea typeface="黑体" pitchFamily="2" charset="-122"/>
                <a:sym typeface="宋体" charset="-122"/>
              </a:rPr>
              <a:t>孙佑</a:t>
            </a:r>
            <a:r>
              <a:rPr lang="zh-CN" altLang="en-US" sz="2400" dirty="0">
                <a:solidFill>
                  <a:prstClr val="black"/>
                </a:solidFill>
                <a:latin typeface="黑体" pitchFamily="2" charset="-122"/>
                <a:ea typeface="黑体" pitchFamily="2" charset="-122"/>
                <a:sym typeface="宋体" charset="-122"/>
              </a:rPr>
              <a:t>海</a:t>
            </a:r>
            <a:r>
              <a:rPr lang="zh-CN" altLang="en-US" sz="2400" dirty="0" smtClean="0">
                <a:solidFill>
                  <a:prstClr val="black"/>
                </a:solidFill>
                <a:latin typeface="黑体" pitchFamily="2" charset="-122"/>
                <a:ea typeface="黑体" pitchFamily="2" charset="-122"/>
                <a:sym typeface="宋体" charset="-122"/>
              </a:rPr>
              <a:t> </a:t>
            </a:r>
            <a:r>
              <a:rPr lang="en-US" altLang="zh-CN" sz="2400" dirty="0" err="1" smtClean="0">
                <a:solidFill>
                  <a:prstClr val="black"/>
                </a:solidFill>
                <a:latin typeface="黑体" pitchFamily="2" charset="-122"/>
                <a:ea typeface="黑体" pitchFamily="2" charset="-122"/>
                <a:sym typeface="宋体" charset="-122"/>
              </a:rPr>
              <a:t>Youhai</a:t>
            </a:r>
            <a:r>
              <a:rPr lang="en-US" altLang="zh-CN" sz="2400" dirty="0" smtClean="0">
                <a:solidFill>
                  <a:prstClr val="black"/>
                </a:solidFill>
                <a:latin typeface="黑体" pitchFamily="2" charset="-122"/>
                <a:ea typeface="黑体" pitchFamily="2" charset="-122"/>
                <a:sym typeface="宋体" charset="-122"/>
              </a:rPr>
              <a:t> Sun</a:t>
            </a:r>
          </a:p>
          <a:p>
            <a:r>
              <a:rPr lang="en-US" altLang="zh-CN" sz="2400" dirty="0" smtClean="0">
                <a:solidFill>
                  <a:prstClr val="black"/>
                </a:solidFill>
                <a:latin typeface="黑体" pitchFamily="2" charset="-122"/>
                <a:ea typeface="黑体" pitchFamily="2" charset="-122"/>
                <a:sym typeface="宋体" charset="-122"/>
              </a:rPr>
              <a:t> International Co-chair: Donna Campbell</a:t>
            </a:r>
            <a:endParaRPr lang="zh-CN" altLang="en-US" dirty="0"/>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193637"/>
            <a:ext cx="8136904" cy="5644622"/>
          </a:xfrm>
          <a:prstGeom prst="rect">
            <a:avLst/>
          </a:prstGeom>
        </p:spPr>
        <p:txBody>
          <a:bodyPr wrap="square">
            <a:spAutoFit/>
          </a:bodyPr>
          <a:lstStyle/>
          <a:p>
            <a:pPr algn="just">
              <a:lnSpc>
                <a:spcPct val="150000"/>
              </a:lnSpc>
              <a:spcBef>
                <a:spcPts val="1200"/>
              </a:spcBef>
              <a:spcAft>
                <a:spcPts val="1200"/>
              </a:spcAft>
            </a:pPr>
            <a:r>
              <a:rPr lang="zh-CN" altLang="zh-CN" sz="2400" b="1" kern="100" dirty="0" smtClean="0">
                <a:latin typeface="+mn-ea"/>
                <a:cs typeface="Times New Roman"/>
              </a:rPr>
              <a:t>建议</a:t>
            </a:r>
            <a:r>
              <a:rPr lang="en-US" altLang="zh-CN" sz="2400" b="1" kern="100" dirty="0">
                <a:latin typeface="+mn-ea"/>
                <a:cs typeface="Times New Roman"/>
              </a:rPr>
              <a:t>3</a:t>
            </a:r>
            <a:r>
              <a:rPr lang="zh-CN" altLang="zh-CN" sz="2400" b="1" kern="100" dirty="0" smtClean="0">
                <a:latin typeface="+mn-ea"/>
                <a:cs typeface="Times New Roman"/>
              </a:rPr>
              <a:t>：</a:t>
            </a:r>
            <a:r>
              <a:rPr lang="zh-CN" altLang="en-US" sz="2400" b="1" kern="100" dirty="0" smtClean="0">
                <a:latin typeface="+mn-ea"/>
                <a:cs typeface="Times New Roman"/>
              </a:rPr>
              <a:t>抓紧</a:t>
            </a:r>
            <a:r>
              <a:rPr lang="zh-CN" altLang="zh-CN" sz="2400" b="1" dirty="0" smtClean="0">
                <a:latin typeface="+mn-ea"/>
                <a:cs typeface="Times New Roman"/>
              </a:rPr>
              <a:t>研究</a:t>
            </a:r>
            <a:r>
              <a:rPr lang="zh-CN" altLang="zh-CN" sz="2400" b="1" dirty="0">
                <a:latin typeface="+mn-ea"/>
                <a:cs typeface="Times New Roman"/>
              </a:rPr>
              <a:t>制定《环境标准法》和《排污许可法</a:t>
            </a:r>
            <a:r>
              <a:rPr lang="zh-CN" altLang="zh-CN" sz="2400" b="1" dirty="0" smtClean="0">
                <a:latin typeface="+mn-ea"/>
                <a:cs typeface="Times New Roman"/>
              </a:rPr>
              <a:t>》</a:t>
            </a:r>
            <a:endParaRPr lang="en-US" altLang="zh-CN" sz="2400" b="1" dirty="0" smtClean="0">
              <a:latin typeface="+mn-ea"/>
              <a:cs typeface="Times New Roman"/>
            </a:endParaRPr>
          </a:p>
          <a:p>
            <a:pPr marL="457200" indent="-457200" algn="just">
              <a:lnSpc>
                <a:spcPct val="140000"/>
              </a:lnSpc>
              <a:spcAft>
                <a:spcPts val="0"/>
              </a:spcAft>
              <a:buFont typeface="Arial" panose="020B0604020202020204" pitchFamily="34" charset="0"/>
              <a:buChar char="•"/>
            </a:pPr>
            <a:r>
              <a:rPr lang="zh-CN" altLang="zh-CN" sz="2400" kern="0" dirty="0" smtClean="0">
                <a:solidFill>
                  <a:srgbClr val="000000"/>
                </a:solidFill>
                <a:latin typeface="+mn-ea"/>
                <a:cs typeface="Times New Roman"/>
              </a:rPr>
              <a:t>以提高环境质量为核心，完善环境标准制定程序，强化环境标准的法律效力，将特别重要的环境质量标准和排放标准指标直接纳入环境保护法律中，并研究制定《环境标准法》</a:t>
            </a:r>
            <a:endParaRPr lang="zh-CN" altLang="zh-CN" sz="2400" kern="100" dirty="0" smtClean="0">
              <a:latin typeface="+mn-ea"/>
              <a:cs typeface="Times New Roman"/>
            </a:endParaRPr>
          </a:p>
          <a:p>
            <a:pPr marL="457200" indent="-457200" algn="just">
              <a:lnSpc>
                <a:spcPct val="140000"/>
              </a:lnSpc>
              <a:spcAft>
                <a:spcPts val="0"/>
              </a:spcAft>
              <a:buFont typeface="Arial" panose="020B0604020202020204" pitchFamily="34" charset="0"/>
              <a:buChar char="•"/>
            </a:pPr>
            <a:r>
              <a:rPr lang="zh-CN" altLang="zh-CN" sz="2400" kern="0" dirty="0" smtClean="0">
                <a:solidFill>
                  <a:srgbClr val="000000"/>
                </a:solidFill>
                <a:latin typeface="+mn-ea"/>
                <a:cs typeface="Times New Roman"/>
              </a:rPr>
              <a:t>整合排污许可与环评、“三同时”、排污申报、总量控制、环保设施监管、排污口设置管理等相关环境管理制度，减少管理中的重复交叉，充分发挥排污许可制度在环境管理中的核心作用，并研究制定《排污许可法》</a:t>
            </a:r>
            <a:endParaRPr lang="zh-CN" altLang="zh-CN" sz="2400" kern="100" dirty="0" smtClean="0">
              <a:latin typeface="+mn-ea"/>
              <a:cs typeface="Times New Roman"/>
            </a:endParaRPr>
          </a:p>
          <a:p>
            <a:pPr indent="304165" algn="just">
              <a:lnSpc>
                <a:spcPct val="150000"/>
              </a:lnSpc>
              <a:spcBef>
                <a:spcPts val="1200"/>
              </a:spcBef>
              <a:spcAft>
                <a:spcPts val="1200"/>
              </a:spcAft>
            </a:pPr>
            <a:endParaRPr lang="zh-CN" altLang="zh-CN" sz="2400" kern="100" dirty="0">
              <a:latin typeface="+mn-ea"/>
              <a:cs typeface="Times New Roman"/>
            </a:endParaRPr>
          </a:p>
        </p:txBody>
      </p:sp>
      <p:sp>
        <p:nvSpPr>
          <p:cNvPr id="3" name="矩形 2"/>
          <p:cNvSpPr/>
          <p:nvPr/>
        </p:nvSpPr>
        <p:spPr>
          <a:xfrm>
            <a:off x="77452" y="332656"/>
            <a:ext cx="9145016" cy="587853"/>
          </a:xfrm>
          <a:prstGeom prst="rect">
            <a:avLst/>
          </a:prstGeom>
        </p:spPr>
        <p:txBody>
          <a:bodyPr wrap="square">
            <a:spAutoFit/>
          </a:bodyPr>
          <a:lstStyle/>
          <a:p>
            <a:pPr lvl="0">
              <a:lnSpc>
                <a:spcPct val="115000"/>
              </a:lnSpc>
            </a:pPr>
            <a:r>
              <a:rPr lang="en-US" altLang="zh-CN" sz="2800" b="1" kern="100" dirty="0" smtClean="0">
                <a:solidFill>
                  <a:srgbClr val="1F497D">
                    <a:lumMod val="75000"/>
                  </a:srgbClr>
                </a:solidFill>
                <a:cs typeface="Times New Roman"/>
              </a:rPr>
              <a:t>II. </a:t>
            </a:r>
            <a:r>
              <a:rPr lang="zh-CN" altLang="en-US" sz="2800" b="1" kern="100" dirty="0">
                <a:solidFill>
                  <a:srgbClr val="1F497D">
                    <a:lumMod val="75000"/>
                  </a:srgbClr>
                </a:solidFill>
                <a:cs typeface="Times New Roman"/>
              </a:rPr>
              <a:t>环境</a:t>
            </a:r>
            <a:r>
              <a:rPr lang="zh-CN" altLang="en-US" sz="2800" b="1" kern="100" dirty="0" smtClean="0">
                <a:solidFill>
                  <a:srgbClr val="1F497D">
                    <a:lumMod val="75000"/>
                  </a:srgbClr>
                </a:solidFill>
                <a:cs typeface="Times New Roman"/>
              </a:rPr>
              <a:t>立法</a:t>
            </a:r>
            <a:r>
              <a:rPr lang="zh-CN" altLang="zh-CN" sz="2800" b="1" kern="100" dirty="0" smtClean="0">
                <a:solidFill>
                  <a:srgbClr val="1F497D">
                    <a:lumMod val="75000"/>
                  </a:srgbClr>
                </a:solidFill>
                <a:cs typeface="Times New Roman"/>
              </a:rPr>
              <a:t>政策建议</a:t>
            </a:r>
            <a:r>
              <a:rPr lang="en-US" altLang="zh-CN" sz="2800" b="1" kern="100" dirty="0" smtClean="0">
                <a:solidFill>
                  <a:srgbClr val="1F497D">
                    <a:lumMod val="75000"/>
                  </a:srgbClr>
                </a:solidFill>
                <a:cs typeface="Times New Roman"/>
              </a:rPr>
              <a:t> Policy Recommendations - Legislation</a:t>
            </a:r>
            <a:endParaRPr lang="zh-CN" altLang="zh-CN" sz="3200" kern="100" dirty="0">
              <a:solidFill>
                <a:srgbClr val="1F497D">
                  <a:lumMod val="75000"/>
                </a:srgbClr>
              </a:solidFill>
              <a:cs typeface="Times New Roman"/>
            </a:endParaRPr>
          </a:p>
        </p:txBody>
      </p:sp>
    </p:spTree>
    <p:extLst>
      <p:ext uri="{BB962C8B-B14F-4D97-AF65-F5344CB8AC3E}">
        <p14:creationId xmlns:p14="http://schemas.microsoft.com/office/powerpoint/2010/main" val="2808943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052736"/>
            <a:ext cx="8784976" cy="6006773"/>
          </a:xfrm>
          <a:prstGeom prst="rect">
            <a:avLst/>
          </a:prstGeom>
        </p:spPr>
        <p:txBody>
          <a:bodyPr wrap="square">
            <a:spAutoFit/>
          </a:bodyPr>
          <a:lstStyle/>
          <a:p>
            <a:pPr algn="just">
              <a:spcBef>
                <a:spcPts val="500"/>
              </a:spcBef>
              <a:spcAft>
                <a:spcPts val="1200"/>
              </a:spcAft>
            </a:pPr>
            <a:r>
              <a:rPr lang="en-GB" altLang="zh-CN" sz="2400" b="1" u="sng" dirty="0" smtClean="0">
                <a:solidFill>
                  <a:srgbClr val="000000"/>
                </a:solidFill>
                <a:latin typeface="Times New Roman"/>
                <a:ea typeface="仿宋"/>
              </a:rPr>
              <a:t>Recommendation 3</a:t>
            </a:r>
            <a:r>
              <a:rPr lang="en-GB" altLang="zh-CN" sz="2400" b="1" dirty="0" smtClean="0">
                <a:solidFill>
                  <a:srgbClr val="000000"/>
                </a:solidFill>
                <a:latin typeface="Times New Roman"/>
                <a:ea typeface="仿宋"/>
              </a:rPr>
              <a:t>:  </a:t>
            </a:r>
            <a:r>
              <a:rPr lang="en-US" altLang="zh-CN" sz="2400" b="1" dirty="0" smtClean="0">
                <a:latin typeface="Times New Roman"/>
                <a:ea typeface="仿宋"/>
              </a:rPr>
              <a:t>Environmental standards and permits laws</a:t>
            </a:r>
            <a:endParaRPr lang="en-AU" altLang="zh-CN" sz="2400" dirty="0" smtClean="0">
              <a:latin typeface="Times New Roman"/>
              <a:ea typeface="仿宋"/>
            </a:endParaRPr>
          </a:p>
          <a:p>
            <a:pPr marL="457200" indent="-457200" algn="just">
              <a:spcBef>
                <a:spcPts val="500"/>
              </a:spcBef>
              <a:spcAft>
                <a:spcPts val="1200"/>
              </a:spcAft>
              <a:buFont typeface="Arial" panose="020B0604020202020204" pitchFamily="34" charset="0"/>
              <a:buChar char="•"/>
            </a:pPr>
            <a:r>
              <a:rPr lang="en-AU" altLang="zh-CN" sz="2800" kern="100" dirty="0" smtClean="0">
                <a:latin typeface="Times New Roman" panose="02020603050405020304" pitchFamily="18" charset="0"/>
                <a:ea typeface="Tahoma" panose="020B0604030504040204" pitchFamily="34" charset="0"/>
                <a:cs typeface="Times New Roman" panose="02020603050405020304" pitchFamily="18" charset="0"/>
              </a:rPr>
              <a:t>Improve standard-setting processes; Strengthen standards by incorporating them into environmental laws. Explore developing an Environmental Standard Law to ensure environmental quality </a:t>
            </a:r>
          </a:p>
          <a:p>
            <a:pPr marL="457200" indent="-457200" algn="just">
              <a:spcBef>
                <a:spcPts val="500"/>
              </a:spcBef>
              <a:spcAft>
                <a:spcPts val="1200"/>
              </a:spcAft>
              <a:buFont typeface="Arial" panose="020B0604020202020204" pitchFamily="34" charset="0"/>
              <a:buChar char="•"/>
            </a:pPr>
            <a:r>
              <a:rPr lang="en-AU" altLang="zh-CN" sz="2800" kern="100" dirty="0" smtClean="0">
                <a:latin typeface="Times New Roman" panose="02020603050405020304" pitchFamily="18" charset="0"/>
                <a:ea typeface="Tahoma" panose="020B0604030504040204" pitchFamily="34" charset="0"/>
                <a:cs typeface="Times New Roman" panose="02020603050405020304" pitchFamily="18" charset="0"/>
              </a:rPr>
              <a:t>Streamline and optimize the use of legal tools through better integration with the permitting process. These legal tools include EIA, “three-simultaneity”, pollution registration, total control (emission cap), and end-of-pipe installation. Explore developing</a:t>
            </a:r>
            <a:r>
              <a:rPr lang="en-AU" altLang="zh-CN" sz="2800" i="1" kern="100" dirty="0" smtClean="0">
                <a:latin typeface="Times New Roman" panose="02020603050405020304" pitchFamily="18" charset="0"/>
                <a:ea typeface="Tahoma" panose="020B0604030504040204" pitchFamily="34" charset="0"/>
                <a:cs typeface="Times New Roman" panose="02020603050405020304" pitchFamily="18" charset="0"/>
              </a:rPr>
              <a:t> </a:t>
            </a:r>
            <a:r>
              <a:rPr lang="en-AU" altLang="zh-CN" sz="2800" kern="100" dirty="0" smtClean="0">
                <a:latin typeface="Times New Roman" panose="02020603050405020304" pitchFamily="18" charset="0"/>
                <a:ea typeface="Tahoma" panose="020B0604030504040204" pitchFamily="34" charset="0"/>
                <a:cs typeface="Times New Roman" panose="02020603050405020304" pitchFamily="18" charset="0"/>
              </a:rPr>
              <a:t>a</a:t>
            </a:r>
            <a:r>
              <a:rPr lang="en-AU" altLang="zh-CN" sz="2800" i="1" kern="100" dirty="0" smtClean="0">
                <a:latin typeface="Times New Roman" panose="02020603050405020304" pitchFamily="18" charset="0"/>
                <a:ea typeface="Tahoma" panose="020B0604030504040204" pitchFamily="34" charset="0"/>
                <a:cs typeface="Times New Roman" panose="02020603050405020304" pitchFamily="18" charset="0"/>
              </a:rPr>
              <a:t> </a:t>
            </a:r>
            <a:r>
              <a:rPr lang="en-US" altLang="zh-CN" sz="2800" i="1" kern="100" dirty="0" smtClean="0">
                <a:latin typeface="Times New Roman" panose="02020603050405020304" pitchFamily="18" charset="0"/>
                <a:ea typeface="Tahoma" panose="020B0604030504040204" pitchFamily="34" charset="0"/>
                <a:cs typeface="Times New Roman" panose="02020603050405020304" pitchFamily="18" charset="0"/>
              </a:rPr>
              <a:t>Pollution Permitting Law</a:t>
            </a:r>
            <a:endParaRPr lang="zh-CN" altLang="zh-CN" sz="2800" i="1" dirty="0" smtClean="0">
              <a:latin typeface="Times New Roman" panose="02020603050405020304" pitchFamily="18" charset="0"/>
              <a:ea typeface="仿宋"/>
              <a:cs typeface="Times New Roman" panose="02020603050405020304" pitchFamily="18" charset="0"/>
            </a:endParaRPr>
          </a:p>
          <a:p>
            <a:pPr indent="355600" algn="just">
              <a:lnSpc>
                <a:spcPct val="150000"/>
              </a:lnSpc>
            </a:pPr>
            <a:r>
              <a:rPr lang="en-US" altLang="zh-CN" sz="2800" kern="100" dirty="0" smtClean="0">
                <a:latin typeface="Times New Roman"/>
              </a:rPr>
              <a:t> </a:t>
            </a:r>
            <a:endParaRPr lang="zh-CN" altLang="zh-CN" sz="2800" dirty="0">
              <a:effectLst/>
              <a:latin typeface="Times New Roman"/>
              <a:ea typeface="仿宋"/>
            </a:endParaRPr>
          </a:p>
        </p:txBody>
      </p:sp>
      <p:sp>
        <p:nvSpPr>
          <p:cNvPr id="3" name="矩形 2"/>
          <p:cNvSpPr/>
          <p:nvPr/>
        </p:nvSpPr>
        <p:spPr>
          <a:xfrm>
            <a:off x="12151" y="272555"/>
            <a:ext cx="9144000" cy="587853"/>
          </a:xfrm>
          <a:prstGeom prst="rect">
            <a:avLst/>
          </a:prstGeom>
        </p:spPr>
        <p:txBody>
          <a:bodyPr wrap="square">
            <a:spAutoFit/>
          </a:bodyPr>
          <a:lstStyle/>
          <a:p>
            <a:pPr lvl="0">
              <a:lnSpc>
                <a:spcPct val="115000"/>
              </a:lnSpc>
            </a:pPr>
            <a:r>
              <a:rPr lang="en-US" altLang="zh-CN" sz="2800" b="1" kern="100" dirty="0" smtClean="0">
                <a:solidFill>
                  <a:srgbClr val="1F497D">
                    <a:lumMod val="75000"/>
                  </a:srgbClr>
                </a:solidFill>
                <a:cs typeface="Times New Roman"/>
              </a:rPr>
              <a:t>II. </a:t>
            </a:r>
            <a:r>
              <a:rPr lang="zh-CN" altLang="en-US" sz="2800" b="1" kern="100" dirty="0" smtClean="0">
                <a:solidFill>
                  <a:srgbClr val="1F497D">
                    <a:lumMod val="75000"/>
                  </a:srgbClr>
                </a:solidFill>
                <a:cs typeface="Times New Roman"/>
              </a:rPr>
              <a:t>环境立法</a:t>
            </a:r>
            <a:r>
              <a:rPr lang="zh-CN" altLang="zh-CN" sz="2800" b="1" kern="100" dirty="0" smtClean="0">
                <a:solidFill>
                  <a:srgbClr val="1F497D">
                    <a:lumMod val="75000"/>
                  </a:srgbClr>
                </a:solidFill>
                <a:cs typeface="Times New Roman"/>
              </a:rPr>
              <a:t>政策建议</a:t>
            </a:r>
            <a:r>
              <a:rPr lang="en-US" altLang="zh-CN" sz="2800" b="1" kern="100" dirty="0" smtClean="0">
                <a:solidFill>
                  <a:srgbClr val="1F497D">
                    <a:lumMod val="75000"/>
                  </a:srgbClr>
                </a:solidFill>
                <a:cs typeface="Times New Roman"/>
              </a:rPr>
              <a:t> Policy Recommendations - Legislation</a:t>
            </a:r>
            <a:endParaRPr lang="zh-CN" altLang="zh-CN" sz="2800" kern="100" dirty="0">
              <a:solidFill>
                <a:srgbClr val="1F497D">
                  <a:lumMod val="75000"/>
                </a:srgbClr>
              </a:solidFill>
              <a:cs typeface="Times New Roman"/>
            </a:endParaRPr>
          </a:p>
        </p:txBody>
      </p:sp>
    </p:spTree>
    <p:extLst>
      <p:ext uri="{BB962C8B-B14F-4D97-AF65-F5344CB8AC3E}">
        <p14:creationId xmlns:p14="http://schemas.microsoft.com/office/powerpoint/2010/main" val="283809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96752"/>
            <a:ext cx="7776864" cy="5078313"/>
          </a:xfrm>
          <a:prstGeom prst="rect">
            <a:avLst/>
          </a:prstGeom>
        </p:spPr>
        <p:txBody>
          <a:bodyPr wrap="square">
            <a:spAutoFit/>
          </a:bodyPr>
          <a:lstStyle/>
          <a:p>
            <a:pPr algn="just">
              <a:lnSpc>
                <a:spcPct val="150000"/>
              </a:lnSpc>
              <a:spcBef>
                <a:spcPts val="1200"/>
              </a:spcBef>
              <a:spcAft>
                <a:spcPts val="1200"/>
              </a:spcAft>
            </a:pPr>
            <a:r>
              <a:rPr lang="zh-CN" altLang="zh-CN" sz="2400" b="1" kern="100" dirty="0">
                <a:latin typeface="+mn-ea"/>
                <a:cs typeface="Times New Roman"/>
              </a:rPr>
              <a:t>建议</a:t>
            </a:r>
            <a:r>
              <a:rPr lang="en-US" altLang="zh-CN" sz="2400" b="1" kern="100" dirty="0">
                <a:latin typeface="+mn-ea"/>
                <a:cs typeface="Times New Roman"/>
              </a:rPr>
              <a:t>4</a:t>
            </a:r>
            <a:r>
              <a:rPr lang="zh-CN" altLang="zh-CN" sz="2400" b="1" kern="100" dirty="0" smtClean="0">
                <a:latin typeface="+mn-ea"/>
                <a:cs typeface="Times New Roman"/>
              </a:rPr>
              <a:t>：</a:t>
            </a:r>
            <a:r>
              <a:rPr lang="zh-CN" altLang="zh-CN" sz="2400" b="1" dirty="0">
                <a:latin typeface="+mn-ea"/>
                <a:cs typeface="Times New Roman"/>
              </a:rPr>
              <a:t>解决环境法律之间的“内耗”</a:t>
            </a:r>
            <a:endParaRPr lang="en-US" altLang="zh-CN" sz="2400" b="1" kern="100" dirty="0" smtClean="0">
              <a:latin typeface="+mn-ea"/>
              <a:cs typeface="Times New Roman"/>
            </a:endParaRPr>
          </a:p>
          <a:p>
            <a:pPr algn="just">
              <a:spcAft>
                <a:spcPts val="0"/>
              </a:spcAft>
            </a:pPr>
            <a:r>
              <a:rPr lang="zh-CN" altLang="zh-CN" sz="2400" kern="100" dirty="0">
                <a:latin typeface="+mn-ea"/>
                <a:cs typeface="Times New Roman"/>
              </a:rPr>
              <a:t>针对环境法律之间重复性、冲突性规定过多，互相制约、抵消力量、执法部门和公众无所适从的实际情况，建议有关部门抓紧组织起草统一的《环境法典</a:t>
            </a:r>
            <a:r>
              <a:rPr lang="zh-CN" altLang="zh-CN" sz="2400" kern="100" dirty="0" smtClean="0">
                <a:latin typeface="+mn-ea"/>
                <a:cs typeface="Times New Roman"/>
              </a:rPr>
              <a:t>》</a:t>
            </a:r>
            <a:endParaRPr lang="en-US" altLang="zh-CN" sz="2400" kern="100" dirty="0" smtClean="0">
              <a:latin typeface="+mn-ea"/>
              <a:cs typeface="Times New Roman"/>
            </a:endParaRPr>
          </a:p>
          <a:p>
            <a:pPr algn="just">
              <a:spcAft>
                <a:spcPts val="0"/>
              </a:spcAft>
            </a:pPr>
            <a:endParaRPr lang="en-US" altLang="zh-CN" sz="2400" kern="100" dirty="0" smtClean="0">
              <a:ea typeface="仿宋_GB2312"/>
              <a:cs typeface="Times New Roman"/>
            </a:endParaRPr>
          </a:p>
          <a:p>
            <a:pPr lvl="0" algn="just">
              <a:lnSpc>
                <a:spcPct val="150000"/>
              </a:lnSpc>
            </a:pPr>
            <a:r>
              <a:rPr lang="en-GB" altLang="zh-CN" sz="2400" b="1" u="sng" dirty="0">
                <a:solidFill>
                  <a:srgbClr val="000000"/>
                </a:solidFill>
                <a:latin typeface="Times New Roman"/>
                <a:ea typeface="仿宋"/>
              </a:rPr>
              <a:t>Recommendation 4</a:t>
            </a:r>
            <a:r>
              <a:rPr lang="en-GB" altLang="zh-CN" sz="2400" b="1" dirty="0">
                <a:solidFill>
                  <a:srgbClr val="000000"/>
                </a:solidFill>
                <a:latin typeface="Times New Roman"/>
                <a:ea typeface="仿宋"/>
              </a:rPr>
              <a:t>: Resolve the conflicts between environmental </a:t>
            </a:r>
            <a:r>
              <a:rPr lang="en-GB" altLang="zh-CN" sz="2400" b="1" dirty="0" smtClean="0">
                <a:solidFill>
                  <a:srgbClr val="000000"/>
                </a:solidFill>
                <a:latin typeface="Times New Roman"/>
                <a:ea typeface="仿宋"/>
              </a:rPr>
              <a:t>laws</a:t>
            </a:r>
            <a:endParaRPr lang="en-GB" altLang="zh-CN" sz="2400" b="1" dirty="0">
              <a:solidFill>
                <a:srgbClr val="000000"/>
              </a:solidFill>
              <a:latin typeface="Times New Roman"/>
              <a:ea typeface="仿宋"/>
            </a:endParaRPr>
          </a:p>
          <a:p>
            <a:pPr lvl="0" algn="just">
              <a:lnSpc>
                <a:spcPct val="150000"/>
              </a:lnSpc>
            </a:pPr>
            <a:r>
              <a:rPr lang="en-US" altLang="zh-CN" sz="2400" kern="100" dirty="0">
                <a:solidFill>
                  <a:prstClr val="black"/>
                </a:solidFill>
                <a:latin typeface="Times New Roman" panose="02020603050405020304" pitchFamily="18" charset="0"/>
                <a:cs typeface="Times New Roman" panose="02020603050405020304" pitchFamily="18" charset="0"/>
              </a:rPr>
              <a:t>Develop an </a:t>
            </a:r>
            <a:r>
              <a:rPr lang="en-US" altLang="zh-CN" sz="2400" i="1" kern="100" dirty="0">
                <a:solidFill>
                  <a:prstClr val="black"/>
                </a:solidFill>
                <a:latin typeface="Times New Roman" panose="02020603050405020304" pitchFamily="18" charset="0"/>
                <a:cs typeface="Times New Roman" panose="02020603050405020304" pitchFamily="18" charset="0"/>
              </a:rPr>
              <a:t>Environmental Code</a:t>
            </a:r>
            <a:r>
              <a:rPr lang="en-US" altLang="zh-CN" sz="2400" kern="100" dirty="0">
                <a:solidFill>
                  <a:prstClr val="black"/>
                </a:solidFill>
                <a:latin typeface="Times New Roman" panose="02020603050405020304" pitchFamily="18" charset="0"/>
                <a:cs typeface="Times New Roman" panose="02020603050405020304" pitchFamily="18" charset="0"/>
              </a:rPr>
              <a:t> to resolve the conflicts between environmental </a:t>
            </a:r>
            <a:r>
              <a:rPr lang="en-US" altLang="zh-CN" sz="2400" kern="100" dirty="0" smtClean="0">
                <a:solidFill>
                  <a:prstClr val="black"/>
                </a:solidFill>
                <a:latin typeface="Times New Roman" panose="02020603050405020304" pitchFamily="18" charset="0"/>
                <a:cs typeface="Times New Roman" panose="02020603050405020304" pitchFamily="18" charset="0"/>
              </a:rPr>
              <a:t>laws </a:t>
            </a:r>
            <a:endParaRPr lang="zh-CN" altLang="zh-CN" sz="2400" kern="100" dirty="0">
              <a:solidFill>
                <a:prstClr val="black"/>
              </a:solidFill>
              <a:latin typeface="Times New Roman" panose="02020603050405020304" pitchFamily="18" charset="0"/>
              <a:cs typeface="Times New Roman" panose="02020603050405020304" pitchFamily="18" charset="0"/>
            </a:endParaRPr>
          </a:p>
          <a:p>
            <a:pPr algn="just">
              <a:spcAft>
                <a:spcPts val="0"/>
              </a:spcAft>
            </a:pPr>
            <a:endParaRPr lang="en-US" altLang="zh-CN" sz="2400" kern="100" dirty="0" smtClean="0">
              <a:ea typeface="仿宋_GB2312"/>
              <a:cs typeface="Times New Roman"/>
            </a:endParaRPr>
          </a:p>
          <a:p>
            <a:pPr algn="just">
              <a:spcAft>
                <a:spcPts val="0"/>
              </a:spcAft>
            </a:pPr>
            <a:endParaRPr lang="zh-CN" altLang="zh-CN" sz="1400" kern="100" dirty="0">
              <a:cs typeface="Times New Roman"/>
            </a:endParaRPr>
          </a:p>
        </p:txBody>
      </p:sp>
      <p:sp>
        <p:nvSpPr>
          <p:cNvPr id="6" name="矩形 2"/>
          <p:cNvSpPr/>
          <p:nvPr/>
        </p:nvSpPr>
        <p:spPr>
          <a:xfrm>
            <a:off x="0" y="279155"/>
            <a:ext cx="9144000" cy="587853"/>
          </a:xfrm>
          <a:prstGeom prst="rect">
            <a:avLst/>
          </a:prstGeom>
        </p:spPr>
        <p:txBody>
          <a:bodyPr wrap="square">
            <a:spAutoFit/>
          </a:bodyPr>
          <a:lstStyle/>
          <a:p>
            <a:pPr lvl="0">
              <a:lnSpc>
                <a:spcPct val="115000"/>
              </a:lnSpc>
            </a:pPr>
            <a:r>
              <a:rPr lang="en-US" altLang="zh-CN" sz="2800" b="1" kern="100" dirty="0" smtClean="0">
                <a:solidFill>
                  <a:srgbClr val="1F497D">
                    <a:lumMod val="75000"/>
                  </a:srgbClr>
                </a:solidFill>
                <a:cs typeface="Times New Roman"/>
              </a:rPr>
              <a:t>II. </a:t>
            </a:r>
            <a:r>
              <a:rPr lang="zh-CN" altLang="en-US" sz="2800" b="1" kern="100" dirty="0" smtClean="0">
                <a:solidFill>
                  <a:srgbClr val="1F497D">
                    <a:lumMod val="75000"/>
                  </a:srgbClr>
                </a:solidFill>
                <a:cs typeface="Times New Roman"/>
              </a:rPr>
              <a:t>环境立法</a:t>
            </a:r>
            <a:r>
              <a:rPr lang="zh-CN" altLang="zh-CN" sz="2800" b="1" kern="100" dirty="0" smtClean="0">
                <a:solidFill>
                  <a:srgbClr val="1F497D">
                    <a:lumMod val="75000"/>
                  </a:srgbClr>
                </a:solidFill>
                <a:cs typeface="Times New Roman"/>
              </a:rPr>
              <a:t>政策建议</a:t>
            </a:r>
            <a:r>
              <a:rPr lang="en-US" altLang="zh-CN" sz="2800" b="1" kern="100" dirty="0" smtClean="0">
                <a:solidFill>
                  <a:srgbClr val="1F497D">
                    <a:lumMod val="75000"/>
                  </a:srgbClr>
                </a:solidFill>
                <a:cs typeface="Times New Roman"/>
              </a:rPr>
              <a:t> Policy recommendations - Legislation</a:t>
            </a:r>
            <a:endParaRPr lang="zh-CN" altLang="zh-CN" sz="3200" kern="100" dirty="0">
              <a:solidFill>
                <a:srgbClr val="1F497D">
                  <a:lumMod val="75000"/>
                </a:srgbClr>
              </a:solidFill>
              <a:cs typeface="Times New Roman"/>
            </a:endParaRPr>
          </a:p>
        </p:txBody>
      </p:sp>
    </p:spTree>
    <p:extLst>
      <p:ext uri="{BB962C8B-B14F-4D97-AF65-F5344CB8AC3E}">
        <p14:creationId xmlns:p14="http://schemas.microsoft.com/office/powerpoint/2010/main" val="4195782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8" y="264027"/>
            <a:ext cx="9289033" cy="658642"/>
          </a:xfrm>
          <a:prstGeom prst="rect">
            <a:avLst/>
          </a:prstGeom>
        </p:spPr>
        <p:txBody>
          <a:bodyPr wrap="square">
            <a:spAutoFit/>
          </a:bodyPr>
          <a:lstStyle/>
          <a:p>
            <a:pPr lvl="0">
              <a:lnSpc>
                <a:spcPct val="115000"/>
              </a:lnSpc>
            </a:pPr>
            <a:r>
              <a:rPr lang="zh-CN" altLang="zh-CN" sz="3200" b="1" kern="100" dirty="0" smtClean="0">
                <a:solidFill>
                  <a:srgbClr val="1F497D">
                    <a:lumMod val="75000"/>
                  </a:srgbClr>
                </a:solidFill>
                <a:cs typeface="Times New Roman"/>
              </a:rPr>
              <a:t> </a:t>
            </a:r>
            <a:r>
              <a:rPr lang="en-US" altLang="zh-CN" sz="2800" b="1" kern="100" dirty="0" smtClean="0">
                <a:solidFill>
                  <a:srgbClr val="1F497D">
                    <a:lumMod val="75000"/>
                  </a:srgbClr>
                </a:solidFill>
                <a:cs typeface="Times New Roman"/>
              </a:rPr>
              <a:t>II. </a:t>
            </a:r>
            <a:r>
              <a:rPr lang="zh-CN" altLang="en-US" sz="2800" b="1" kern="100" dirty="0" smtClean="0">
                <a:solidFill>
                  <a:srgbClr val="1F497D">
                    <a:lumMod val="75000"/>
                  </a:srgbClr>
                </a:solidFill>
                <a:cs typeface="Times New Roman"/>
              </a:rPr>
              <a:t>环境立法</a:t>
            </a:r>
            <a:r>
              <a:rPr lang="zh-CN" altLang="zh-CN" sz="2800" b="1" kern="100" dirty="0" smtClean="0">
                <a:solidFill>
                  <a:srgbClr val="1F497D">
                    <a:lumMod val="75000"/>
                  </a:srgbClr>
                </a:solidFill>
                <a:cs typeface="Times New Roman"/>
              </a:rPr>
              <a:t>政策建议</a:t>
            </a:r>
            <a:r>
              <a:rPr lang="en-US" altLang="zh-CN" sz="2800" b="1" kern="100" dirty="0" smtClean="0">
                <a:solidFill>
                  <a:srgbClr val="1F497D">
                    <a:lumMod val="75000"/>
                  </a:srgbClr>
                </a:solidFill>
                <a:cs typeface="Times New Roman"/>
              </a:rPr>
              <a:t> Policy </a:t>
            </a:r>
            <a:r>
              <a:rPr lang="en-US" altLang="zh-CN" sz="2800" b="1" kern="100" dirty="0">
                <a:solidFill>
                  <a:srgbClr val="1F497D">
                    <a:lumMod val="75000"/>
                  </a:srgbClr>
                </a:solidFill>
                <a:cs typeface="Times New Roman"/>
              </a:rPr>
              <a:t>recommendations - </a:t>
            </a:r>
            <a:r>
              <a:rPr lang="en-US" altLang="zh-CN" sz="2800" b="1" kern="100" dirty="0" smtClean="0">
                <a:solidFill>
                  <a:srgbClr val="1F497D">
                    <a:lumMod val="75000"/>
                  </a:srgbClr>
                </a:solidFill>
                <a:cs typeface="Times New Roman"/>
              </a:rPr>
              <a:t>Legislation</a:t>
            </a:r>
            <a:endParaRPr lang="zh-CN" altLang="zh-CN" sz="2800" kern="100" dirty="0">
              <a:solidFill>
                <a:srgbClr val="1F497D">
                  <a:lumMod val="75000"/>
                </a:srgbClr>
              </a:solidFill>
              <a:cs typeface="Times New Roman"/>
            </a:endParaRPr>
          </a:p>
        </p:txBody>
      </p:sp>
      <p:sp>
        <p:nvSpPr>
          <p:cNvPr id="3" name="矩形 2"/>
          <p:cNvSpPr/>
          <p:nvPr/>
        </p:nvSpPr>
        <p:spPr>
          <a:xfrm>
            <a:off x="395536" y="1268760"/>
            <a:ext cx="7848872" cy="2667077"/>
          </a:xfrm>
          <a:prstGeom prst="rect">
            <a:avLst/>
          </a:prstGeom>
        </p:spPr>
        <p:txBody>
          <a:bodyPr wrap="square">
            <a:spAutoFit/>
          </a:bodyPr>
          <a:lstStyle/>
          <a:p>
            <a:pPr algn="just">
              <a:lnSpc>
                <a:spcPct val="152000"/>
              </a:lnSpc>
              <a:spcBef>
                <a:spcPts val="1300"/>
              </a:spcBef>
              <a:spcAft>
                <a:spcPts val="1300"/>
              </a:spcAft>
            </a:pPr>
            <a:r>
              <a:rPr lang="zh-CN" altLang="en-US" sz="2400" b="1" kern="100" dirty="0" smtClean="0">
                <a:latin typeface="+mn-ea"/>
                <a:cs typeface="Times New Roman"/>
              </a:rPr>
              <a:t>建议</a:t>
            </a:r>
            <a:r>
              <a:rPr lang="en-US" altLang="zh-CN" sz="2400" b="1" kern="100" dirty="0" smtClean="0">
                <a:latin typeface="+mn-ea"/>
                <a:cs typeface="Times New Roman"/>
              </a:rPr>
              <a:t>5</a:t>
            </a:r>
            <a:r>
              <a:rPr lang="zh-CN" altLang="en-US" sz="2400" b="1" kern="100" dirty="0" smtClean="0">
                <a:latin typeface="+mn-ea"/>
                <a:cs typeface="Times New Roman"/>
              </a:rPr>
              <a:t>：</a:t>
            </a:r>
            <a:r>
              <a:rPr lang="zh-CN" altLang="zh-CN" sz="2400" b="1" kern="100" dirty="0" smtClean="0">
                <a:latin typeface="+mn-ea"/>
                <a:cs typeface="Times New Roman"/>
              </a:rPr>
              <a:t>解决</a:t>
            </a:r>
            <a:r>
              <a:rPr lang="zh-CN" altLang="zh-CN" sz="2400" b="1" kern="100" dirty="0">
                <a:latin typeface="+mn-ea"/>
                <a:cs typeface="Times New Roman"/>
              </a:rPr>
              <a:t>外部立法对环境法律的“外损”</a:t>
            </a:r>
          </a:p>
          <a:p>
            <a:pPr indent="381000" algn="just">
              <a:spcAft>
                <a:spcPts val="0"/>
              </a:spcAft>
            </a:pPr>
            <a:r>
              <a:rPr lang="zh-CN" altLang="zh-CN" sz="2400" kern="100" dirty="0">
                <a:latin typeface="+mn-ea"/>
                <a:cs typeface="Times New Roman"/>
              </a:rPr>
              <a:t>建议依法明确环境具有公共资源或公众公用物属性，将“环境不得恶化”作为一项重要法律原则确定下来，确保外部立法不得对环境造成损害。当前，尤其要</a:t>
            </a:r>
            <a:r>
              <a:rPr lang="zh-CN" altLang="zh-CN" sz="2400" kern="100" dirty="0">
                <a:solidFill>
                  <a:srgbClr val="000000"/>
                </a:solidFill>
                <a:latin typeface="+mn-ea"/>
                <a:cs typeface="Times New Roman"/>
              </a:rPr>
              <a:t>在民法典的起草中将生态文明理念、绿色发展理念和绿色法律理念，制度性地加以体现，实现民法典的绿</a:t>
            </a:r>
            <a:r>
              <a:rPr lang="zh-CN" altLang="zh-CN" sz="2400" kern="100" dirty="0" smtClean="0">
                <a:solidFill>
                  <a:srgbClr val="000000"/>
                </a:solidFill>
                <a:latin typeface="+mn-ea"/>
                <a:cs typeface="Times New Roman"/>
              </a:rPr>
              <a:t>色化</a:t>
            </a:r>
            <a:endParaRPr lang="zh-CN" altLang="zh-CN" sz="2400" kern="100" dirty="0">
              <a:latin typeface="+mn-ea"/>
              <a:cs typeface="Times New Roman"/>
            </a:endParaRPr>
          </a:p>
        </p:txBody>
      </p:sp>
    </p:spTree>
    <p:extLst>
      <p:ext uri="{BB962C8B-B14F-4D97-AF65-F5344CB8AC3E}">
        <p14:creationId xmlns:p14="http://schemas.microsoft.com/office/powerpoint/2010/main" val="2944109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32656"/>
            <a:ext cx="9145016" cy="587853"/>
          </a:xfrm>
          <a:prstGeom prst="rect">
            <a:avLst/>
          </a:prstGeom>
        </p:spPr>
        <p:txBody>
          <a:bodyPr wrap="square">
            <a:spAutoFit/>
          </a:bodyPr>
          <a:lstStyle/>
          <a:p>
            <a:pPr lvl="0">
              <a:lnSpc>
                <a:spcPct val="115000"/>
              </a:lnSpc>
            </a:pPr>
            <a:r>
              <a:rPr lang="en-US" altLang="zh-CN" sz="2800" b="1" kern="100" dirty="0" smtClean="0">
                <a:solidFill>
                  <a:srgbClr val="1F497D">
                    <a:lumMod val="75000"/>
                  </a:srgbClr>
                </a:solidFill>
                <a:cs typeface="Times New Roman"/>
              </a:rPr>
              <a:t>II. </a:t>
            </a:r>
            <a:r>
              <a:rPr lang="zh-CN" altLang="en-US" sz="2800" b="1" kern="100" dirty="0" smtClean="0">
                <a:solidFill>
                  <a:srgbClr val="1F497D">
                    <a:lumMod val="75000"/>
                  </a:srgbClr>
                </a:solidFill>
                <a:cs typeface="Times New Roman"/>
              </a:rPr>
              <a:t>环境立法</a:t>
            </a:r>
            <a:r>
              <a:rPr lang="zh-CN" altLang="zh-CN" sz="2800" b="1" kern="100" dirty="0" smtClean="0">
                <a:solidFill>
                  <a:srgbClr val="1F497D">
                    <a:lumMod val="75000"/>
                  </a:srgbClr>
                </a:solidFill>
                <a:cs typeface="Times New Roman"/>
              </a:rPr>
              <a:t>政策建议</a:t>
            </a:r>
            <a:r>
              <a:rPr lang="en-US" altLang="zh-CN" sz="2800" b="1" kern="100" dirty="0" smtClean="0">
                <a:solidFill>
                  <a:srgbClr val="1F497D">
                    <a:lumMod val="75000"/>
                  </a:srgbClr>
                </a:solidFill>
                <a:cs typeface="Times New Roman"/>
              </a:rPr>
              <a:t> Policy recommendations - Legislation</a:t>
            </a:r>
            <a:endParaRPr lang="zh-CN" altLang="zh-CN" sz="3200" kern="100" dirty="0">
              <a:solidFill>
                <a:srgbClr val="1F497D">
                  <a:lumMod val="75000"/>
                </a:srgbClr>
              </a:solidFill>
              <a:cs typeface="Times New Roman"/>
            </a:endParaRPr>
          </a:p>
        </p:txBody>
      </p:sp>
      <p:sp>
        <p:nvSpPr>
          <p:cNvPr id="4" name="矩形 3"/>
          <p:cNvSpPr/>
          <p:nvPr/>
        </p:nvSpPr>
        <p:spPr>
          <a:xfrm>
            <a:off x="611560" y="1124744"/>
            <a:ext cx="7632849" cy="4465133"/>
          </a:xfrm>
          <a:prstGeom prst="rect">
            <a:avLst/>
          </a:prstGeom>
        </p:spPr>
        <p:txBody>
          <a:bodyPr wrap="square">
            <a:spAutoFit/>
          </a:bodyPr>
          <a:lstStyle/>
          <a:p>
            <a:pPr>
              <a:lnSpc>
                <a:spcPct val="150000"/>
              </a:lnSpc>
            </a:pPr>
            <a:r>
              <a:rPr lang="en-GB" altLang="zh-CN" sz="2400" b="1" u="sng" dirty="0">
                <a:solidFill>
                  <a:srgbClr val="000000"/>
                </a:solidFill>
                <a:latin typeface="Times New Roman"/>
                <a:ea typeface="仿宋"/>
              </a:rPr>
              <a:t>Recommendation 5</a:t>
            </a:r>
            <a:r>
              <a:rPr lang="en-GB" altLang="zh-CN" sz="2400" b="1" dirty="0">
                <a:solidFill>
                  <a:srgbClr val="000000"/>
                </a:solidFill>
                <a:latin typeface="Times New Roman"/>
                <a:ea typeface="仿宋"/>
              </a:rPr>
              <a:t>:  Prevent environmental laws from being trumped by other legislation </a:t>
            </a:r>
            <a:endParaRPr lang="en-GB" altLang="zh-CN" sz="2400" dirty="0">
              <a:solidFill>
                <a:srgbClr val="000000"/>
              </a:solidFill>
              <a:latin typeface="Times New Roman"/>
              <a:ea typeface="仿宋"/>
            </a:endParaRPr>
          </a:p>
          <a:p>
            <a:pPr>
              <a:lnSpc>
                <a:spcPct val="150000"/>
              </a:lnSpc>
            </a:pPr>
            <a:r>
              <a:rPr lang="en-GB" altLang="zh-CN" sz="2400" dirty="0" smtClean="0">
                <a:solidFill>
                  <a:srgbClr val="000000"/>
                </a:solidFill>
                <a:latin typeface="Times New Roman"/>
                <a:ea typeface="仿宋"/>
              </a:rPr>
              <a:t>Clarify </a:t>
            </a:r>
            <a:r>
              <a:rPr lang="en-GB" altLang="zh-CN" sz="2400" dirty="0">
                <a:solidFill>
                  <a:srgbClr val="000000"/>
                </a:solidFill>
                <a:latin typeface="Times New Roman"/>
                <a:ea typeface="仿宋"/>
              </a:rPr>
              <a:t>by law that the environment is a public resource for the benefit of the whole community and firmly establish a  general legal principle of minimising environmental harm</a:t>
            </a:r>
            <a:r>
              <a:rPr lang="en-GB" altLang="zh-CN" sz="2400" dirty="0" smtClean="0">
                <a:solidFill>
                  <a:srgbClr val="000000"/>
                </a:solidFill>
                <a:latin typeface="Times New Roman"/>
                <a:ea typeface="仿宋"/>
              </a:rPr>
              <a:t>. Integrate </a:t>
            </a:r>
            <a:r>
              <a:rPr lang="en-GB" altLang="zh-CN" sz="2400" dirty="0">
                <a:solidFill>
                  <a:srgbClr val="000000"/>
                </a:solidFill>
                <a:latin typeface="Times New Roman"/>
                <a:ea typeface="仿宋"/>
              </a:rPr>
              <a:t>and mainstream ecological civilisation and green development by the  “greening” of  legislation starting with the draft  </a:t>
            </a:r>
            <a:r>
              <a:rPr lang="en-GB" altLang="zh-CN" sz="2400" i="1" dirty="0">
                <a:solidFill>
                  <a:srgbClr val="000000"/>
                </a:solidFill>
                <a:latin typeface="Times New Roman"/>
                <a:ea typeface="仿宋"/>
              </a:rPr>
              <a:t>Civil </a:t>
            </a:r>
            <a:r>
              <a:rPr lang="en-GB" altLang="zh-CN" sz="2400" i="1" dirty="0" smtClean="0">
                <a:solidFill>
                  <a:srgbClr val="000000"/>
                </a:solidFill>
                <a:latin typeface="Times New Roman"/>
                <a:ea typeface="仿宋"/>
              </a:rPr>
              <a:t>Code</a:t>
            </a:r>
            <a:endParaRPr lang="zh-CN" altLang="en-US" sz="2400" dirty="0"/>
          </a:p>
        </p:txBody>
      </p:sp>
    </p:spTree>
    <p:extLst>
      <p:ext uri="{BB962C8B-B14F-4D97-AF65-F5344CB8AC3E}">
        <p14:creationId xmlns:p14="http://schemas.microsoft.com/office/powerpoint/2010/main" val="2762398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
          <p:cNvSpPr>
            <a:spLocks noChangeArrowheads="1"/>
          </p:cNvSpPr>
          <p:nvPr/>
        </p:nvSpPr>
        <p:spPr bwMode="auto">
          <a:xfrm>
            <a:off x="6660232" y="2924944"/>
            <a:ext cx="2160240"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4"/>
          <p:cNvSpPr>
            <a:spLocks noChangeArrowheads="1"/>
          </p:cNvSpPr>
          <p:nvPr/>
        </p:nvSpPr>
        <p:spPr bwMode="auto">
          <a:xfrm>
            <a:off x="4499992" y="2924945"/>
            <a:ext cx="2088231" cy="3312368"/>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AutoShape 5"/>
          <p:cNvSpPr>
            <a:spLocks noChangeArrowheads="1"/>
          </p:cNvSpPr>
          <p:nvPr/>
        </p:nvSpPr>
        <p:spPr bwMode="auto">
          <a:xfrm>
            <a:off x="2339752" y="2924944"/>
            <a:ext cx="2088233"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AutoShape 6"/>
          <p:cNvSpPr>
            <a:spLocks noChangeArrowheads="1"/>
          </p:cNvSpPr>
          <p:nvPr/>
        </p:nvSpPr>
        <p:spPr bwMode="auto">
          <a:xfrm>
            <a:off x="107504" y="2924944"/>
            <a:ext cx="2160240"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0" name="Group 7"/>
          <p:cNvGrpSpPr>
            <a:grpSpLocks/>
          </p:cNvGrpSpPr>
          <p:nvPr/>
        </p:nvGrpSpPr>
        <p:grpSpPr bwMode="auto">
          <a:xfrm>
            <a:off x="755577" y="1612693"/>
            <a:ext cx="7344815" cy="936625"/>
            <a:chOff x="624" y="1152"/>
            <a:chExt cx="4080" cy="720"/>
          </a:xfrm>
        </p:grpSpPr>
        <p:sp>
          <p:nvSpPr>
            <p:cNvPr id="41" name="Rectangle 8"/>
            <p:cNvSpPr>
              <a:spLocks noChangeArrowheads="1"/>
            </p:cNvSpPr>
            <p:nvPr/>
          </p:nvSpPr>
          <p:spPr bwMode="gray">
            <a:xfrm rot="3419336">
              <a:off x="624" y="1200"/>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grpSp>
          <p:nvGrpSpPr>
            <p:cNvPr id="42" name="Group 9"/>
            <p:cNvGrpSpPr>
              <a:grpSpLocks/>
            </p:cNvGrpSpPr>
            <p:nvPr/>
          </p:nvGrpSpPr>
          <p:grpSpPr bwMode="auto">
            <a:xfrm>
              <a:off x="1296" y="1296"/>
              <a:ext cx="624" cy="96"/>
              <a:chOff x="2003" y="3439"/>
              <a:chExt cx="468" cy="244"/>
            </a:xfrm>
          </p:grpSpPr>
          <p:sp>
            <p:nvSpPr>
              <p:cNvPr id="56"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7"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Oval 12"/>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Oval 13"/>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3" name="Rectangle 14"/>
            <p:cNvSpPr>
              <a:spLocks noChangeArrowheads="1"/>
            </p:cNvSpPr>
            <p:nvPr/>
          </p:nvSpPr>
          <p:spPr bwMode="gray">
            <a:xfrm rot="3419336">
              <a:off x="1776" y="1152"/>
              <a:ext cx="672" cy="672"/>
            </a:xfrm>
            <a:prstGeom prst="rect">
              <a:avLst/>
            </a:prstGeom>
            <a:solidFill>
              <a:srgbClr val="3984C9"/>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3984C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4" name="Group 15"/>
            <p:cNvGrpSpPr>
              <a:grpSpLocks/>
            </p:cNvGrpSpPr>
            <p:nvPr/>
          </p:nvGrpSpPr>
          <p:grpSpPr bwMode="auto">
            <a:xfrm>
              <a:off x="2448" y="1296"/>
              <a:ext cx="624" cy="96"/>
              <a:chOff x="2003" y="3439"/>
              <a:chExt cx="468" cy="244"/>
            </a:xfrm>
          </p:grpSpPr>
          <p:sp>
            <p:nvSpPr>
              <p:cNvPr id="52"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4" name="Oval 18"/>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Oval 19"/>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5" name="Rectangle 20"/>
            <p:cNvSpPr>
              <a:spLocks noChangeArrowheads="1"/>
            </p:cNvSpPr>
            <p:nvPr/>
          </p:nvSpPr>
          <p:spPr bwMode="gray">
            <a:xfrm rot="3419336">
              <a:off x="2880" y="1152"/>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6" name="Group 21"/>
            <p:cNvGrpSpPr>
              <a:grpSpLocks/>
            </p:cNvGrpSpPr>
            <p:nvPr/>
          </p:nvGrpSpPr>
          <p:grpSpPr bwMode="auto">
            <a:xfrm>
              <a:off x="3600" y="1296"/>
              <a:ext cx="816" cy="96"/>
              <a:chOff x="2003" y="3439"/>
              <a:chExt cx="468" cy="244"/>
            </a:xfrm>
          </p:grpSpPr>
          <p:sp>
            <p:nvSpPr>
              <p:cNvPr id="48"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9"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Oval 24"/>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Oval 25"/>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7" name="Rectangle 26"/>
            <p:cNvSpPr>
              <a:spLocks noChangeArrowheads="1"/>
            </p:cNvSpPr>
            <p:nvPr/>
          </p:nvSpPr>
          <p:spPr bwMode="gray">
            <a:xfrm rot="3419336">
              <a:off x="4032" y="1152"/>
              <a:ext cx="672" cy="672"/>
            </a:xfrm>
            <a:prstGeom prst="rect">
              <a:avLst/>
            </a:prstGeom>
            <a:solidFill>
              <a:srgbClr val="3984C9"/>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3984C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60" name="Rectangle 27"/>
          <p:cNvSpPr>
            <a:spLocks noChangeArrowheads="1"/>
          </p:cNvSpPr>
          <p:nvPr/>
        </p:nvSpPr>
        <p:spPr bwMode="gray">
          <a:xfrm>
            <a:off x="1170959" y="1712642"/>
            <a:ext cx="5703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1</a:t>
            </a:r>
          </a:p>
        </p:txBody>
      </p:sp>
      <p:sp>
        <p:nvSpPr>
          <p:cNvPr id="61" name="Rectangle 28"/>
          <p:cNvSpPr>
            <a:spLocks noChangeArrowheads="1"/>
          </p:cNvSpPr>
          <p:nvPr/>
        </p:nvSpPr>
        <p:spPr bwMode="gray">
          <a:xfrm>
            <a:off x="3285609" y="1675381"/>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2</a:t>
            </a:r>
          </a:p>
        </p:txBody>
      </p:sp>
      <p:sp>
        <p:nvSpPr>
          <p:cNvPr id="62" name="Rectangle 29"/>
          <p:cNvSpPr>
            <a:spLocks noChangeArrowheads="1"/>
          </p:cNvSpPr>
          <p:nvPr/>
        </p:nvSpPr>
        <p:spPr bwMode="gray">
          <a:xfrm>
            <a:off x="5285776" y="1638120"/>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3</a:t>
            </a:r>
          </a:p>
        </p:txBody>
      </p:sp>
      <p:sp>
        <p:nvSpPr>
          <p:cNvPr id="63" name="Rectangle 30"/>
          <p:cNvSpPr>
            <a:spLocks noChangeArrowheads="1"/>
          </p:cNvSpPr>
          <p:nvPr/>
        </p:nvSpPr>
        <p:spPr bwMode="gray">
          <a:xfrm>
            <a:off x="7308304" y="1700808"/>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4</a:t>
            </a:r>
          </a:p>
        </p:txBody>
      </p:sp>
      <p:sp>
        <p:nvSpPr>
          <p:cNvPr id="65" name="Rectangle 32"/>
          <p:cNvSpPr>
            <a:spLocks noChangeArrowheads="1"/>
          </p:cNvSpPr>
          <p:nvPr/>
        </p:nvSpPr>
        <p:spPr bwMode="auto">
          <a:xfrm>
            <a:off x="2320676" y="2924944"/>
            <a:ext cx="2088232"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a:buChar char="•"/>
            </a:pPr>
            <a:r>
              <a:rPr lang="en-US" sz="2000" dirty="0" smtClean="0">
                <a:latin typeface="Times New Roman" panose="02020603050405020304" pitchFamily="18" charset="0"/>
                <a:cs typeface="Times New Roman" panose="02020603050405020304" pitchFamily="18" charset="0"/>
              </a:rPr>
              <a:t>Unclear </a:t>
            </a:r>
            <a:r>
              <a:rPr lang="en-US" sz="2000" dirty="0">
                <a:latin typeface="Times New Roman" panose="02020603050405020304" pitchFamily="18" charset="0"/>
                <a:cs typeface="Times New Roman" panose="02020603050405020304" pitchFamily="18" charset="0"/>
              </a:rPr>
              <a:t>and fragmented responsibilities at all </a:t>
            </a:r>
            <a:r>
              <a:rPr lang="en-US" sz="2000" dirty="0" smtClean="0">
                <a:latin typeface="Times New Roman" panose="02020603050405020304" pitchFamily="18" charset="0"/>
                <a:cs typeface="Times New Roman" panose="02020603050405020304" pitchFamily="18" charset="0"/>
              </a:rPr>
              <a:t>levels </a:t>
            </a:r>
          </a:p>
          <a:p>
            <a:pPr marL="285750" indent="-285750">
              <a:buFont typeface="Arial"/>
              <a:buChar char="•"/>
            </a:pPr>
            <a:endParaRPr lang="en-US" sz="2000" dirty="0" smtClean="0">
              <a:latin typeface="Times New Roman" panose="02020603050405020304" pitchFamily="18" charset="0"/>
              <a:cs typeface="Times New Roman" panose="02020603050405020304" pitchFamily="18" charset="0"/>
            </a:endParaRPr>
          </a:p>
          <a:p>
            <a:pPr marL="285750" indent="-285750">
              <a:buFont typeface="Arial"/>
              <a:buChar char="•"/>
            </a:pPr>
            <a:r>
              <a:rPr lang="en-US" sz="2000" dirty="0" smtClean="0">
                <a:latin typeface="Times New Roman" panose="02020603050405020304" pitchFamily="18" charset="0"/>
                <a:cs typeface="Times New Roman" panose="02020603050405020304" pitchFamily="18" charset="0"/>
              </a:rPr>
              <a:t>Lack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coordination</a:t>
            </a:r>
          </a:p>
          <a:p>
            <a:pPr marL="285750" indent="-285750">
              <a:buFont typeface="Arial"/>
              <a:buChar char="•"/>
            </a:pPr>
            <a:endParaRPr lang="en-US" sz="2000" dirty="0" smtClean="0">
              <a:latin typeface="Times New Roman" panose="02020603050405020304" pitchFamily="18" charset="0"/>
              <a:cs typeface="Times New Roman" panose="02020603050405020304" pitchFamily="18" charset="0"/>
            </a:endParaRPr>
          </a:p>
          <a:p>
            <a:pPr marL="285750" indent="-285750">
              <a:buFont typeface="Arial"/>
              <a:buChar char="•"/>
            </a:pPr>
            <a:r>
              <a:rPr lang="en-US" sz="2000" dirty="0" smtClean="0">
                <a:latin typeface="Times New Roman" panose="02020603050405020304" pitchFamily="18" charset="0"/>
                <a:cs typeface="Times New Roman" panose="02020603050405020304" pitchFamily="18" charset="0"/>
              </a:rPr>
              <a:t>Departmental protectionism</a:t>
            </a:r>
            <a:endParaRPr lang="en-US" sz="2000" dirty="0">
              <a:latin typeface="Times New Roman" panose="02020603050405020304" pitchFamily="18" charset="0"/>
              <a:cs typeface="Times New Roman" panose="02020603050405020304" pitchFamily="18" charset="0"/>
            </a:endParaRPr>
          </a:p>
          <a:p>
            <a:endParaRPr lang="en-US" altLang="zh-CN" b="1" dirty="0">
              <a:ea typeface="宋体" pitchFamily="2" charset="-122"/>
            </a:endParaRPr>
          </a:p>
        </p:txBody>
      </p:sp>
      <p:sp>
        <p:nvSpPr>
          <p:cNvPr id="66" name="Rectangle 33"/>
          <p:cNvSpPr>
            <a:spLocks noChangeArrowheads="1"/>
          </p:cNvSpPr>
          <p:nvPr/>
        </p:nvSpPr>
        <p:spPr bwMode="auto">
          <a:xfrm>
            <a:off x="4499992" y="2996952"/>
            <a:ext cx="208823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a:buChar char="•"/>
            </a:pPr>
            <a:r>
              <a:rPr lang="en-US" altLang="zh-CN" sz="2200" dirty="0" smtClean="0">
                <a:latin typeface="Times New Roman" panose="02020603050405020304" pitchFamily="18" charset="0"/>
                <a:ea typeface="宋体" pitchFamily="2" charset="-122"/>
                <a:cs typeface="Times New Roman" panose="02020603050405020304" pitchFamily="18" charset="0"/>
              </a:rPr>
              <a:t>Lack of capacity and resources</a:t>
            </a:r>
          </a:p>
          <a:p>
            <a:pPr marL="285750" indent="-285750">
              <a:buFont typeface="Arial"/>
              <a:buChar char="•"/>
            </a:pPr>
            <a:endParaRPr lang="en-US" altLang="zh-CN" sz="2200" dirty="0" smtClean="0">
              <a:latin typeface="Times New Roman" panose="02020603050405020304" pitchFamily="18" charset="0"/>
              <a:ea typeface="宋体" pitchFamily="2" charset="-122"/>
              <a:cs typeface="Times New Roman" panose="02020603050405020304" pitchFamily="18" charset="0"/>
            </a:endParaRPr>
          </a:p>
          <a:p>
            <a:pPr marL="285750" indent="-285750">
              <a:buFont typeface="Arial"/>
              <a:buChar char="•"/>
            </a:pPr>
            <a:r>
              <a:rPr lang="en-US" altLang="zh-CN" sz="2200" dirty="0" smtClean="0">
                <a:latin typeface="Times New Roman" panose="02020603050405020304" pitchFamily="18" charset="0"/>
                <a:ea typeface="宋体" pitchFamily="2" charset="-122"/>
                <a:cs typeface="Times New Roman" panose="02020603050405020304" pitchFamily="18" charset="0"/>
              </a:rPr>
              <a:t>Improper administrative intervention</a:t>
            </a:r>
            <a:endParaRPr lang="en-US" altLang="zh-CN" sz="2200" dirty="0">
              <a:latin typeface="Times New Roman" panose="02020603050405020304" pitchFamily="18" charset="0"/>
              <a:ea typeface="宋体" pitchFamily="2" charset="-122"/>
              <a:cs typeface="Times New Roman" panose="02020603050405020304" pitchFamily="18" charset="0"/>
            </a:endParaRPr>
          </a:p>
        </p:txBody>
      </p:sp>
      <p:sp>
        <p:nvSpPr>
          <p:cNvPr id="67" name="Rectangle 34"/>
          <p:cNvSpPr>
            <a:spLocks noChangeArrowheads="1"/>
          </p:cNvSpPr>
          <p:nvPr/>
        </p:nvSpPr>
        <p:spPr bwMode="auto">
          <a:xfrm>
            <a:off x="6660232" y="3011279"/>
            <a:ext cx="216024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a:buChar char="•"/>
            </a:pPr>
            <a:r>
              <a:rPr lang="en-US" altLang="zh-CN" sz="2200" dirty="0" smtClean="0">
                <a:latin typeface="Times New Roman" panose="02020603050405020304" pitchFamily="18" charset="0"/>
                <a:ea typeface="宋体" pitchFamily="2" charset="-122"/>
                <a:cs typeface="Times New Roman" panose="02020603050405020304" pitchFamily="18" charset="0"/>
              </a:rPr>
              <a:t>Weak accountability and public trust </a:t>
            </a:r>
            <a:endParaRPr lang="en-US" altLang="zh-CN" sz="2200" dirty="0">
              <a:latin typeface="Times New Roman" panose="02020603050405020304" pitchFamily="18" charset="0"/>
              <a:ea typeface="宋体" pitchFamily="2" charset="-122"/>
              <a:cs typeface="Times New Roman" panose="02020603050405020304" pitchFamily="18" charset="0"/>
            </a:endParaRPr>
          </a:p>
        </p:txBody>
      </p:sp>
      <p:sp>
        <p:nvSpPr>
          <p:cNvPr id="68" name="Rectangle 2"/>
          <p:cNvSpPr txBox="1">
            <a:spLocks noChangeArrowheads="1"/>
          </p:cNvSpPr>
          <p:nvPr/>
        </p:nvSpPr>
        <p:spPr bwMode="gray">
          <a:xfrm>
            <a:off x="128615" y="260648"/>
            <a:ext cx="901538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III. </a:t>
            </a:r>
            <a:r>
              <a:rPr lang="zh-CN" altLang="en-US" sz="2800" dirty="0" smtClean="0">
                <a:ea typeface="宋体" pitchFamily="2" charset="-122"/>
              </a:rPr>
              <a:t>环境</a:t>
            </a:r>
            <a:r>
              <a:rPr lang="zh-CN" altLang="en-US" sz="2800" kern="100" dirty="0" smtClean="0">
                <a:solidFill>
                  <a:schemeClr val="tx2">
                    <a:lumMod val="75000"/>
                  </a:schemeClr>
                </a:solidFill>
                <a:cs typeface="Times New Roman"/>
              </a:rPr>
              <a:t>执法</a:t>
            </a:r>
            <a:r>
              <a:rPr lang="zh-CN" altLang="en-US" sz="2800" dirty="0" smtClean="0">
                <a:ea typeface="宋体" pitchFamily="2" charset="-122"/>
              </a:rPr>
              <a:t>研究主要结论</a:t>
            </a:r>
            <a:r>
              <a:rPr lang="en-US" altLang="zh-CN" sz="2800" dirty="0" smtClean="0">
                <a:ea typeface="宋体" pitchFamily="2" charset="-122"/>
              </a:rPr>
              <a:t> Implementation - Key </a:t>
            </a:r>
            <a:r>
              <a:rPr lang="en-US" altLang="zh-CN" sz="2800" dirty="0">
                <a:ea typeface="宋体" pitchFamily="2" charset="-122"/>
              </a:rPr>
              <a:t>Findings </a:t>
            </a:r>
          </a:p>
        </p:txBody>
      </p:sp>
      <p:sp>
        <p:nvSpPr>
          <p:cNvPr id="3" name="TextBox 2"/>
          <p:cNvSpPr txBox="1"/>
          <p:nvPr/>
        </p:nvSpPr>
        <p:spPr>
          <a:xfrm>
            <a:off x="179512" y="2996952"/>
            <a:ext cx="2109237" cy="3354765"/>
          </a:xfrm>
          <a:prstGeom prst="rect">
            <a:avLst/>
          </a:prstGeom>
          <a:noFill/>
        </p:spPr>
        <p:txBody>
          <a:bodyPr wrap="square" rtlCol="0">
            <a:spAutoFit/>
          </a:bodyPr>
          <a:lstStyle/>
          <a:p>
            <a:pPr marL="342900" indent="-342900">
              <a:buFont typeface="Arial"/>
              <a:buChar char="•"/>
            </a:pPr>
            <a:r>
              <a:rPr lang="en-US" sz="2200" dirty="0" smtClean="0">
                <a:latin typeface="Times New Roman" panose="02020603050405020304" pitchFamily="18" charset="0"/>
                <a:cs typeface="Times New Roman" panose="02020603050405020304" pitchFamily="18" charset="0"/>
              </a:rPr>
              <a:t>Legal tools exist now but their use has not been </a:t>
            </a:r>
            <a:r>
              <a:rPr lang="en-US" sz="2200" dirty="0" err="1" smtClean="0">
                <a:latin typeface="Times New Roman" panose="02020603050405020304" pitchFamily="18" charset="0"/>
                <a:cs typeface="Times New Roman" panose="02020603050405020304" pitchFamily="18" charset="0"/>
              </a:rPr>
              <a:t>optimised</a:t>
            </a:r>
            <a:endParaRPr lang="en-US" sz="2200" dirty="0" smtClean="0">
              <a:latin typeface="Times New Roman" panose="02020603050405020304" pitchFamily="18" charset="0"/>
              <a:cs typeface="Times New Roman" panose="02020603050405020304" pitchFamily="18" charset="0"/>
            </a:endParaRPr>
          </a:p>
          <a:p>
            <a:pPr marL="285750" indent="-285750">
              <a:buFont typeface="Arial"/>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a:buChar char="•"/>
            </a:pPr>
            <a:r>
              <a:rPr lang="en-US" sz="2200" dirty="0" smtClean="0">
                <a:latin typeface="Times New Roman" panose="02020603050405020304" pitchFamily="18" charset="0"/>
                <a:cs typeface="Times New Roman" panose="02020603050405020304" pitchFamily="18" charset="0"/>
              </a:rPr>
              <a:t>Weak compliance</a:t>
            </a:r>
          </a:p>
          <a:p>
            <a:pPr marL="285750" indent="-285750">
              <a:buFont typeface="Arial"/>
              <a:buChar char="•"/>
            </a:pPr>
            <a:endParaRPr lang="en-US" dirty="0" smtClean="0"/>
          </a:p>
          <a:p>
            <a:pPr marL="285750" indent="-285750">
              <a:buFontTx/>
              <a:buChar char="-"/>
            </a:pPr>
            <a:endParaRPr lang="en-US" dirty="0"/>
          </a:p>
        </p:txBody>
      </p:sp>
    </p:spTree>
    <p:extLst>
      <p:ext uri="{BB962C8B-B14F-4D97-AF65-F5344CB8AC3E}">
        <p14:creationId xmlns:p14="http://schemas.microsoft.com/office/powerpoint/2010/main" val="454010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
          <p:cNvSpPr>
            <a:spLocks noChangeArrowheads="1"/>
          </p:cNvSpPr>
          <p:nvPr/>
        </p:nvSpPr>
        <p:spPr bwMode="auto">
          <a:xfrm>
            <a:off x="6660232" y="2924944"/>
            <a:ext cx="2160240"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AutoShape 4"/>
          <p:cNvSpPr>
            <a:spLocks noChangeArrowheads="1"/>
          </p:cNvSpPr>
          <p:nvPr/>
        </p:nvSpPr>
        <p:spPr bwMode="auto">
          <a:xfrm>
            <a:off x="4499992" y="2924945"/>
            <a:ext cx="2088232" cy="3312368"/>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AutoShape 5"/>
          <p:cNvSpPr>
            <a:spLocks noChangeArrowheads="1"/>
          </p:cNvSpPr>
          <p:nvPr/>
        </p:nvSpPr>
        <p:spPr bwMode="auto">
          <a:xfrm>
            <a:off x="2339752" y="2924944"/>
            <a:ext cx="2088233"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AutoShape 6"/>
          <p:cNvSpPr>
            <a:spLocks noChangeArrowheads="1"/>
          </p:cNvSpPr>
          <p:nvPr/>
        </p:nvSpPr>
        <p:spPr bwMode="auto">
          <a:xfrm>
            <a:off x="107504" y="2924944"/>
            <a:ext cx="2160240"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0" name="Group 7"/>
          <p:cNvGrpSpPr>
            <a:grpSpLocks/>
          </p:cNvGrpSpPr>
          <p:nvPr/>
        </p:nvGrpSpPr>
        <p:grpSpPr bwMode="auto">
          <a:xfrm>
            <a:off x="755577" y="1612693"/>
            <a:ext cx="7344815" cy="936625"/>
            <a:chOff x="624" y="1152"/>
            <a:chExt cx="4080" cy="720"/>
          </a:xfrm>
        </p:grpSpPr>
        <p:sp>
          <p:nvSpPr>
            <p:cNvPr id="41" name="Rectangle 8"/>
            <p:cNvSpPr>
              <a:spLocks noChangeArrowheads="1"/>
            </p:cNvSpPr>
            <p:nvPr/>
          </p:nvSpPr>
          <p:spPr bwMode="gray">
            <a:xfrm rot="3419336">
              <a:off x="624" y="1200"/>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grpSp>
          <p:nvGrpSpPr>
            <p:cNvPr id="42" name="Group 9"/>
            <p:cNvGrpSpPr>
              <a:grpSpLocks/>
            </p:cNvGrpSpPr>
            <p:nvPr/>
          </p:nvGrpSpPr>
          <p:grpSpPr bwMode="auto">
            <a:xfrm>
              <a:off x="1296" y="1296"/>
              <a:ext cx="624" cy="96"/>
              <a:chOff x="2003" y="3439"/>
              <a:chExt cx="468" cy="244"/>
            </a:xfrm>
          </p:grpSpPr>
          <p:sp>
            <p:nvSpPr>
              <p:cNvPr id="56"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7"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Oval 12"/>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Oval 13"/>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3" name="Rectangle 14"/>
            <p:cNvSpPr>
              <a:spLocks noChangeArrowheads="1"/>
            </p:cNvSpPr>
            <p:nvPr/>
          </p:nvSpPr>
          <p:spPr bwMode="gray">
            <a:xfrm rot="3419336">
              <a:off x="1776" y="1152"/>
              <a:ext cx="672" cy="672"/>
            </a:xfrm>
            <a:prstGeom prst="rect">
              <a:avLst/>
            </a:prstGeom>
            <a:solidFill>
              <a:srgbClr val="3984C9"/>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3984C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4" name="Group 15"/>
            <p:cNvGrpSpPr>
              <a:grpSpLocks/>
            </p:cNvGrpSpPr>
            <p:nvPr/>
          </p:nvGrpSpPr>
          <p:grpSpPr bwMode="auto">
            <a:xfrm>
              <a:off x="2448" y="1296"/>
              <a:ext cx="624" cy="96"/>
              <a:chOff x="2003" y="3439"/>
              <a:chExt cx="468" cy="244"/>
            </a:xfrm>
          </p:grpSpPr>
          <p:sp>
            <p:nvSpPr>
              <p:cNvPr id="52"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3"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4" name="Oval 18"/>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Oval 19"/>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5" name="Rectangle 20"/>
            <p:cNvSpPr>
              <a:spLocks noChangeArrowheads="1"/>
            </p:cNvSpPr>
            <p:nvPr/>
          </p:nvSpPr>
          <p:spPr bwMode="gray">
            <a:xfrm rot="3419336">
              <a:off x="2880" y="1152"/>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6" name="Group 21"/>
            <p:cNvGrpSpPr>
              <a:grpSpLocks/>
            </p:cNvGrpSpPr>
            <p:nvPr/>
          </p:nvGrpSpPr>
          <p:grpSpPr bwMode="auto">
            <a:xfrm>
              <a:off x="3600" y="1296"/>
              <a:ext cx="816" cy="96"/>
              <a:chOff x="2003" y="3439"/>
              <a:chExt cx="468" cy="244"/>
            </a:xfrm>
          </p:grpSpPr>
          <p:sp>
            <p:nvSpPr>
              <p:cNvPr id="48"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9"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Oval 24"/>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Oval 25"/>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7" name="Rectangle 26"/>
            <p:cNvSpPr>
              <a:spLocks noChangeArrowheads="1"/>
            </p:cNvSpPr>
            <p:nvPr/>
          </p:nvSpPr>
          <p:spPr bwMode="gray">
            <a:xfrm rot="3419336">
              <a:off x="4032" y="1152"/>
              <a:ext cx="672" cy="672"/>
            </a:xfrm>
            <a:prstGeom prst="rect">
              <a:avLst/>
            </a:prstGeom>
            <a:solidFill>
              <a:srgbClr val="3984C9"/>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3984C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60" name="Rectangle 27"/>
          <p:cNvSpPr>
            <a:spLocks noChangeArrowheads="1"/>
          </p:cNvSpPr>
          <p:nvPr/>
        </p:nvSpPr>
        <p:spPr bwMode="gray">
          <a:xfrm>
            <a:off x="1170959" y="1712642"/>
            <a:ext cx="5703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1</a:t>
            </a:r>
          </a:p>
        </p:txBody>
      </p:sp>
      <p:sp>
        <p:nvSpPr>
          <p:cNvPr id="61" name="Rectangle 28"/>
          <p:cNvSpPr>
            <a:spLocks noChangeArrowheads="1"/>
          </p:cNvSpPr>
          <p:nvPr/>
        </p:nvSpPr>
        <p:spPr bwMode="gray">
          <a:xfrm>
            <a:off x="3285609" y="1675381"/>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2</a:t>
            </a:r>
          </a:p>
        </p:txBody>
      </p:sp>
      <p:sp>
        <p:nvSpPr>
          <p:cNvPr id="62" name="Rectangle 29"/>
          <p:cNvSpPr>
            <a:spLocks noChangeArrowheads="1"/>
          </p:cNvSpPr>
          <p:nvPr/>
        </p:nvSpPr>
        <p:spPr bwMode="gray">
          <a:xfrm>
            <a:off x="5285776" y="1638120"/>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3</a:t>
            </a:r>
          </a:p>
        </p:txBody>
      </p:sp>
      <p:sp>
        <p:nvSpPr>
          <p:cNvPr id="63" name="Rectangle 30"/>
          <p:cNvSpPr>
            <a:spLocks noChangeArrowheads="1"/>
          </p:cNvSpPr>
          <p:nvPr/>
        </p:nvSpPr>
        <p:spPr bwMode="gray">
          <a:xfrm>
            <a:off x="7308304" y="1700808"/>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ea typeface="宋体" pitchFamily="2" charset="-122"/>
              </a:rPr>
              <a:t>4</a:t>
            </a:r>
          </a:p>
        </p:txBody>
      </p:sp>
      <p:sp>
        <p:nvSpPr>
          <p:cNvPr id="65" name="Rectangle 32"/>
          <p:cNvSpPr>
            <a:spLocks noChangeArrowheads="1"/>
          </p:cNvSpPr>
          <p:nvPr/>
        </p:nvSpPr>
        <p:spPr bwMode="auto">
          <a:xfrm>
            <a:off x="2339752" y="2924944"/>
            <a:ext cx="208823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a:buChar char="•"/>
            </a:pPr>
            <a:endParaRPr lang="en-US" dirty="0" smtClean="0"/>
          </a:p>
          <a:p>
            <a:pPr marL="285750" indent="-285750">
              <a:buFont typeface="Arial"/>
              <a:buChar char="•"/>
            </a:pPr>
            <a:r>
              <a:rPr lang="zh-CN" altLang="en-US" sz="2000" dirty="0" smtClean="0"/>
              <a:t>各级政府责任不够清晰和分散</a:t>
            </a:r>
            <a:r>
              <a:rPr lang="en-US" altLang="zh-CN" sz="2000" dirty="0" smtClean="0"/>
              <a:t> </a:t>
            </a:r>
          </a:p>
          <a:p>
            <a:pPr marL="285750" indent="-285750">
              <a:buFont typeface="Arial"/>
              <a:buChar char="•"/>
            </a:pPr>
            <a:endParaRPr lang="en-US" altLang="zh-CN" sz="2000" dirty="0"/>
          </a:p>
          <a:p>
            <a:pPr marL="285750" indent="-285750">
              <a:buFont typeface="Arial"/>
              <a:buChar char="•"/>
            </a:pPr>
            <a:r>
              <a:rPr lang="zh-CN" altLang="en-US" sz="2000" dirty="0" smtClean="0"/>
              <a:t>部门间及区域间协调不足</a:t>
            </a:r>
            <a:endParaRPr lang="en-US" altLang="zh-CN" sz="2000" dirty="0" smtClean="0"/>
          </a:p>
          <a:p>
            <a:endParaRPr lang="en-US" sz="2000" dirty="0" smtClean="0"/>
          </a:p>
          <a:p>
            <a:pPr marL="285750" indent="-285750">
              <a:buFont typeface="Arial"/>
              <a:buChar char="•"/>
            </a:pPr>
            <a:r>
              <a:rPr lang="zh-CN" altLang="en-US" sz="2000" dirty="0" smtClean="0">
                <a:ea typeface="宋体" pitchFamily="2" charset="-122"/>
              </a:rPr>
              <a:t>部门间保护主义</a:t>
            </a:r>
            <a:endParaRPr lang="en-US" altLang="zh-CN" sz="2000" dirty="0">
              <a:ea typeface="宋体" pitchFamily="2" charset="-122"/>
            </a:endParaRPr>
          </a:p>
        </p:txBody>
      </p:sp>
      <p:sp>
        <p:nvSpPr>
          <p:cNvPr id="66" name="Rectangle 33"/>
          <p:cNvSpPr>
            <a:spLocks noChangeArrowheads="1"/>
          </p:cNvSpPr>
          <p:nvPr/>
        </p:nvSpPr>
        <p:spPr bwMode="auto">
          <a:xfrm>
            <a:off x="4499992" y="2996952"/>
            <a:ext cx="2016224"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a:buChar char="•"/>
            </a:pPr>
            <a:endParaRPr lang="en-US" altLang="zh-CN" dirty="0" smtClean="0">
              <a:ea typeface="宋体" pitchFamily="2" charset="-122"/>
            </a:endParaRPr>
          </a:p>
          <a:p>
            <a:pPr marL="285750" indent="-285750">
              <a:buFont typeface="Arial"/>
              <a:buChar char="•"/>
            </a:pPr>
            <a:r>
              <a:rPr lang="zh-CN" altLang="en-US" sz="2000" dirty="0" smtClean="0">
                <a:ea typeface="宋体" pitchFamily="2" charset="-122"/>
              </a:rPr>
              <a:t>执法能力和资源不足</a:t>
            </a:r>
            <a:endParaRPr lang="en-US" altLang="zh-CN" sz="2000" dirty="0" smtClean="0">
              <a:ea typeface="宋体" pitchFamily="2" charset="-122"/>
            </a:endParaRPr>
          </a:p>
          <a:p>
            <a:pPr marL="285750" indent="-285750">
              <a:buFont typeface="Arial"/>
              <a:buChar char="•"/>
            </a:pPr>
            <a:endParaRPr lang="en-US" altLang="zh-CN" sz="2000" dirty="0">
              <a:ea typeface="宋体" pitchFamily="2" charset="-122"/>
            </a:endParaRPr>
          </a:p>
          <a:p>
            <a:pPr marL="285750" indent="-285750">
              <a:buFont typeface="Arial"/>
              <a:buChar char="•"/>
            </a:pPr>
            <a:r>
              <a:rPr lang="zh-CN" altLang="en-US" sz="2000" dirty="0" smtClean="0">
                <a:ea typeface="宋体" pitchFamily="2" charset="-122"/>
              </a:rPr>
              <a:t>不适当的行政干预</a:t>
            </a:r>
            <a:endParaRPr lang="en-US" altLang="zh-CN" sz="2000" dirty="0">
              <a:ea typeface="宋体" pitchFamily="2" charset="-122"/>
            </a:endParaRPr>
          </a:p>
        </p:txBody>
      </p:sp>
      <p:sp>
        <p:nvSpPr>
          <p:cNvPr id="67" name="Rectangle 34"/>
          <p:cNvSpPr>
            <a:spLocks noChangeArrowheads="1"/>
          </p:cNvSpPr>
          <p:nvPr/>
        </p:nvSpPr>
        <p:spPr bwMode="auto">
          <a:xfrm>
            <a:off x="6750176" y="2996953"/>
            <a:ext cx="223224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zh-CN" dirty="0" smtClean="0">
              <a:ea typeface="宋体" pitchFamily="2" charset="-122"/>
            </a:endParaRPr>
          </a:p>
          <a:p>
            <a:pPr marL="285750" indent="-285750">
              <a:buFont typeface="Arial"/>
              <a:buChar char="•"/>
            </a:pPr>
            <a:r>
              <a:rPr lang="zh-CN" altLang="en-US" sz="2000" dirty="0" smtClean="0">
                <a:ea typeface="宋体" pitchFamily="2" charset="-122"/>
              </a:rPr>
              <a:t>缺乏各级责任问责制度和公众监督制度</a:t>
            </a:r>
            <a:endParaRPr lang="en-US" altLang="zh-CN" sz="2000" dirty="0" smtClean="0">
              <a:ea typeface="宋体" pitchFamily="2" charset="-122"/>
            </a:endParaRPr>
          </a:p>
        </p:txBody>
      </p:sp>
      <p:sp>
        <p:nvSpPr>
          <p:cNvPr id="68" name="Rectangle 2"/>
          <p:cNvSpPr txBox="1">
            <a:spLocks noChangeArrowheads="1"/>
          </p:cNvSpPr>
          <p:nvPr/>
        </p:nvSpPr>
        <p:spPr bwMode="gray">
          <a:xfrm>
            <a:off x="218358" y="332656"/>
            <a:ext cx="892564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800" dirty="0" smtClean="0">
                <a:ea typeface="宋体" pitchFamily="2" charset="-122"/>
              </a:rPr>
              <a:t>III. </a:t>
            </a:r>
            <a:r>
              <a:rPr lang="zh-CN" altLang="en-US" sz="2800" dirty="0" smtClean="0">
                <a:ea typeface="宋体" pitchFamily="2" charset="-122"/>
              </a:rPr>
              <a:t>环境执法研究主要结论</a:t>
            </a:r>
            <a:r>
              <a:rPr lang="en-US" altLang="zh-CN" sz="2800" dirty="0" smtClean="0">
                <a:ea typeface="宋体" pitchFamily="2" charset="-122"/>
              </a:rPr>
              <a:t> </a:t>
            </a:r>
            <a:r>
              <a:rPr lang="en-US" altLang="zh-CN" sz="2800" dirty="0">
                <a:ea typeface="宋体" pitchFamily="2" charset="-122"/>
              </a:rPr>
              <a:t>Implementation - Key Findings </a:t>
            </a:r>
          </a:p>
        </p:txBody>
      </p:sp>
      <p:sp>
        <p:nvSpPr>
          <p:cNvPr id="3" name="TextBox 2"/>
          <p:cNvSpPr txBox="1"/>
          <p:nvPr/>
        </p:nvSpPr>
        <p:spPr>
          <a:xfrm>
            <a:off x="179512" y="2996952"/>
            <a:ext cx="2109237" cy="2769989"/>
          </a:xfrm>
          <a:prstGeom prst="rect">
            <a:avLst/>
          </a:prstGeom>
          <a:noFill/>
        </p:spPr>
        <p:txBody>
          <a:bodyPr wrap="square" rtlCol="0">
            <a:spAutoFit/>
          </a:bodyPr>
          <a:lstStyle/>
          <a:p>
            <a:endParaRPr lang="en-US" dirty="0" smtClean="0"/>
          </a:p>
          <a:p>
            <a:pPr marL="285750" indent="-285750">
              <a:buFont typeface="Arial"/>
              <a:buChar char="•"/>
            </a:pPr>
            <a:r>
              <a:rPr lang="zh-CN" altLang="en-US" sz="2000" dirty="0" smtClean="0"/>
              <a:t>现有的一些法律手段在运用中未达最佳效果，共治不足</a:t>
            </a:r>
            <a:endParaRPr lang="en-US" altLang="zh-CN" sz="2000" dirty="0" smtClean="0"/>
          </a:p>
          <a:p>
            <a:pPr marL="285750" indent="-285750">
              <a:buFont typeface="Arial"/>
              <a:buChar char="•"/>
            </a:pPr>
            <a:endParaRPr lang="en-US" sz="2000" dirty="0"/>
          </a:p>
          <a:p>
            <a:pPr marL="285750" indent="-285750">
              <a:buFont typeface="Arial"/>
              <a:buChar char="•"/>
            </a:pPr>
            <a:r>
              <a:rPr lang="zh-CN" altLang="en-US" sz="2000" dirty="0" smtClean="0"/>
              <a:t>执法监督不力</a:t>
            </a:r>
            <a:endParaRPr lang="en-US" sz="2000" dirty="0" smtClean="0"/>
          </a:p>
          <a:p>
            <a:pPr marL="285750" indent="-285750">
              <a:buFontTx/>
              <a:buChar char="-"/>
            </a:pPr>
            <a:endParaRPr lang="en-US" dirty="0" smtClean="0"/>
          </a:p>
          <a:p>
            <a:pPr marL="285750" indent="-285750">
              <a:buFontTx/>
              <a:buChar char="-"/>
            </a:pPr>
            <a:endParaRPr lang="en-US" dirty="0"/>
          </a:p>
        </p:txBody>
      </p:sp>
    </p:spTree>
    <p:extLst>
      <p:ext uri="{BB962C8B-B14F-4D97-AF65-F5344CB8AC3E}">
        <p14:creationId xmlns:p14="http://schemas.microsoft.com/office/powerpoint/2010/main" val="351329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746" y="1071801"/>
            <a:ext cx="8099710" cy="5663089"/>
          </a:xfrm>
          <a:prstGeom prst="rect">
            <a:avLst/>
          </a:prstGeom>
        </p:spPr>
        <p:txBody>
          <a:bodyPr wrap="square">
            <a:spAutoFit/>
          </a:bodyPr>
          <a:lstStyle/>
          <a:p>
            <a:pPr lvl="0" eaLnBrk="0" hangingPunct="0">
              <a:defRPr/>
            </a:pPr>
            <a:r>
              <a:rPr lang="en-US" altLang="zh-CN" sz="2200" b="1" u="sng" kern="0" dirty="0" smtClean="0">
                <a:solidFill>
                  <a:srgbClr val="000000"/>
                </a:solidFill>
                <a:latin typeface="Times New Roman" panose="02020603050405020304" pitchFamily="18" charset="0"/>
                <a:ea typeface="宋体" pitchFamily="2" charset="-122"/>
                <a:cs typeface="Times New Roman" panose="02020603050405020304" pitchFamily="18" charset="0"/>
              </a:rPr>
              <a:t>Recommendation 6</a:t>
            </a:r>
            <a:r>
              <a:rPr lang="en-US" altLang="zh-CN" sz="2200" b="1" kern="0" dirty="0" smtClean="0">
                <a:solidFill>
                  <a:srgbClr val="000000"/>
                </a:solidFill>
                <a:latin typeface="Times New Roman" panose="02020603050405020304" pitchFamily="18" charset="0"/>
                <a:ea typeface="宋体" pitchFamily="2" charset="-122"/>
                <a:cs typeface="Times New Roman" panose="02020603050405020304" pitchFamily="18" charset="0"/>
              </a:rPr>
              <a:t>: Responsibilities, Capacity and Supervision </a:t>
            </a:r>
          </a:p>
          <a:p>
            <a:pPr lvl="0" eaLnBrk="0" hangingPunct="0">
              <a:defRPr/>
            </a:pPr>
            <a:endParaRPr lang="en-US" altLang="zh-CN" sz="2200" b="1" kern="0" dirty="0" smtClean="0">
              <a:solidFill>
                <a:srgbClr val="000000"/>
              </a:solidFill>
              <a:latin typeface="Times New Roman" panose="02020603050405020304" pitchFamily="18" charset="0"/>
              <a:ea typeface="宋体" pitchFamily="2" charset="-122"/>
              <a:cs typeface="Times New Roman" panose="02020603050405020304" pitchFamily="18" charset="0"/>
            </a:endParaRPr>
          </a:p>
          <a:p>
            <a:pPr marL="342900" indent="-342900">
              <a:buFont typeface="Arial"/>
              <a:buChar char="•"/>
            </a:pPr>
            <a:r>
              <a:rPr lang="en-US" sz="2400" dirty="0" smtClean="0">
                <a:latin typeface="Times New Roman"/>
                <a:cs typeface="Times New Roman"/>
              </a:rPr>
              <a:t>Clarify </a:t>
            </a:r>
            <a:r>
              <a:rPr lang="en-US" sz="2400" dirty="0">
                <a:latin typeface="Times New Roman"/>
                <a:cs typeface="Times New Roman"/>
              </a:rPr>
              <a:t>responsibilities at all levels of </a:t>
            </a:r>
            <a:r>
              <a:rPr lang="en-US" sz="2400" dirty="0" smtClean="0">
                <a:latin typeface="Times New Roman"/>
                <a:cs typeface="Times New Roman"/>
              </a:rPr>
              <a:t>government</a:t>
            </a:r>
            <a:endParaRPr lang="en-US" sz="2400" dirty="0">
              <a:latin typeface="Times New Roman"/>
              <a:cs typeface="Times New Roman"/>
            </a:endParaRPr>
          </a:p>
          <a:p>
            <a:pPr marL="342900" indent="-342900">
              <a:buFont typeface="Arial"/>
              <a:buChar char="•"/>
            </a:pPr>
            <a:r>
              <a:rPr lang="en-US" sz="2400" dirty="0">
                <a:latin typeface="Times New Roman"/>
                <a:cs typeface="Times New Roman"/>
              </a:rPr>
              <a:t>Strengthen capacity and authority to match </a:t>
            </a:r>
            <a:r>
              <a:rPr lang="en-US" sz="2400" dirty="0" smtClean="0">
                <a:latin typeface="Times New Roman"/>
                <a:cs typeface="Times New Roman"/>
              </a:rPr>
              <a:t>responsibilities</a:t>
            </a:r>
            <a:endParaRPr lang="en-US" sz="2400" dirty="0">
              <a:latin typeface="Times New Roman"/>
              <a:cs typeface="Times New Roman"/>
            </a:endParaRPr>
          </a:p>
          <a:p>
            <a:pPr marL="342900" indent="-342900">
              <a:buFont typeface="Arial"/>
              <a:buChar char="•"/>
            </a:pPr>
            <a:r>
              <a:rPr lang="en-US" sz="2400" dirty="0">
                <a:latin typeface="Times New Roman"/>
                <a:cs typeface="Times New Roman"/>
              </a:rPr>
              <a:t>Make </a:t>
            </a:r>
            <a:r>
              <a:rPr lang="en-US" sz="2400" dirty="0" smtClean="0">
                <a:latin typeface="Times New Roman"/>
                <a:cs typeface="Times New Roman"/>
              </a:rPr>
              <a:t>direct supervision </a:t>
            </a:r>
            <a:r>
              <a:rPr lang="en-US" sz="2400" dirty="0">
                <a:latin typeface="Times New Roman"/>
                <a:cs typeface="Times New Roman"/>
              </a:rPr>
              <a:t>and leadership a clear responsibility of environmental departments </a:t>
            </a:r>
            <a:r>
              <a:rPr lang="en-US" sz="2400" dirty="0" smtClean="0">
                <a:latin typeface="Times New Roman"/>
                <a:cs typeface="Times New Roman"/>
              </a:rPr>
              <a:t>for enforcement at </a:t>
            </a:r>
            <a:r>
              <a:rPr lang="en-US" sz="2400" dirty="0">
                <a:latin typeface="Times New Roman"/>
                <a:cs typeface="Times New Roman"/>
              </a:rPr>
              <a:t>or above provincial level </a:t>
            </a:r>
            <a:r>
              <a:rPr lang="en-US" sz="2400" dirty="0" smtClean="0">
                <a:latin typeface="Times New Roman"/>
                <a:cs typeface="Times New Roman"/>
              </a:rPr>
              <a:t>(</a:t>
            </a:r>
            <a:r>
              <a:rPr lang="en-US" sz="2400" i="1" dirty="0" smtClean="0">
                <a:latin typeface="Times New Roman"/>
                <a:cs typeface="Times New Roman"/>
              </a:rPr>
              <a:t>in </a:t>
            </a:r>
            <a:r>
              <a:rPr lang="en-US" sz="2400" i="1" dirty="0">
                <a:latin typeface="Times New Roman"/>
                <a:cs typeface="Times New Roman"/>
              </a:rPr>
              <a:t>accordance with the reform proposed </a:t>
            </a:r>
            <a:r>
              <a:rPr lang="en-US" sz="2400" i="1" dirty="0" smtClean="0">
                <a:latin typeface="Times New Roman"/>
                <a:cs typeface="Times New Roman"/>
              </a:rPr>
              <a:t>at </a:t>
            </a:r>
            <a:r>
              <a:rPr lang="en-US" sz="2400" i="1" dirty="0">
                <a:latin typeface="Times New Roman"/>
                <a:cs typeface="Times New Roman"/>
              </a:rPr>
              <a:t>the 5th Plenary Session of the 18th Central Committee of the Communist Party of China)</a:t>
            </a:r>
            <a:r>
              <a:rPr lang="en-US" sz="2400" i="1" dirty="0"/>
              <a:t> </a:t>
            </a:r>
            <a:endParaRPr lang="en-US" altLang="zh-CN" sz="2200" b="1" kern="0" dirty="0" smtClean="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endParaRPr lang="en-US" altLang="zh-CN" sz="2000" b="1" kern="0" dirty="0" smtClean="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r>
              <a:rPr lang="zh-CN" altLang="en-US" sz="2200" b="1" kern="0" dirty="0" smtClean="0">
                <a:solidFill>
                  <a:srgbClr val="000000"/>
                </a:solidFill>
                <a:latin typeface="+mn-ea"/>
              </a:rPr>
              <a:t>建议</a:t>
            </a:r>
            <a:r>
              <a:rPr lang="en-US" altLang="zh-CN" sz="2200" b="1" kern="0" dirty="0" smtClean="0">
                <a:solidFill>
                  <a:srgbClr val="000000"/>
                </a:solidFill>
                <a:latin typeface="+mn-ea"/>
              </a:rPr>
              <a:t>6</a:t>
            </a:r>
            <a:r>
              <a:rPr lang="zh-CN" altLang="en-US" sz="2200" b="1" kern="0" dirty="0" smtClean="0">
                <a:solidFill>
                  <a:srgbClr val="000000"/>
                </a:solidFill>
                <a:latin typeface="+mn-ea"/>
              </a:rPr>
              <a:t>：构建</a:t>
            </a:r>
            <a:r>
              <a:rPr lang="zh-CN" altLang="zh-CN" sz="2200" b="1" kern="100" dirty="0" smtClean="0">
                <a:solidFill>
                  <a:prstClr val="black"/>
                </a:solidFill>
                <a:latin typeface="宋体"/>
                <a:cs typeface="Times New Roman"/>
              </a:rPr>
              <a:t>协调有序、高效运转的环境监管机制，确保环保部门和其他依法行使监督管理职权的部门，依法独立行使环境执法监管权</a:t>
            </a:r>
            <a:r>
              <a:rPr lang="zh-CN" altLang="en-US" sz="2200" b="1" kern="100" dirty="0" smtClean="0">
                <a:solidFill>
                  <a:prstClr val="black"/>
                </a:solidFill>
                <a:latin typeface="宋体"/>
                <a:cs typeface="Times New Roman"/>
              </a:rPr>
              <a:t>，</a:t>
            </a:r>
            <a:r>
              <a:rPr lang="zh-CN" altLang="zh-CN" sz="2200" b="1" kern="100" dirty="0" smtClean="0">
                <a:solidFill>
                  <a:prstClr val="black"/>
                </a:solidFill>
                <a:latin typeface="宋体"/>
                <a:cs typeface="Times New Roman"/>
              </a:rPr>
              <a:t>防止地方政府的不当</a:t>
            </a:r>
            <a:r>
              <a:rPr lang="zh-CN" altLang="zh-CN" sz="2200" b="1" kern="100" smtClean="0">
                <a:solidFill>
                  <a:prstClr val="black"/>
                </a:solidFill>
                <a:latin typeface="宋体"/>
                <a:cs typeface="Times New Roman"/>
              </a:rPr>
              <a:t>干扰</a:t>
            </a:r>
            <a:r>
              <a:rPr lang="zh-CN" altLang="zh-CN" sz="2200" b="1" kern="100" smtClean="0">
                <a:solidFill>
                  <a:prstClr val="black"/>
                </a:solidFill>
                <a:latin typeface="宋体"/>
                <a:cs typeface="Times New Roman"/>
              </a:rPr>
              <a:t>。</a:t>
            </a:r>
            <a:r>
              <a:rPr lang="zh-CN" altLang="en-US" sz="2200" b="1" kern="100" smtClean="0">
                <a:solidFill>
                  <a:prstClr val="black"/>
                </a:solidFill>
                <a:latin typeface="宋体"/>
                <a:cs typeface="Times New Roman"/>
              </a:rPr>
              <a:t>进一步落实</a:t>
            </a:r>
            <a:r>
              <a:rPr lang="zh-CN" altLang="en-US" sz="2200" b="1" kern="100" dirty="0" smtClean="0">
                <a:solidFill>
                  <a:prstClr val="black"/>
                </a:solidFill>
                <a:latin typeface="宋体"/>
                <a:cs typeface="Times New Roman"/>
              </a:rPr>
              <a:t>十八届五中全会提出的深化行政执法体制改革，实行省以下环境保护机构监测监察执法垂直管理制度的要求</a:t>
            </a:r>
            <a:endParaRPr lang="en-US" altLang="zh-CN" sz="2200" b="1" kern="0" dirty="0" smtClean="0">
              <a:solidFill>
                <a:srgbClr val="000000"/>
              </a:solidFill>
              <a:latin typeface="+mn-ea"/>
            </a:endParaRPr>
          </a:p>
          <a:p>
            <a:pPr lvl="0" eaLnBrk="0" hangingPunct="0">
              <a:defRPr/>
            </a:pPr>
            <a:endParaRPr lang="en-US" altLang="zh-CN" sz="2000" kern="0" dirty="0">
              <a:solidFill>
                <a:srgbClr val="000000"/>
              </a:solidFill>
              <a:ea typeface="宋体" pitchFamily="2" charset="-122"/>
            </a:endParaRPr>
          </a:p>
        </p:txBody>
      </p:sp>
      <p:sp>
        <p:nvSpPr>
          <p:cNvPr id="6" name="矩形 5"/>
          <p:cNvSpPr/>
          <p:nvPr/>
        </p:nvSpPr>
        <p:spPr>
          <a:xfrm>
            <a:off x="70992" y="332656"/>
            <a:ext cx="10477672" cy="584775"/>
          </a:xfrm>
          <a:prstGeom prst="rect">
            <a:avLst/>
          </a:prstGeom>
        </p:spPr>
        <p:txBody>
          <a:bodyPr wrap="square">
            <a:spAutoFit/>
          </a:bodyPr>
          <a:lstStyle/>
          <a:p>
            <a:pPr lvl="0"/>
            <a:r>
              <a:rPr lang="en-US" altLang="zh-CN" sz="3200" b="1" dirty="0">
                <a:solidFill>
                  <a:schemeClr val="tx2"/>
                </a:solidFill>
              </a:rPr>
              <a:t>III. </a:t>
            </a:r>
            <a:r>
              <a:rPr lang="zh-CN" altLang="en-US" sz="2800" b="1" dirty="0">
                <a:solidFill>
                  <a:schemeClr val="tx2"/>
                </a:solidFill>
                <a:latin typeface="+mn-ea"/>
              </a:rPr>
              <a:t>环境执法政策建议</a:t>
            </a:r>
            <a:r>
              <a:rPr lang="en-US" altLang="zh-CN" sz="2400" b="1" dirty="0">
                <a:solidFill>
                  <a:schemeClr val="tx2"/>
                </a:solidFill>
              </a:rPr>
              <a:t>Policy Recommendations - Implementation </a:t>
            </a:r>
          </a:p>
        </p:txBody>
      </p:sp>
    </p:spTree>
    <p:extLst>
      <p:ext uri="{BB962C8B-B14F-4D97-AF65-F5344CB8AC3E}">
        <p14:creationId xmlns:p14="http://schemas.microsoft.com/office/powerpoint/2010/main" val="544775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2656"/>
            <a:ext cx="9252520" cy="584776"/>
          </a:xfrm>
          <a:prstGeom prst="rect">
            <a:avLst/>
          </a:prstGeom>
        </p:spPr>
        <p:txBody>
          <a:bodyPr wrap="square">
            <a:spAutoFit/>
          </a:bodyPr>
          <a:lstStyle/>
          <a:p>
            <a:pPr lvl="0"/>
            <a:r>
              <a:rPr lang="en-US" altLang="zh-CN" sz="3200" b="1" dirty="0">
                <a:solidFill>
                  <a:srgbClr val="1F497D"/>
                </a:solidFill>
              </a:rPr>
              <a:t>III. </a:t>
            </a:r>
            <a:r>
              <a:rPr lang="zh-CN" altLang="en-US" sz="2800" b="1" dirty="0" smtClean="0">
                <a:solidFill>
                  <a:srgbClr val="1F497D"/>
                </a:solidFill>
                <a:latin typeface="宋体"/>
              </a:rPr>
              <a:t>环境执法政策建议</a:t>
            </a:r>
            <a:r>
              <a:rPr lang="en-US" altLang="zh-CN" sz="2800" b="1" dirty="0" smtClean="0">
                <a:solidFill>
                  <a:srgbClr val="1F497D"/>
                </a:solidFill>
                <a:latin typeface="宋体"/>
              </a:rPr>
              <a:t> </a:t>
            </a:r>
            <a:r>
              <a:rPr lang="en-US" altLang="zh-CN" sz="2400" b="1" dirty="0" smtClean="0">
                <a:solidFill>
                  <a:srgbClr val="1F497D"/>
                </a:solidFill>
              </a:rPr>
              <a:t>Policy </a:t>
            </a:r>
            <a:r>
              <a:rPr lang="en-US" altLang="zh-CN" sz="2400" b="1" dirty="0">
                <a:solidFill>
                  <a:srgbClr val="1F497D"/>
                </a:solidFill>
              </a:rPr>
              <a:t>Recommendations - Implementation </a:t>
            </a:r>
          </a:p>
        </p:txBody>
      </p:sp>
      <p:sp>
        <p:nvSpPr>
          <p:cNvPr id="3" name="矩形 2"/>
          <p:cNvSpPr/>
          <p:nvPr/>
        </p:nvSpPr>
        <p:spPr>
          <a:xfrm>
            <a:off x="467544" y="1268759"/>
            <a:ext cx="8280920" cy="3416320"/>
          </a:xfrm>
          <a:prstGeom prst="rect">
            <a:avLst/>
          </a:prstGeom>
        </p:spPr>
        <p:txBody>
          <a:bodyPr wrap="square">
            <a:spAutoFit/>
          </a:bodyPr>
          <a:lstStyle/>
          <a:p>
            <a:pPr lvl="0" eaLnBrk="0" hangingPunct="0">
              <a:defRPr/>
            </a:pPr>
            <a:r>
              <a:rPr lang="en-US" altLang="zh-CN" sz="2400" b="1" kern="0" dirty="0" smtClean="0">
                <a:solidFill>
                  <a:srgbClr val="000000"/>
                </a:solidFill>
                <a:latin typeface="Times New Roman" panose="02020603050405020304" pitchFamily="18" charset="0"/>
                <a:ea typeface="宋体" pitchFamily="2" charset="-122"/>
                <a:cs typeface="Times New Roman" panose="02020603050405020304" pitchFamily="18" charset="0"/>
              </a:rPr>
              <a:t>Recommendation 7: Party-government </a:t>
            </a:r>
            <a:r>
              <a:rPr lang="en-US" altLang="zh-CN" sz="2400" b="1" kern="0" dirty="0">
                <a:solidFill>
                  <a:srgbClr val="000000"/>
                </a:solidFill>
                <a:latin typeface="Times New Roman" panose="02020603050405020304" pitchFamily="18" charset="0"/>
                <a:ea typeface="宋体" pitchFamily="2" charset="-122"/>
                <a:cs typeface="Times New Roman" panose="02020603050405020304" pitchFamily="18" charset="0"/>
              </a:rPr>
              <a:t>shared </a:t>
            </a:r>
            <a:r>
              <a:rPr lang="en-US" altLang="zh-CN" sz="2400" b="1" kern="0" dirty="0" smtClean="0">
                <a:solidFill>
                  <a:srgbClr val="000000"/>
                </a:solidFill>
                <a:latin typeface="Times New Roman" panose="02020603050405020304" pitchFamily="18" charset="0"/>
                <a:ea typeface="宋体" pitchFamily="2" charset="-122"/>
                <a:cs typeface="Times New Roman" panose="02020603050405020304" pitchFamily="18" charset="0"/>
              </a:rPr>
              <a:t>responsibility</a:t>
            </a:r>
          </a:p>
          <a:p>
            <a:pPr lvl="0" eaLnBrk="0" hangingPunct="0">
              <a:defRPr/>
            </a:pPr>
            <a:endParaRPr lang="en-US" altLang="zh-CN" sz="2400" b="1" kern="0" dirty="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r>
              <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rPr>
              <a:t>Clarify accountability </a:t>
            </a:r>
            <a:r>
              <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rPr>
              <a:t>for both Party and </a:t>
            </a:r>
            <a:r>
              <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rPr>
              <a:t>Government</a:t>
            </a:r>
          </a:p>
          <a:p>
            <a:pPr lvl="0" eaLnBrk="0" hangingPunct="0">
              <a:defRPr/>
            </a:pPr>
            <a:endParaRPr lang="en-US" altLang="zh-CN" sz="2400" b="1" kern="0" dirty="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endParaRPr lang="en-US" altLang="zh-CN" sz="2400" b="1" kern="0" dirty="0" smtClean="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endParaRPr lang="en-US" altLang="zh-CN" sz="2400" b="1" kern="0" dirty="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r>
              <a:rPr lang="zh-CN" altLang="zh-CN" sz="2400" b="1" kern="100" dirty="0" smtClean="0">
                <a:solidFill>
                  <a:prstClr val="black"/>
                </a:solidFill>
                <a:latin typeface="宋体"/>
                <a:cs typeface="Times New Roman" panose="02020603050405020304" pitchFamily="18" charset="0"/>
              </a:rPr>
              <a:t>建议</a:t>
            </a:r>
            <a:r>
              <a:rPr lang="en-US" altLang="zh-CN" sz="2400" b="1" kern="100" dirty="0">
                <a:solidFill>
                  <a:prstClr val="black"/>
                </a:solidFill>
                <a:latin typeface="宋体"/>
                <a:cs typeface="Times New Roman" panose="02020603050405020304" pitchFamily="18" charset="0"/>
              </a:rPr>
              <a:t>7</a:t>
            </a:r>
            <a:r>
              <a:rPr lang="zh-CN" altLang="zh-CN" sz="2400" b="1" kern="100" dirty="0">
                <a:solidFill>
                  <a:prstClr val="black"/>
                </a:solidFill>
                <a:latin typeface="宋体"/>
                <a:cs typeface="Times New Roman" panose="02020603050405020304" pitchFamily="18" charset="0"/>
              </a:rPr>
              <a:t>：</a:t>
            </a:r>
            <a:r>
              <a:rPr lang="zh-CN" altLang="zh-CN" sz="2400" b="1" kern="100" dirty="0">
                <a:solidFill>
                  <a:prstClr val="black"/>
                </a:solidFill>
                <a:latin typeface="宋体"/>
                <a:cs typeface="Times New Roman"/>
              </a:rPr>
              <a:t>抓紧起草落实“党政同责、一岗双责和失职追责”的实施办法，强化环境法律的督促落实</a:t>
            </a:r>
            <a:r>
              <a:rPr lang="zh-CN" altLang="zh-CN" sz="2400" b="1" kern="100" dirty="0" smtClean="0">
                <a:solidFill>
                  <a:prstClr val="black"/>
                </a:solidFill>
                <a:latin typeface="宋体"/>
                <a:cs typeface="Times New Roman"/>
              </a:rPr>
              <a:t>机制</a:t>
            </a:r>
            <a:endParaRPr lang="zh-CN" altLang="zh-CN" sz="2400" b="1" kern="100" dirty="0">
              <a:solidFill>
                <a:prstClr val="black"/>
              </a:solidFill>
              <a:latin typeface="宋体"/>
              <a:cs typeface="Times New Roman"/>
            </a:endParaRPr>
          </a:p>
          <a:p>
            <a:pPr lvl="0" eaLnBrk="0" hangingPunct="0">
              <a:defRPr/>
            </a:pPr>
            <a:endPar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52862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2656"/>
            <a:ext cx="9324528" cy="584775"/>
          </a:xfrm>
          <a:prstGeom prst="rect">
            <a:avLst/>
          </a:prstGeom>
        </p:spPr>
        <p:txBody>
          <a:bodyPr wrap="square">
            <a:spAutoFit/>
          </a:bodyPr>
          <a:lstStyle/>
          <a:p>
            <a:pPr lvl="0"/>
            <a:r>
              <a:rPr lang="en-US" altLang="zh-CN" sz="3200" b="1" dirty="0">
                <a:solidFill>
                  <a:srgbClr val="1F497D"/>
                </a:solidFill>
              </a:rPr>
              <a:t>III. </a:t>
            </a:r>
            <a:r>
              <a:rPr lang="zh-CN" altLang="en-US" sz="2800" b="1" dirty="0" smtClean="0">
                <a:solidFill>
                  <a:srgbClr val="1F497D"/>
                </a:solidFill>
                <a:latin typeface="宋体"/>
              </a:rPr>
              <a:t>环境执法政策建议</a:t>
            </a:r>
            <a:r>
              <a:rPr lang="en-US" altLang="zh-CN" sz="2800" b="1" dirty="0" smtClean="0">
                <a:solidFill>
                  <a:srgbClr val="1F497D"/>
                </a:solidFill>
                <a:latin typeface="宋体"/>
              </a:rPr>
              <a:t> </a:t>
            </a:r>
            <a:r>
              <a:rPr lang="en-US" altLang="zh-CN" sz="2400" b="1" dirty="0" smtClean="0">
                <a:solidFill>
                  <a:srgbClr val="1F497D"/>
                </a:solidFill>
              </a:rPr>
              <a:t>Policy </a:t>
            </a:r>
            <a:r>
              <a:rPr lang="en-US" altLang="zh-CN" sz="2400" b="1" dirty="0">
                <a:solidFill>
                  <a:srgbClr val="1F497D"/>
                </a:solidFill>
              </a:rPr>
              <a:t>Recommendations - Implementation </a:t>
            </a:r>
          </a:p>
        </p:txBody>
      </p:sp>
      <p:sp>
        <p:nvSpPr>
          <p:cNvPr id="3" name="矩形 2"/>
          <p:cNvSpPr/>
          <p:nvPr/>
        </p:nvSpPr>
        <p:spPr>
          <a:xfrm>
            <a:off x="395536" y="1340768"/>
            <a:ext cx="8280920" cy="4893647"/>
          </a:xfrm>
          <a:prstGeom prst="rect">
            <a:avLst/>
          </a:prstGeom>
        </p:spPr>
        <p:txBody>
          <a:bodyPr wrap="square">
            <a:spAutoFit/>
          </a:bodyPr>
          <a:lstStyle/>
          <a:p>
            <a:pPr lvl="0" eaLnBrk="0" hangingPunct="0">
              <a:defRPr/>
            </a:pPr>
            <a:r>
              <a:rPr lang="en-US" altLang="zh-CN" sz="2400" b="1" kern="0" dirty="0" smtClean="0">
                <a:solidFill>
                  <a:srgbClr val="000000"/>
                </a:solidFill>
                <a:latin typeface="Times New Roman" panose="02020603050405020304" pitchFamily="18" charset="0"/>
                <a:ea typeface="宋体" pitchFamily="2" charset="-122"/>
                <a:cs typeface="Times New Roman" panose="02020603050405020304" pitchFamily="18" charset="0"/>
              </a:rPr>
              <a:t>Recommendation 8: Increase </a:t>
            </a:r>
            <a:r>
              <a:rPr lang="en-US" altLang="zh-CN" sz="2400" b="1" kern="0" dirty="0">
                <a:solidFill>
                  <a:srgbClr val="000000"/>
                </a:solidFill>
                <a:latin typeface="Times New Roman" panose="02020603050405020304" pitchFamily="18" charset="0"/>
                <a:ea typeface="宋体" pitchFamily="2" charset="-122"/>
                <a:cs typeface="Times New Roman" panose="02020603050405020304" pitchFamily="18" charset="0"/>
              </a:rPr>
              <a:t>compliance and public </a:t>
            </a:r>
            <a:r>
              <a:rPr lang="en-US" altLang="zh-CN" sz="2400" b="1" kern="0" dirty="0" smtClean="0">
                <a:solidFill>
                  <a:srgbClr val="000000"/>
                </a:solidFill>
                <a:latin typeface="Times New Roman" panose="02020603050405020304" pitchFamily="18" charset="0"/>
                <a:ea typeface="宋体" pitchFamily="2" charset="-122"/>
                <a:cs typeface="Times New Roman" panose="02020603050405020304" pitchFamily="18" charset="0"/>
              </a:rPr>
              <a:t>trust</a:t>
            </a:r>
          </a:p>
          <a:p>
            <a:pPr lvl="1" eaLnBrk="0" hangingPunct="0">
              <a:defRPr/>
            </a:pPr>
            <a:endPar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endParaRPr>
          </a:p>
          <a:p>
            <a:pPr lvl="1" eaLnBrk="0" hangingPunct="0">
              <a:defRPr/>
            </a:pPr>
            <a:r>
              <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rPr>
              <a:t>Bring  </a:t>
            </a:r>
            <a:r>
              <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rPr>
              <a:t>public supervision into full </a:t>
            </a:r>
            <a:r>
              <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rPr>
              <a:t>play</a:t>
            </a:r>
            <a:r>
              <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rPr>
              <a:t>by actively promoting:</a:t>
            </a:r>
          </a:p>
          <a:p>
            <a:pPr marL="1257300" lvl="2" indent="-342900" eaLnBrk="0" hangingPunct="0">
              <a:buFont typeface="Arial"/>
              <a:buChar char="•"/>
              <a:defRPr/>
            </a:pPr>
            <a:r>
              <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rPr>
              <a:t>Public </a:t>
            </a:r>
            <a:r>
              <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rPr>
              <a:t>education</a:t>
            </a:r>
          </a:p>
          <a:p>
            <a:pPr marL="1257300" lvl="2" indent="-342900" eaLnBrk="0" hangingPunct="0">
              <a:buFont typeface="Arial"/>
              <a:buChar char="•"/>
              <a:defRPr/>
            </a:pPr>
            <a:r>
              <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rPr>
              <a:t>Disclosure of information</a:t>
            </a:r>
          </a:p>
          <a:p>
            <a:pPr marL="1257300" lvl="2" indent="-342900" eaLnBrk="0" hangingPunct="0">
              <a:buFont typeface="Arial"/>
              <a:buChar char="•"/>
              <a:defRPr/>
            </a:pPr>
            <a:r>
              <a:rPr lang="en-US" altLang="zh-CN" sz="2400" kern="0" dirty="0" smtClean="0">
                <a:solidFill>
                  <a:srgbClr val="000000"/>
                </a:solidFill>
                <a:latin typeface="Times New Roman" panose="02020603050405020304" pitchFamily="18" charset="0"/>
                <a:ea typeface="宋体" pitchFamily="2" charset="-122"/>
                <a:cs typeface="Times New Roman" panose="02020603050405020304" pitchFamily="18" charset="0"/>
              </a:rPr>
              <a:t>Multi-</a:t>
            </a:r>
            <a:r>
              <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rPr>
              <a:t>party participation</a:t>
            </a:r>
          </a:p>
          <a:p>
            <a:pPr marL="1257300" lvl="2" indent="-342900" eaLnBrk="0" hangingPunct="0">
              <a:buFont typeface="Arial"/>
              <a:buChar char="•"/>
              <a:defRPr/>
            </a:pPr>
            <a:r>
              <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rPr>
              <a:t>Public interest litigation </a:t>
            </a:r>
            <a:endParaRPr lang="en-US" altLang="zh-CN" sz="2400" b="1" kern="0" dirty="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endParaRPr lang="en-US" altLang="zh-CN" sz="2400" b="1" kern="0" dirty="0" smtClean="0">
              <a:solidFill>
                <a:srgbClr val="000000"/>
              </a:solidFill>
              <a:latin typeface="Times New Roman" panose="02020603050405020304" pitchFamily="18" charset="0"/>
              <a:ea typeface="宋体" pitchFamily="2" charset="-122"/>
              <a:cs typeface="Times New Roman" panose="02020603050405020304" pitchFamily="18" charset="0"/>
            </a:endParaRPr>
          </a:p>
          <a:p>
            <a:pPr lvl="0" eaLnBrk="0" hangingPunct="0">
              <a:defRPr/>
            </a:pPr>
            <a:r>
              <a:rPr lang="zh-CN" altLang="zh-CN" sz="2400" b="1" kern="100" dirty="0" smtClean="0">
                <a:solidFill>
                  <a:prstClr val="black"/>
                </a:solidFill>
                <a:latin typeface="宋体"/>
                <a:cs typeface="Times New Roman"/>
              </a:rPr>
              <a:t>建议</a:t>
            </a:r>
            <a:r>
              <a:rPr lang="en-US" altLang="zh-CN" sz="2400" b="1" kern="100" dirty="0">
                <a:solidFill>
                  <a:prstClr val="black"/>
                </a:solidFill>
                <a:latin typeface="宋体"/>
                <a:cs typeface="Times New Roman"/>
              </a:rPr>
              <a:t>8</a:t>
            </a:r>
            <a:r>
              <a:rPr lang="zh-CN" altLang="zh-CN" sz="2400" b="1" kern="100" dirty="0">
                <a:solidFill>
                  <a:prstClr val="black"/>
                </a:solidFill>
                <a:latin typeface="宋体"/>
                <a:cs typeface="Times New Roman"/>
              </a:rPr>
              <a:t>：</a:t>
            </a:r>
            <a:r>
              <a:rPr lang="zh-CN" altLang="zh-CN" sz="2400" b="1" dirty="0">
                <a:solidFill>
                  <a:prstClr val="black"/>
                </a:solidFill>
                <a:latin typeface="宋体"/>
                <a:cs typeface="Times New Roman"/>
              </a:rPr>
              <a:t>充分发挥公众参与作用，完善环境公益诉讼制度。加快进行</a:t>
            </a:r>
            <a:r>
              <a:rPr lang="zh-CN" altLang="zh-CN" sz="2400" b="1" kern="0" dirty="0">
                <a:solidFill>
                  <a:srgbClr val="000000"/>
                </a:solidFill>
                <a:latin typeface="宋体"/>
                <a:cs typeface="Times New Roman"/>
              </a:rPr>
              <a:t>环境行政公益诉讼的试点，确保政府的环境行政行为在阳光下运行，增强各级政府执行环境法律的自觉性，确保各项环境法律法规</a:t>
            </a:r>
            <a:r>
              <a:rPr lang="zh-CN" altLang="zh-CN" sz="2400" b="1" kern="0" dirty="0" smtClean="0">
                <a:solidFill>
                  <a:srgbClr val="000000"/>
                </a:solidFill>
                <a:latin typeface="宋体"/>
                <a:cs typeface="Times New Roman"/>
              </a:rPr>
              <a:t>的贯彻落实</a:t>
            </a:r>
            <a:endParaRPr lang="zh-CN" altLang="zh-CN" sz="2400" b="1" kern="100" dirty="0">
              <a:solidFill>
                <a:prstClr val="black"/>
              </a:solidFill>
              <a:latin typeface="宋体"/>
              <a:cs typeface="Times New Roman"/>
            </a:endParaRPr>
          </a:p>
          <a:p>
            <a:pPr lvl="0" eaLnBrk="0" hangingPunct="0">
              <a:defRPr/>
            </a:pPr>
            <a:endParaRPr lang="en-US" altLang="zh-CN" sz="2400" kern="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48961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827584" y="1484784"/>
            <a:ext cx="6913421" cy="793576"/>
            <a:chOff x="1296" y="1824"/>
            <a:chExt cx="3050"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680" y="1934"/>
              <a:ext cx="266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defRPr/>
              </a:pPr>
              <a:r>
                <a:rPr lang="en-US" altLang="zh-CN" sz="2000" b="1" kern="0" dirty="0" smtClean="0">
                  <a:solidFill>
                    <a:srgbClr val="000000"/>
                  </a:solidFill>
                  <a:ea typeface="宋体" pitchFamily="2" charset="-122"/>
                </a:rPr>
                <a:t>  2015</a:t>
              </a:r>
              <a:r>
                <a:rPr lang="zh-CN" altLang="en-US" sz="2000" b="1" kern="0" dirty="0" smtClean="0">
                  <a:solidFill>
                    <a:srgbClr val="000000"/>
                  </a:solidFill>
                  <a:ea typeface="宋体" pitchFamily="2" charset="-122"/>
                </a:rPr>
                <a:t>年主要研究内容</a:t>
              </a:r>
              <a:r>
                <a:rPr lang="en-US" altLang="zh-CN" sz="2000" b="1" kern="0" dirty="0" smtClean="0">
                  <a:solidFill>
                    <a:srgbClr val="000000"/>
                  </a:solidFill>
                  <a:ea typeface="宋体" pitchFamily="2" charset="-122"/>
                </a:rPr>
                <a:t> </a:t>
              </a:r>
              <a:r>
                <a:rPr lang="en-AU" altLang="zh-CN" sz="2000" b="1" kern="0" dirty="0" smtClean="0">
                  <a:solidFill>
                    <a:sysClr val="windowText" lastClr="000000"/>
                  </a:solidFill>
                </a:rPr>
                <a:t>Focus </a:t>
              </a:r>
              <a:r>
                <a:rPr lang="en-AU" altLang="zh-CN" sz="2000" b="1" kern="0" dirty="0">
                  <a:solidFill>
                    <a:sysClr val="windowText" lastClr="000000"/>
                  </a:solidFill>
                </a:rPr>
                <a:t>of </a:t>
              </a:r>
              <a:r>
                <a:rPr lang="en-AU" altLang="zh-CN" sz="2000" b="1" kern="0" dirty="0" smtClean="0">
                  <a:solidFill>
                    <a:sysClr val="windowText" lastClr="000000"/>
                  </a:solidFill>
                </a:rPr>
                <a:t>Task </a:t>
              </a:r>
              <a:r>
                <a:rPr lang="en-US" altLang="zh-CN" sz="2000" b="1" kern="0" dirty="0" smtClean="0">
                  <a:solidFill>
                    <a:sysClr val="windowText" lastClr="000000"/>
                  </a:solidFill>
                </a:rPr>
                <a:t>Force</a:t>
              </a:r>
              <a:r>
                <a:rPr lang="en-AU" altLang="zh-CN" sz="2000" b="1" kern="0" dirty="0" smtClean="0">
                  <a:solidFill>
                    <a:sysClr val="windowText" lastClr="000000"/>
                  </a:solidFill>
                </a:rPr>
                <a:t> </a:t>
              </a:r>
              <a:r>
                <a:rPr lang="en-AU" altLang="zh-CN" sz="2000" b="1" kern="0" dirty="0">
                  <a:solidFill>
                    <a:sysClr val="windowText" lastClr="000000"/>
                  </a:solidFill>
                </a:rPr>
                <a:t>in </a:t>
              </a:r>
              <a:r>
                <a:rPr lang="en-AU" altLang="zh-CN" sz="2000" b="1" kern="0" dirty="0" smtClean="0">
                  <a:solidFill>
                    <a:sysClr val="windowText" lastClr="000000"/>
                  </a:solidFill>
                </a:rPr>
                <a:t>2015</a:t>
              </a:r>
              <a:endParaRPr lang="zh-CN" altLang="en-US" sz="2000" b="1" kern="0" dirty="0">
                <a:solidFill>
                  <a:srgbClr val="000000"/>
                </a:solidFill>
                <a:ea typeface="宋体" pitchFamily="2" charset="-122"/>
              </a:endParaRPr>
            </a:p>
          </p:txBody>
        </p:sp>
        <p:sp>
          <p:nvSpPr>
            <p:cNvPr id="47" name="Text Box 50"/>
            <p:cNvSpPr txBox="1">
              <a:spLocks noChangeArrowheads="1"/>
            </p:cNvSpPr>
            <p:nvPr/>
          </p:nvSpPr>
          <p:spPr bwMode="gray">
            <a:xfrm>
              <a:off x="1443" y="1886"/>
              <a:ext cx="1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I</a:t>
              </a:r>
            </a:p>
          </p:txBody>
        </p:sp>
      </p:grpSp>
      <p:grpSp>
        <p:nvGrpSpPr>
          <p:cNvPr id="48" name="Group 51"/>
          <p:cNvGrpSpPr>
            <a:grpSpLocks/>
          </p:cNvGrpSpPr>
          <p:nvPr/>
        </p:nvGrpSpPr>
        <p:grpSpPr bwMode="auto">
          <a:xfrm>
            <a:off x="899592" y="2564904"/>
            <a:ext cx="7704855" cy="685800"/>
            <a:chOff x="1296" y="1824"/>
            <a:chExt cx="3430"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689" y="1934"/>
              <a:ext cx="30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defRPr/>
              </a:pPr>
              <a:r>
                <a:rPr lang="en-US" altLang="zh-CN" sz="2000" b="1" kern="0" dirty="0" smtClean="0">
                  <a:solidFill>
                    <a:srgbClr val="000000"/>
                  </a:solidFill>
                  <a:ea typeface="宋体" pitchFamily="2" charset="-122"/>
                </a:rPr>
                <a:t> </a:t>
              </a:r>
              <a:r>
                <a:rPr lang="zh-CN" altLang="en-US" sz="2000" b="1" kern="0" dirty="0" smtClean="0">
                  <a:solidFill>
                    <a:srgbClr val="000000"/>
                  </a:solidFill>
                  <a:ea typeface="宋体" pitchFamily="2" charset="-122"/>
                </a:rPr>
                <a:t>立法政策建议</a:t>
              </a:r>
              <a:r>
                <a:rPr lang="en-US" altLang="zh-CN" sz="2000" b="1" kern="0" dirty="0" smtClean="0">
                  <a:solidFill>
                    <a:srgbClr val="000000"/>
                  </a:solidFill>
                  <a:ea typeface="宋体" pitchFamily="2" charset="-122"/>
                </a:rPr>
                <a:t> Recommendations - Legislation</a:t>
              </a:r>
              <a:endParaRPr lang="en-US" altLang="zh-CN" sz="2000" b="1" kern="0" dirty="0">
                <a:solidFill>
                  <a:srgbClr val="000000"/>
                </a:solidFill>
                <a:ea typeface="宋体" pitchFamily="2" charset="-122"/>
              </a:endParaRPr>
            </a:p>
          </p:txBody>
        </p:sp>
        <p:sp>
          <p:nvSpPr>
            <p:cNvPr id="52" name="Text Box 55"/>
            <p:cNvSpPr txBox="1">
              <a:spLocks noChangeArrowheads="1"/>
            </p:cNvSpPr>
            <p:nvPr/>
          </p:nvSpPr>
          <p:spPr bwMode="gray">
            <a:xfrm>
              <a:off x="1426" y="1886"/>
              <a:ext cx="1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II</a:t>
              </a:r>
            </a:p>
          </p:txBody>
        </p:sp>
      </p:grpSp>
      <p:grpSp>
        <p:nvGrpSpPr>
          <p:cNvPr id="53" name="Group 56"/>
          <p:cNvGrpSpPr>
            <a:grpSpLocks/>
          </p:cNvGrpSpPr>
          <p:nvPr/>
        </p:nvGrpSpPr>
        <p:grpSpPr bwMode="auto">
          <a:xfrm>
            <a:off x="899592" y="3573016"/>
            <a:ext cx="7201805" cy="685800"/>
            <a:chOff x="1296" y="1824"/>
            <a:chExt cx="3179"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59"/>
            <p:cNvSpPr txBox="1">
              <a:spLocks noChangeArrowheads="1"/>
            </p:cNvSpPr>
            <p:nvPr/>
          </p:nvSpPr>
          <p:spPr bwMode="gray">
            <a:xfrm>
              <a:off x="1738" y="1915"/>
              <a:ext cx="27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hangingPunct="0">
                <a:defRPr/>
              </a:pPr>
              <a:r>
                <a:rPr lang="zh-CN" altLang="en-US" sz="2000" b="1" kern="0" dirty="0" smtClean="0">
                  <a:solidFill>
                    <a:srgbClr val="000000"/>
                  </a:solidFill>
                  <a:ea typeface="宋体" pitchFamily="2" charset="-122"/>
                </a:rPr>
                <a:t>执法政策建议</a:t>
              </a:r>
              <a:r>
                <a:rPr lang="en-US" altLang="zh-CN" sz="2000" b="1" kern="0" dirty="0" smtClean="0">
                  <a:solidFill>
                    <a:srgbClr val="000000"/>
                  </a:solidFill>
                  <a:ea typeface="宋体" pitchFamily="2" charset="-122"/>
                </a:rPr>
                <a:t> Recommendations – Implementation</a:t>
              </a:r>
              <a:endParaRPr lang="en-US" altLang="zh-CN" sz="2000" b="1" kern="0" dirty="0">
                <a:solidFill>
                  <a:srgbClr val="000000"/>
                </a:solidFill>
                <a:ea typeface="宋体" pitchFamily="2" charset="-122"/>
              </a:endParaRPr>
            </a:p>
          </p:txBody>
        </p:sp>
        <p:sp>
          <p:nvSpPr>
            <p:cNvPr id="57" name="Text Box 60"/>
            <p:cNvSpPr txBox="1">
              <a:spLocks noChangeArrowheads="1"/>
            </p:cNvSpPr>
            <p:nvPr/>
          </p:nvSpPr>
          <p:spPr bwMode="gray">
            <a:xfrm>
              <a:off x="1407" y="1886"/>
              <a:ext cx="19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III</a:t>
              </a: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grpSp>
        <p:nvGrpSpPr>
          <p:cNvPr id="18" name="Group 61"/>
          <p:cNvGrpSpPr>
            <a:grpSpLocks/>
          </p:cNvGrpSpPr>
          <p:nvPr/>
        </p:nvGrpSpPr>
        <p:grpSpPr bwMode="auto">
          <a:xfrm>
            <a:off x="899592" y="4509120"/>
            <a:ext cx="6696744" cy="882650"/>
            <a:chOff x="1296" y="1824"/>
            <a:chExt cx="2976" cy="556"/>
          </a:xfrm>
        </p:grpSpPr>
        <p:sp>
          <p:nvSpPr>
            <p:cNvPr id="19" name="AutoShape 62"/>
            <p:cNvSpPr>
              <a:spLocks noChangeArrowheads="1"/>
            </p:cNvSpPr>
            <p:nvPr/>
          </p:nvSpPr>
          <p:spPr bwMode="gray">
            <a:xfrm>
              <a:off x="1536" y="1899"/>
              <a:ext cx="2736" cy="288"/>
            </a:xfrm>
            <a:prstGeom prst="roundRect">
              <a:avLst>
                <a:gd name="adj" fmla="val 16667"/>
              </a:avLst>
            </a:prstGeom>
            <a:gradFill rotWithShape="1">
              <a:gsLst>
                <a:gs pos="0">
                  <a:srgbClr val="90A8B0"/>
                </a:gs>
                <a:gs pos="50000">
                  <a:srgbClr val="90A8B0">
                    <a:gamma/>
                    <a:tint val="21176"/>
                    <a:invGamma/>
                  </a:srgbClr>
                </a:gs>
                <a:gs pos="100000">
                  <a:srgbClr val="90A8B0"/>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1" name="Text Box 64"/>
            <p:cNvSpPr txBox="1">
              <a:spLocks noChangeArrowheads="1"/>
            </p:cNvSpPr>
            <p:nvPr/>
          </p:nvSpPr>
          <p:spPr bwMode="gray">
            <a:xfrm>
              <a:off x="1680" y="1934"/>
              <a:ext cx="216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kumimoji="0" lang="en-US" altLang="zh-CN" sz="2000" b="1" i="0" u="none" strike="noStrike" kern="0" cap="none" spc="0" normalizeH="0" baseline="0" noProof="0" dirty="0" smtClean="0">
                  <a:ln>
                    <a:noFill/>
                  </a:ln>
                  <a:solidFill>
                    <a:srgbClr val="000000"/>
                  </a:solidFill>
                  <a:effectLst/>
                  <a:uLnTx/>
                  <a:uFillTx/>
                  <a:ea typeface="宋体" pitchFamily="2" charset="-122"/>
                </a:rPr>
                <a:t> </a:t>
              </a:r>
              <a:r>
                <a:rPr kumimoji="0" lang="en-US" altLang="zh-CN" sz="2000" i="0" u="none" strike="noStrike" kern="0" cap="none" spc="0" normalizeH="0" baseline="0" noProof="0" dirty="0" smtClean="0">
                  <a:ln>
                    <a:noFill/>
                  </a:ln>
                  <a:solidFill>
                    <a:srgbClr val="000000"/>
                  </a:solidFill>
                  <a:effectLst/>
                  <a:uLnTx/>
                  <a:uFillTx/>
                  <a:ea typeface="宋体" pitchFamily="2" charset="-122"/>
                </a:rPr>
                <a:t> </a:t>
              </a:r>
              <a:r>
                <a:rPr kumimoji="0" lang="en-US" altLang="zh-CN" b="1" i="0" u="none" strike="noStrike" kern="0" cap="none" spc="0" normalizeH="0" baseline="0" noProof="0" dirty="0" smtClean="0">
                  <a:ln>
                    <a:noFill/>
                  </a:ln>
                  <a:solidFill>
                    <a:srgbClr val="000000"/>
                  </a:solidFill>
                  <a:effectLst/>
                  <a:uLnTx/>
                  <a:uFillTx/>
                  <a:ea typeface="宋体" pitchFamily="2" charset="-122"/>
                </a:rPr>
                <a:t>2016</a:t>
              </a:r>
              <a:r>
                <a:rPr kumimoji="0" lang="zh-CN" altLang="en-US" b="1" i="0" u="none" strike="noStrike" kern="0" cap="none" spc="0" normalizeH="0" baseline="0" noProof="0" dirty="0" smtClean="0">
                  <a:ln>
                    <a:noFill/>
                  </a:ln>
                  <a:solidFill>
                    <a:srgbClr val="000000"/>
                  </a:solidFill>
                  <a:effectLst/>
                  <a:uLnTx/>
                  <a:uFillTx/>
                  <a:ea typeface="宋体" pitchFamily="2" charset="-122"/>
                </a:rPr>
                <a:t>年</a:t>
              </a:r>
              <a:r>
                <a:rPr lang="zh-CN" altLang="en-US" b="1" kern="0" dirty="0" smtClean="0">
                  <a:solidFill>
                    <a:srgbClr val="000000"/>
                  </a:solidFill>
                  <a:ea typeface="宋体" pitchFamily="2" charset="-122"/>
                </a:rPr>
                <a:t>研究计划</a:t>
              </a:r>
              <a:r>
                <a:rPr lang="en-US" altLang="zh-CN" b="1" kern="0" dirty="0">
                  <a:solidFill>
                    <a:srgbClr val="000000"/>
                  </a:solidFill>
                  <a:ea typeface="宋体" pitchFamily="2" charset="-122"/>
                </a:rPr>
                <a:t> </a:t>
              </a:r>
              <a:r>
                <a:rPr lang="en-US" altLang="zh-CN" sz="2000" b="1" kern="0" dirty="0" smtClean="0">
                  <a:solidFill>
                    <a:srgbClr val="000000"/>
                  </a:solidFill>
                  <a:ea typeface="宋体" pitchFamily="2" charset="-122"/>
                </a:rPr>
                <a:t>Task Force Plan </a:t>
              </a:r>
              <a:r>
                <a:rPr lang="en-US" altLang="zh-CN" sz="2000" b="1" kern="0" dirty="0">
                  <a:solidFill>
                    <a:srgbClr val="000000"/>
                  </a:solidFill>
                  <a:ea typeface="宋体" pitchFamily="2" charset="-122"/>
                </a:rPr>
                <a:t>for </a:t>
              </a:r>
              <a:r>
                <a:rPr lang="en-US" altLang="zh-CN" sz="2000" b="1" kern="0" dirty="0" smtClean="0">
                  <a:solidFill>
                    <a:srgbClr val="000000"/>
                  </a:solidFill>
                  <a:ea typeface="宋体" pitchFamily="2" charset="-122"/>
                </a:rPr>
                <a:t>2016</a:t>
              </a:r>
              <a:endParaRPr lang="en-US" altLang="zh-CN" sz="2000" b="1" kern="0" dirty="0">
                <a:solidFill>
                  <a:srgbClr val="000000"/>
                </a:solidFill>
                <a:ea typeface="宋体" pitchFamily="2" charset="-122"/>
              </a:endParaRPr>
            </a:p>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zh-CN" sz="2000" i="0" u="none" strike="noStrike" kern="0" cap="none" spc="0" normalizeH="0" baseline="0" noProof="0" dirty="0" smtClean="0">
                <a:ln>
                  <a:noFill/>
                </a:ln>
                <a:solidFill>
                  <a:srgbClr val="000000"/>
                </a:solidFill>
                <a:effectLst/>
                <a:uLnTx/>
                <a:uFillTx/>
                <a:ea typeface="宋体" pitchFamily="2" charset="-122"/>
              </a:endParaRPr>
            </a:p>
          </p:txBody>
        </p:sp>
        <p:sp>
          <p:nvSpPr>
            <p:cNvPr id="22" name="Text Box 65"/>
            <p:cNvSpPr txBox="1">
              <a:spLocks noChangeArrowheads="1"/>
            </p:cNvSpPr>
            <p:nvPr/>
          </p:nvSpPr>
          <p:spPr bwMode="gray">
            <a:xfrm>
              <a:off x="1386" y="1886"/>
              <a:ext cx="2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IV</a:t>
              </a:r>
            </a:p>
          </p:txBody>
        </p:sp>
      </p:grpSp>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3"/>
          <p:cNvSpPr>
            <a:spLocks noChangeArrowheads="1"/>
          </p:cNvSpPr>
          <p:nvPr/>
        </p:nvSpPr>
        <p:spPr bwMode="auto">
          <a:xfrm>
            <a:off x="5670376" y="2920777"/>
            <a:ext cx="2286000" cy="2667000"/>
          </a:xfrm>
          <a:prstGeom prst="roundRect">
            <a:avLst>
              <a:gd name="adj" fmla="val 16667"/>
            </a:avLst>
          </a:prstGeom>
          <a:noFill/>
          <a:ln w="38100">
            <a:solidFill>
              <a:srgbClr val="003366"/>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zh-CN" altLang="zh-CN" kern="0" smtClean="0">
              <a:solidFill>
                <a:sysClr val="windowText" lastClr="000000"/>
              </a:solidFill>
              <a:latin typeface="Verdana" pitchFamily="34" charset="0"/>
            </a:endParaRPr>
          </a:p>
        </p:txBody>
      </p:sp>
      <p:sp>
        <p:nvSpPr>
          <p:cNvPr id="60" name="AutoShape 5"/>
          <p:cNvSpPr>
            <a:spLocks noChangeArrowheads="1"/>
          </p:cNvSpPr>
          <p:nvPr/>
        </p:nvSpPr>
        <p:spPr bwMode="auto">
          <a:xfrm>
            <a:off x="1250776" y="2920777"/>
            <a:ext cx="2286000" cy="2667000"/>
          </a:xfrm>
          <a:prstGeom prst="roundRect">
            <a:avLst>
              <a:gd name="adj" fmla="val 16667"/>
            </a:avLst>
          </a:prstGeom>
          <a:noFill/>
          <a:ln w="38100">
            <a:solidFill>
              <a:srgbClr val="003366"/>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zh-CN" altLang="zh-CN" kern="0" smtClean="0">
              <a:solidFill>
                <a:sysClr val="windowText" lastClr="000000"/>
              </a:solidFill>
              <a:latin typeface="Verdana" pitchFamily="34" charset="0"/>
            </a:endParaRPr>
          </a:p>
        </p:txBody>
      </p:sp>
      <p:sp>
        <p:nvSpPr>
          <p:cNvPr id="61" name="Text Box 6"/>
          <p:cNvSpPr txBox="1">
            <a:spLocks noChangeArrowheads="1"/>
          </p:cNvSpPr>
          <p:nvPr/>
        </p:nvSpPr>
        <p:spPr bwMode="auto">
          <a:xfrm>
            <a:off x="1287934" y="3746445"/>
            <a:ext cx="22028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000" b="1" dirty="0" smtClean="0">
                <a:solidFill>
                  <a:srgbClr val="000000"/>
                </a:solidFill>
              </a:rPr>
              <a:t>环境司法</a:t>
            </a:r>
            <a:endParaRPr lang="en-US" altLang="zh-CN" sz="2000" b="1" dirty="0" smtClean="0">
              <a:solidFill>
                <a:srgbClr val="000000"/>
              </a:solidFill>
            </a:endParaRPr>
          </a:p>
          <a:p>
            <a:pPr algn="ctr" eaLnBrk="0" hangingPunct="0"/>
            <a:r>
              <a:rPr lang="en-US" altLang="zh-CN" sz="2000" b="1" dirty="0" smtClean="0">
                <a:solidFill>
                  <a:srgbClr val="000000"/>
                </a:solidFill>
              </a:rPr>
              <a:t>Environmental Judicial System</a:t>
            </a:r>
            <a:endParaRPr lang="en-US" altLang="zh-CN" sz="1400" dirty="0">
              <a:solidFill>
                <a:srgbClr val="000000"/>
              </a:solidFill>
            </a:endParaRPr>
          </a:p>
        </p:txBody>
      </p:sp>
      <p:sp>
        <p:nvSpPr>
          <p:cNvPr id="62" name="Freeform 7"/>
          <p:cNvSpPr>
            <a:spLocks/>
          </p:cNvSpPr>
          <p:nvPr/>
        </p:nvSpPr>
        <p:spPr bwMode="gray">
          <a:xfrm>
            <a:off x="3330401" y="282394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77AE26"/>
              </a:gs>
              <a:gs pos="100000">
                <a:srgbClr val="77AE26">
                  <a:gamma/>
                  <a:tint val="63529"/>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kern="0" smtClean="0">
              <a:solidFill>
                <a:sysClr val="windowText" lastClr="000000"/>
              </a:solidFill>
            </a:endParaRPr>
          </a:p>
        </p:txBody>
      </p:sp>
      <p:sp>
        <p:nvSpPr>
          <p:cNvPr id="63" name="AutoShape 8"/>
          <p:cNvSpPr>
            <a:spLocks noChangeAspect="1" noChangeArrowheads="1" noTextEdit="1"/>
          </p:cNvSpPr>
          <p:nvPr/>
        </p:nvSpPr>
        <p:spPr bwMode="gray">
          <a:xfrm flipH="1">
            <a:off x="4976639" y="282076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kern="0" smtClean="0">
              <a:solidFill>
                <a:sysClr val="windowText" lastClr="000000"/>
              </a:solidFill>
            </a:endParaRPr>
          </a:p>
        </p:txBody>
      </p:sp>
      <p:sp>
        <p:nvSpPr>
          <p:cNvPr id="64" name="Freeform 9"/>
          <p:cNvSpPr>
            <a:spLocks/>
          </p:cNvSpPr>
          <p:nvPr/>
        </p:nvSpPr>
        <p:spPr bwMode="gray">
          <a:xfrm flipH="1">
            <a:off x="4982989" y="2823940"/>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E815B"/>
              </a:gs>
              <a:gs pos="100000">
                <a:srgbClr val="6E815B">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kern="0" smtClean="0">
              <a:solidFill>
                <a:sysClr val="windowText" lastClr="000000"/>
              </a:solidFill>
            </a:endParaRPr>
          </a:p>
        </p:txBody>
      </p:sp>
      <p:grpSp>
        <p:nvGrpSpPr>
          <p:cNvPr id="65" name="Group 10"/>
          <p:cNvGrpSpPr>
            <a:grpSpLocks/>
          </p:cNvGrpSpPr>
          <p:nvPr/>
        </p:nvGrpSpPr>
        <p:grpSpPr bwMode="auto">
          <a:xfrm>
            <a:off x="3155776" y="1196752"/>
            <a:ext cx="2998788" cy="1601788"/>
            <a:chOff x="1997" y="1314"/>
            <a:chExt cx="1889" cy="1009"/>
          </a:xfrm>
        </p:grpSpPr>
        <p:grpSp>
          <p:nvGrpSpPr>
            <p:cNvPr id="66" name="Group 11"/>
            <p:cNvGrpSpPr>
              <a:grpSpLocks/>
            </p:cNvGrpSpPr>
            <p:nvPr/>
          </p:nvGrpSpPr>
          <p:grpSpPr bwMode="auto">
            <a:xfrm>
              <a:off x="1997" y="1404"/>
              <a:ext cx="1889" cy="919"/>
              <a:chOff x="1973" y="1027"/>
              <a:chExt cx="1926" cy="937"/>
            </a:xfrm>
          </p:grpSpPr>
          <p:sp>
            <p:nvSpPr>
              <p:cNvPr id="71" name="Oval 12"/>
              <p:cNvSpPr>
                <a:spLocks noChangeArrowheads="1"/>
              </p:cNvSpPr>
              <p:nvPr/>
            </p:nvSpPr>
            <p:spPr bwMode="gray">
              <a:xfrm>
                <a:off x="1994" y="1057"/>
                <a:ext cx="1905" cy="907"/>
              </a:xfrm>
              <a:prstGeom prst="ellipse">
                <a:avLst/>
              </a:prstGeom>
              <a:gradFill rotWithShape="1">
                <a:gsLst>
                  <a:gs pos="0">
                    <a:srgbClr val="6E815B"/>
                  </a:gs>
                  <a:gs pos="100000">
                    <a:srgbClr val="6E815B">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72" name="Oval 13"/>
              <p:cNvSpPr>
                <a:spLocks noChangeArrowheads="1"/>
              </p:cNvSpPr>
              <p:nvPr/>
            </p:nvSpPr>
            <p:spPr bwMode="gray">
              <a:xfrm>
                <a:off x="1973" y="1027"/>
                <a:ext cx="1905" cy="907"/>
              </a:xfrm>
              <a:prstGeom prst="ellipse">
                <a:avLst/>
              </a:prstGeom>
              <a:gradFill rotWithShape="1">
                <a:gsLst>
                  <a:gs pos="0">
                    <a:srgbClr val="6E815B">
                      <a:gamma/>
                      <a:tint val="44314"/>
                      <a:invGamma/>
                    </a:srgbClr>
                  </a:gs>
                  <a:gs pos="100000">
                    <a:srgbClr val="6E815B"/>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grpSp>
        <p:sp>
          <p:nvSpPr>
            <p:cNvPr id="67" name="Oval 14"/>
            <p:cNvSpPr>
              <a:spLocks noChangeArrowheads="1"/>
            </p:cNvSpPr>
            <p:nvPr/>
          </p:nvSpPr>
          <p:spPr bwMode="gray">
            <a:xfrm>
              <a:off x="2086" y="1314"/>
              <a:ext cx="1691" cy="845"/>
            </a:xfrm>
            <a:prstGeom prst="ellipse">
              <a:avLst/>
            </a:prstGeom>
            <a:gradFill rotWithShape="1">
              <a:gsLst>
                <a:gs pos="0">
                  <a:srgbClr val="3984C9">
                    <a:gamma/>
                    <a:shade val="46275"/>
                    <a:invGamma/>
                  </a:srgbClr>
                </a:gs>
                <a:gs pos="100000">
                  <a:srgbClr val="3984C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smtClean="0">
                <a:solidFill>
                  <a:sysClr val="windowText" lastClr="000000"/>
                </a:solidFill>
              </a:endParaRPr>
            </a:p>
          </p:txBody>
        </p:sp>
        <p:sp>
          <p:nvSpPr>
            <p:cNvPr id="68" name="Oval 15"/>
            <p:cNvSpPr>
              <a:spLocks noChangeArrowheads="1"/>
            </p:cNvSpPr>
            <p:nvPr/>
          </p:nvSpPr>
          <p:spPr bwMode="gray">
            <a:xfrm>
              <a:off x="2108" y="1319"/>
              <a:ext cx="1650" cy="824"/>
            </a:xfrm>
            <a:prstGeom prst="ellipse">
              <a:avLst/>
            </a:prstGeom>
            <a:gradFill rotWithShape="1">
              <a:gsLst>
                <a:gs pos="0">
                  <a:srgbClr val="3984C9">
                    <a:alpha val="0"/>
                  </a:srgbClr>
                </a:gs>
                <a:gs pos="100000">
                  <a:srgbClr val="3984C9">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smtClean="0">
                <a:solidFill>
                  <a:sysClr val="windowText" lastClr="000000"/>
                </a:solidFill>
              </a:endParaRPr>
            </a:p>
          </p:txBody>
        </p:sp>
        <p:sp>
          <p:nvSpPr>
            <p:cNvPr id="69" name="Oval 16"/>
            <p:cNvSpPr>
              <a:spLocks noChangeArrowheads="1"/>
            </p:cNvSpPr>
            <p:nvPr/>
          </p:nvSpPr>
          <p:spPr bwMode="gray">
            <a:xfrm>
              <a:off x="2125" y="1327"/>
              <a:ext cx="1570" cy="770"/>
            </a:xfrm>
            <a:prstGeom prst="ellipse">
              <a:avLst/>
            </a:prstGeom>
            <a:gradFill rotWithShape="1">
              <a:gsLst>
                <a:gs pos="0">
                  <a:srgbClr val="3984C9">
                    <a:gamma/>
                    <a:shade val="79216"/>
                    <a:invGamma/>
                  </a:srgbClr>
                </a:gs>
                <a:gs pos="100000">
                  <a:srgbClr val="3984C9">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smtClean="0">
                <a:solidFill>
                  <a:sysClr val="windowText" lastClr="000000"/>
                </a:solidFill>
              </a:endParaRPr>
            </a:p>
          </p:txBody>
        </p:sp>
        <p:sp>
          <p:nvSpPr>
            <p:cNvPr id="70" name="Oval 17"/>
            <p:cNvSpPr>
              <a:spLocks noChangeArrowheads="1"/>
            </p:cNvSpPr>
            <p:nvPr/>
          </p:nvSpPr>
          <p:spPr bwMode="gray">
            <a:xfrm>
              <a:off x="2208" y="1344"/>
              <a:ext cx="1382" cy="624"/>
            </a:xfrm>
            <a:prstGeom prst="ellipse">
              <a:avLst/>
            </a:prstGeom>
            <a:gradFill rotWithShape="1">
              <a:gsLst>
                <a:gs pos="0">
                  <a:srgbClr val="3984C9">
                    <a:gamma/>
                    <a:tint val="0"/>
                    <a:invGamma/>
                  </a:srgbClr>
                </a:gs>
                <a:gs pos="100000">
                  <a:srgbClr val="3984C9">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smtClean="0">
                <a:solidFill>
                  <a:sysClr val="windowText" lastClr="000000"/>
                </a:solidFill>
              </a:endParaRPr>
            </a:p>
          </p:txBody>
        </p:sp>
      </p:grpSp>
      <p:sp>
        <p:nvSpPr>
          <p:cNvPr id="73" name="Text Box 18"/>
          <p:cNvSpPr txBox="1">
            <a:spLocks noChangeArrowheads="1"/>
          </p:cNvSpPr>
          <p:nvPr/>
        </p:nvSpPr>
        <p:spPr bwMode="auto">
          <a:xfrm>
            <a:off x="3418145" y="1556792"/>
            <a:ext cx="23475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smtClean="0">
                <a:solidFill>
                  <a:srgbClr val="000000"/>
                </a:solidFill>
              </a:rPr>
              <a:t>2016</a:t>
            </a:r>
            <a:r>
              <a:rPr lang="zh-CN" altLang="en-US" sz="2400" b="1" dirty="0" smtClean="0">
                <a:solidFill>
                  <a:srgbClr val="000000"/>
                </a:solidFill>
              </a:rPr>
              <a:t>年研究计划</a:t>
            </a:r>
            <a:endParaRPr lang="en-US" altLang="zh-CN" sz="2400" b="1" dirty="0" smtClean="0">
              <a:solidFill>
                <a:srgbClr val="000000"/>
              </a:solidFill>
            </a:endParaRPr>
          </a:p>
          <a:p>
            <a:pPr algn="ctr" eaLnBrk="0" hangingPunct="0"/>
            <a:r>
              <a:rPr lang="en-US" altLang="zh-CN" sz="2400" b="1" dirty="0" smtClean="0">
                <a:solidFill>
                  <a:srgbClr val="000000"/>
                </a:solidFill>
              </a:rPr>
              <a:t>Plan for 2016</a:t>
            </a:r>
            <a:endParaRPr lang="en-US" altLang="zh-CN" sz="1400" dirty="0">
              <a:solidFill>
                <a:srgbClr val="000000"/>
              </a:solidFill>
            </a:endParaRPr>
          </a:p>
        </p:txBody>
      </p:sp>
      <p:sp>
        <p:nvSpPr>
          <p:cNvPr id="74" name="Text Box 19"/>
          <p:cNvSpPr txBox="1">
            <a:spLocks noChangeArrowheads="1"/>
          </p:cNvSpPr>
          <p:nvPr/>
        </p:nvSpPr>
        <p:spPr bwMode="auto">
          <a:xfrm>
            <a:off x="5851351" y="3857263"/>
            <a:ext cx="2038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smtClean="0">
                <a:solidFill>
                  <a:srgbClr val="000000"/>
                </a:solidFill>
              </a:rPr>
              <a:t>环境守法</a:t>
            </a:r>
            <a:endParaRPr lang="en-US" altLang="zh-CN" sz="2000" b="1" dirty="0" smtClean="0">
              <a:solidFill>
                <a:srgbClr val="000000"/>
              </a:solidFill>
            </a:endParaRPr>
          </a:p>
          <a:p>
            <a:pPr algn="ctr"/>
            <a:r>
              <a:rPr lang="en-US" altLang="zh-CN" sz="2000" b="1" dirty="0" smtClean="0">
                <a:solidFill>
                  <a:srgbClr val="000000"/>
                </a:solidFill>
              </a:rPr>
              <a:t>Compliance</a:t>
            </a:r>
            <a:endParaRPr lang="en-US" altLang="zh-CN" dirty="0">
              <a:solidFill>
                <a:prstClr val="black"/>
              </a:solidFill>
            </a:endParaRPr>
          </a:p>
        </p:txBody>
      </p:sp>
      <p:sp>
        <p:nvSpPr>
          <p:cNvPr id="19" name="Rectangle 2"/>
          <p:cNvSpPr txBox="1">
            <a:spLocks noChangeArrowheads="1"/>
          </p:cNvSpPr>
          <p:nvPr/>
        </p:nvSpPr>
        <p:spPr bwMode="gray">
          <a:xfrm>
            <a:off x="100684" y="260648"/>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lvl="0" fontAlgn="auto">
              <a:spcBef>
                <a:spcPts val="0"/>
              </a:spcBef>
              <a:spcAft>
                <a:spcPts val="0"/>
              </a:spcAft>
            </a:pPr>
            <a:r>
              <a:rPr lang="en-US" altLang="zh-CN" kern="100" dirty="0" smtClean="0">
                <a:solidFill>
                  <a:srgbClr val="1F497D">
                    <a:lumMod val="75000"/>
                  </a:srgbClr>
                </a:solidFill>
                <a:cs typeface="Times New Roman"/>
              </a:rPr>
              <a:t>IV. 2016</a:t>
            </a:r>
            <a:r>
              <a:rPr lang="zh-CN" altLang="en-US" kern="100" dirty="0">
                <a:solidFill>
                  <a:srgbClr val="1F497D">
                    <a:lumMod val="75000"/>
                  </a:srgbClr>
                </a:solidFill>
                <a:cs typeface="Times New Roman"/>
              </a:rPr>
              <a:t>年</a:t>
            </a:r>
            <a:r>
              <a:rPr lang="zh-CN" altLang="en-US" kern="100" dirty="0" smtClean="0">
                <a:solidFill>
                  <a:srgbClr val="1F497D">
                    <a:lumMod val="75000"/>
                  </a:srgbClr>
                </a:solidFill>
                <a:cs typeface="Times New Roman"/>
              </a:rPr>
              <a:t>研究计划</a:t>
            </a:r>
            <a:r>
              <a:rPr lang="en-US" altLang="zh-CN" kern="100" dirty="0" smtClean="0">
                <a:solidFill>
                  <a:srgbClr val="1F497D">
                    <a:lumMod val="75000"/>
                  </a:srgbClr>
                </a:solidFill>
                <a:cs typeface="Times New Roman"/>
              </a:rPr>
              <a:t>  Task Force Plan </a:t>
            </a:r>
            <a:r>
              <a:rPr lang="en-US" altLang="zh-CN" kern="100" dirty="0">
                <a:solidFill>
                  <a:srgbClr val="1F497D">
                    <a:lumMod val="75000"/>
                  </a:srgbClr>
                </a:solidFill>
                <a:cs typeface="Times New Roman"/>
              </a:rPr>
              <a:t>for </a:t>
            </a:r>
            <a:r>
              <a:rPr lang="en-US" altLang="zh-CN" kern="100" dirty="0" smtClean="0">
                <a:solidFill>
                  <a:srgbClr val="1F497D">
                    <a:lumMod val="75000"/>
                  </a:srgbClr>
                </a:solidFill>
                <a:cs typeface="Times New Roman"/>
              </a:rPr>
              <a:t>2016</a:t>
            </a:r>
            <a:endParaRPr lang="zh-CN" altLang="en-US" sz="1800" b="0" dirty="0">
              <a:solidFill>
                <a:prstClr val="black"/>
              </a:solidFill>
              <a:cs typeface="+mn-cs"/>
            </a:endParaRPr>
          </a:p>
        </p:txBody>
      </p:sp>
    </p:spTree>
    <p:extLst>
      <p:ext uri="{BB962C8B-B14F-4D97-AF65-F5344CB8AC3E}">
        <p14:creationId xmlns:p14="http://schemas.microsoft.com/office/powerpoint/2010/main" val="2115611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12876" y="26289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241" y="276078"/>
            <a:ext cx="8892480" cy="584776"/>
          </a:xfrm>
          <a:prstGeom prst="rect">
            <a:avLst/>
          </a:prstGeom>
        </p:spPr>
        <p:txBody>
          <a:bodyPr wrap="square">
            <a:spAutoFit/>
          </a:bodyPr>
          <a:lstStyle/>
          <a:p>
            <a:pPr lvl="0" eaLnBrk="0" hangingPunct="0">
              <a:defRPr/>
            </a:pPr>
            <a:r>
              <a:rPr lang="en-US" altLang="zh-CN" sz="3200" b="1" kern="100" dirty="0" smtClean="0">
                <a:solidFill>
                  <a:srgbClr val="1F497D">
                    <a:lumMod val="75000"/>
                  </a:srgbClr>
                </a:solidFill>
                <a:cs typeface="Times New Roman"/>
              </a:rPr>
              <a:t>I. </a:t>
            </a:r>
            <a:r>
              <a:rPr lang="en-US" altLang="zh-CN" sz="3200" b="1" kern="0" dirty="0">
                <a:solidFill>
                  <a:schemeClr val="tx2"/>
                </a:solidFill>
                <a:ea typeface="宋体" pitchFamily="2" charset="-122"/>
              </a:rPr>
              <a:t>2015</a:t>
            </a:r>
            <a:r>
              <a:rPr lang="zh-CN" altLang="en-US" sz="3200" b="1" kern="0" dirty="0">
                <a:solidFill>
                  <a:schemeClr val="tx2"/>
                </a:solidFill>
                <a:ea typeface="宋体" pitchFamily="2" charset="-122"/>
              </a:rPr>
              <a:t>年主要研究内容</a:t>
            </a:r>
            <a:r>
              <a:rPr lang="en-US" altLang="zh-CN" sz="3200" b="1" kern="0" dirty="0">
                <a:solidFill>
                  <a:schemeClr val="tx2"/>
                </a:solidFill>
                <a:ea typeface="宋体" pitchFamily="2" charset="-122"/>
              </a:rPr>
              <a:t> </a:t>
            </a:r>
            <a:r>
              <a:rPr lang="en-AU" altLang="zh-CN" sz="2800" b="1" kern="0" dirty="0" smtClean="0">
                <a:solidFill>
                  <a:schemeClr val="tx2"/>
                </a:solidFill>
              </a:rPr>
              <a:t>Focus </a:t>
            </a:r>
            <a:r>
              <a:rPr lang="en-AU" altLang="zh-CN" sz="2800" b="1" kern="0" dirty="0">
                <a:solidFill>
                  <a:schemeClr val="tx2"/>
                </a:solidFill>
              </a:rPr>
              <a:t>of </a:t>
            </a:r>
            <a:r>
              <a:rPr lang="en-AU" altLang="zh-CN" sz="2800" b="1" kern="0" dirty="0" smtClean="0">
                <a:solidFill>
                  <a:schemeClr val="tx2"/>
                </a:solidFill>
              </a:rPr>
              <a:t>Task </a:t>
            </a:r>
            <a:r>
              <a:rPr lang="en-US" altLang="zh-CN" sz="2800" b="1" kern="0" dirty="0" smtClean="0">
                <a:solidFill>
                  <a:schemeClr val="tx2"/>
                </a:solidFill>
              </a:rPr>
              <a:t>F</a:t>
            </a:r>
            <a:r>
              <a:rPr lang="en-AU" altLang="zh-CN" sz="2800" b="1" kern="0" dirty="0" err="1" smtClean="0">
                <a:solidFill>
                  <a:schemeClr val="tx2"/>
                </a:solidFill>
              </a:rPr>
              <a:t>orce</a:t>
            </a:r>
            <a:r>
              <a:rPr lang="en-AU" altLang="zh-CN" sz="2800" b="1" kern="0" dirty="0" smtClean="0">
                <a:solidFill>
                  <a:schemeClr val="tx2"/>
                </a:solidFill>
              </a:rPr>
              <a:t> </a:t>
            </a:r>
            <a:r>
              <a:rPr lang="en-AU" altLang="zh-CN" sz="2800" b="1" kern="0" dirty="0">
                <a:solidFill>
                  <a:schemeClr val="tx2"/>
                </a:solidFill>
              </a:rPr>
              <a:t>in </a:t>
            </a:r>
            <a:r>
              <a:rPr lang="en-AU" altLang="zh-CN" sz="2800" b="1" kern="0" dirty="0" smtClean="0">
                <a:solidFill>
                  <a:schemeClr val="tx2"/>
                </a:solidFill>
              </a:rPr>
              <a:t>2015</a:t>
            </a:r>
            <a:endParaRPr lang="zh-CN" altLang="en-US" sz="2800" b="1" kern="0" dirty="0">
              <a:solidFill>
                <a:schemeClr val="tx2"/>
              </a:solidFill>
              <a:ea typeface="宋体" pitchFamily="2" charset="-122"/>
            </a:endParaRPr>
          </a:p>
        </p:txBody>
      </p:sp>
      <p:sp>
        <p:nvSpPr>
          <p:cNvPr id="3" name="矩形 2"/>
          <p:cNvSpPr/>
          <p:nvPr/>
        </p:nvSpPr>
        <p:spPr>
          <a:xfrm>
            <a:off x="251520" y="1268760"/>
            <a:ext cx="8208912" cy="4293483"/>
          </a:xfrm>
          <a:prstGeom prst="rect">
            <a:avLst/>
          </a:prstGeom>
        </p:spPr>
        <p:txBody>
          <a:bodyPr wrap="square">
            <a:spAutoFit/>
          </a:bodyPr>
          <a:lstStyle/>
          <a:p>
            <a:pPr>
              <a:lnSpc>
                <a:spcPts val="1800"/>
              </a:lnSpc>
              <a:spcBef>
                <a:spcPts val="1200"/>
              </a:spcBef>
              <a:spcAft>
                <a:spcPts val="1200"/>
              </a:spcAft>
            </a:pPr>
            <a:endParaRPr lang="en-US" altLang="zh-CN" sz="2400" b="1" kern="2200" dirty="0" smtClean="0">
              <a:latin typeface="+mn-ea"/>
            </a:endParaRPr>
          </a:p>
          <a:p>
            <a:pPr marL="342900" indent="-342900">
              <a:lnSpc>
                <a:spcPts val="1800"/>
              </a:lnSpc>
              <a:spcBef>
                <a:spcPts val="1200"/>
              </a:spcBef>
              <a:spcAft>
                <a:spcPts val="1200"/>
              </a:spcAft>
              <a:buFont typeface="Arial"/>
              <a:buChar char="•"/>
            </a:pPr>
            <a:r>
              <a:rPr lang="zh-CN" altLang="zh-CN" sz="2400" b="1" kern="2200" dirty="0" smtClean="0">
                <a:latin typeface="+mn-ea"/>
              </a:rPr>
              <a:t>完善环境</a:t>
            </a:r>
            <a:r>
              <a:rPr lang="zh-CN" altLang="zh-CN" sz="2400" b="1" kern="2200" dirty="0">
                <a:latin typeface="+mn-ea"/>
              </a:rPr>
              <a:t>立法</a:t>
            </a:r>
            <a:r>
              <a:rPr lang="en-US" altLang="zh-CN" sz="2400" b="1" kern="2200" dirty="0">
                <a:latin typeface="+mn-ea"/>
              </a:rPr>
              <a:t>  </a:t>
            </a:r>
            <a:r>
              <a:rPr lang="zh-CN" altLang="zh-CN" sz="2400" b="1" kern="2200" dirty="0">
                <a:latin typeface="+mn-ea"/>
              </a:rPr>
              <a:t>推进法律</a:t>
            </a:r>
            <a:r>
              <a:rPr lang="zh-CN" altLang="zh-CN" sz="2400" b="1" kern="2200" dirty="0" smtClean="0">
                <a:latin typeface="+mn-ea"/>
              </a:rPr>
              <a:t>体系</a:t>
            </a:r>
            <a:r>
              <a:rPr lang="zh-CN" altLang="en-US" sz="2400" b="1" kern="2200" dirty="0">
                <a:latin typeface="+mn-ea"/>
              </a:rPr>
              <a:t>绿色</a:t>
            </a:r>
            <a:r>
              <a:rPr lang="zh-CN" altLang="zh-CN" sz="2400" b="1" kern="2200" dirty="0" smtClean="0">
                <a:latin typeface="+mn-ea"/>
              </a:rPr>
              <a:t>化</a:t>
            </a:r>
            <a:endParaRPr lang="en-US" altLang="zh-CN" sz="2400" b="1" kern="2200" dirty="0" smtClean="0">
              <a:latin typeface="+mn-ea"/>
            </a:endParaRPr>
          </a:p>
          <a:p>
            <a:pPr lvl="1" algn="just">
              <a:spcBef>
                <a:spcPts val="600"/>
              </a:spcBef>
              <a:spcAft>
                <a:spcPts val="600"/>
              </a:spcAft>
            </a:pPr>
            <a:r>
              <a:rPr lang="en-US" altLang="zh-CN" sz="2400" b="1" kern="0" dirty="0" smtClean="0">
                <a:solidFill>
                  <a:srgbClr val="000000"/>
                </a:solidFill>
                <a:latin typeface="Times New Roman"/>
              </a:rPr>
              <a:t>Improving Environmental Legislation – Improvement to </a:t>
            </a:r>
            <a:r>
              <a:rPr lang="en-US" altLang="zh-CN" sz="2400" b="1" kern="0" dirty="0">
                <a:solidFill>
                  <a:srgbClr val="000000"/>
                </a:solidFill>
                <a:latin typeface="Times New Roman"/>
              </a:rPr>
              <a:t>promote </a:t>
            </a:r>
            <a:r>
              <a:rPr lang="en-US" altLang="zh-CN" sz="2400" b="1" kern="0" dirty="0" smtClean="0">
                <a:solidFill>
                  <a:srgbClr val="000000"/>
                </a:solidFill>
                <a:latin typeface="Times New Roman"/>
              </a:rPr>
              <a:t>the “greening” of the legal system</a:t>
            </a:r>
          </a:p>
          <a:p>
            <a:pPr algn="just">
              <a:spcBef>
                <a:spcPts val="600"/>
              </a:spcBef>
              <a:spcAft>
                <a:spcPts val="600"/>
              </a:spcAft>
            </a:pPr>
            <a:endParaRPr lang="en-US" altLang="zh-CN" sz="2400" b="1" kern="0" dirty="0" smtClean="0">
              <a:solidFill>
                <a:srgbClr val="000000"/>
              </a:solidFill>
              <a:latin typeface="Times New Roman"/>
            </a:endParaRPr>
          </a:p>
          <a:p>
            <a:pPr algn="just">
              <a:spcBef>
                <a:spcPts val="600"/>
              </a:spcBef>
              <a:spcAft>
                <a:spcPts val="600"/>
              </a:spcAft>
            </a:pPr>
            <a:endParaRPr lang="en-US" altLang="zh-CN" sz="2400" b="1" kern="0" dirty="0">
              <a:solidFill>
                <a:srgbClr val="000000"/>
              </a:solidFill>
              <a:latin typeface="Times New Roman"/>
            </a:endParaRPr>
          </a:p>
          <a:p>
            <a:pPr marL="342900" indent="-342900" algn="just">
              <a:spcBef>
                <a:spcPts val="600"/>
              </a:spcBef>
              <a:spcAft>
                <a:spcPts val="600"/>
              </a:spcAft>
              <a:buFont typeface="Arial"/>
              <a:buChar char="•"/>
            </a:pPr>
            <a:r>
              <a:rPr lang="zh-CN" altLang="zh-CN" sz="2400" b="1" kern="100" dirty="0" smtClean="0">
                <a:latin typeface="Times New Roman"/>
                <a:cs typeface="Times New Roman"/>
              </a:rPr>
              <a:t>严格环境执法</a:t>
            </a:r>
            <a:r>
              <a:rPr lang="en-US" altLang="zh-CN" sz="2400" b="1" kern="100" dirty="0" smtClean="0">
                <a:latin typeface="Times New Roman"/>
              </a:rPr>
              <a:t>  </a:t>
            </a:r>
            <a:r>
              <a:rPr lang="zh-CN" altLang="zh-CN" sz="2400" b="1" kern="100" dirty="0" smtClean="0">
                <a:latin typeface="Times New Roman"/>
                <a:cs typeface="Times New Roman"/>
              </a:rPr>
              <a:t>努力实现立法预期</a:t>
            </a:r>
            <a:r>
              <a:rPr lang="zh-CN" altLang="en-US" sz="2400" b="1" kern="100" dirty="0" smtClean="0">
                <a:latin typeface="Times New Roman"/>
                <a:cs typeface="Times New Roman"/>
              </a:rPr>
              <a:t>目标</a:t>
            </a:r>
            <a:endParaRPr lang="en-US" altLang="zh-CN" sz="2400" b="1" kern="100" dirty="0" smtClean="0">
              <a:latin typeface="Times New Roman"/>
              <a:cs typeface="Times New Roman"/>
            </a:endParaRPr>
          </a:p>
          <a:p>
            <a:pPr lvl="1" algn="just">
              <a:spcBef>
                <a:spcPts val="600"/>
              </a:spcBef>
              <a:spcAft>
                <a:spcPts val="600"/>
              </a:spcAft>
            </a:pPr>
            <a:r>
              <a:rPr lang="en-US" altLang="zh-CN" sz="2400" b="1" kern="0" dirty="0" smtClean="0">
                <a:solidFill>
                  <a:srgbClr val="000000"/>
                </a:solidFill>
                <a:latin typeface="Times New Roman"/>
              </a:rPr>
              <a:t>Implementation </a:t>
            </a:r>
            <a:r>
              <a:rPr lang="en-US" altLang="zh-CN" sz="2400" b="1" kern="0" dirty="0">
                <a:solidFill>
                  <a:srgbClr val="000000"/>
                </a:solidFill>
                <a:latin typeface="Times New Roman"/>
              </a:rPr>
              <a:t>and Enforcement – Achieving the Aims of the </a:t>
            </a:r>
            <a:r>
              <a:rPr lang="en-US" altLang="zh-CN" sz="2400" b="1" kern="0" dirty="0" smtClean="0">
                <a:solidFill>
                  <a:srgbClr val="000000"/>
                </a:solidFill>
                <a:latin typeface="Times New Roman"/>
              </a:rPr>
              <a:t>Legislation</a:t>
            </a:r>
            <a:endParaRPr lang="zh-CN" altLang="zh-CN" sz="2400" b="1" kern="0" dirty="0">
              <a:solidFill>
                <a:srgbClr val="000000"/>
              </a:solidFill>
              <a:latin typeface="Times New Roman"/>
            </a:endParaRPr>
          </a:p>
        </p:txBody>
      </p:sp>
    </p:spTree>
    <p:extLst>
      <p:ext uri="{BB962C8B-B14F-4D97-AF65-F5344CB8AC3E}">
        <p14:creationId xmlns:p14="http://schemas.microsoft.com/office/powerpoint/2010/main" val="1008853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4"/>
          <p:cNvSpPr>
            <a:spLocks noChangeArrowheads="1"/>
          </p:cNvSpPr>
          <p:nvPr/>
        </p:nvSpPr>
        <p:spPr bwMode="auto">
          <a:xfrm>
            <a:off x="5520980" y="2815833"/>
            <a:ext cx="2088231" cy="3312368"/>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38" name="AutoShape 5"/>
          <p:cNvSpPr>
            <a:spLocks noChangeArrowheads="1"/>
          </p:cNvSpPr>
          <p:nvPr/>
        </p:nvSpPr>
        <p:spPr bwMode="auto">
          <a:xfrm>
            <a:off x="3369458" y="2849855"/>
            <a:ext cx="2088233"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39" name="AutoShape 6"/>
          <p:cNvSpPr>
            <a:spLocks noChangeArrowheads="1"/>
          </p:cNvSpPr>
          <p:nvPr/>
        </p:nvSpPr>
        <p:spPr bwMode="auto">
          <a:xfrm>
            <a:off x="1148491" y="2878524"/>
            <a:ext cx="2160240"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grpSp>
        <p:nvGrpSpPr>
          <p:cNvPr id="40" name="Group 7"/>
          <p:cNvGrpSpPr>
            <a:grpSpLocks/>
          </p:cNvGrpSpPr>
          <p:nvPr/>
        </p:nvGrpSpPr>
        <p:grpSpPr bwMode="auto">
          <a:xfrm>
            <a:off x="1547664" y="1628800"/>
            <a:ext cx="5270984" cy="936625"/>
            <a:chOff x="624" y="1152"/>
            <a:chExt cx="2928" cy="720"/>
          </a:xfrm>
        </p:grpSpPr>
        <p:sp>
          <p:nvSpPr>
            <p:cNvPr id="41" name="Rectangle 8"/>
            <p:cNvSpPr>
              <a:spLocks noChangeArrowheads="1"/>
            </p:cNvSpPr>
            <p:nvPr/>
          </p:nvSpPr>
          <p:spPr bwMode="gray">
            <a:xfrm rot="3419336">
              <a:off x="624" y="1200"/>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kern="0" dirty="0" smtClean="0">
                <a:solidFill>
                  <a:sysClr val="windowText" lastClr="000000"/>
                </a:solidFill>
              </a:endParaRPr>
            </a:p>
          </p:txBody>
        </p:sp>
        <p:grpSp>
          <p:nvGrpSpPr>
            <p:cNvPr id="42" name="Group 9"/>
            <p:cNvGrpSpPr>
              <a:grpSpLocks/>
            </p:cNvGrpSpPr>
            <p:nvPr/>
          </p:nvGrpSpPr>
          <p:grpSpPr bwMode="auto">
            <a:xfrm>
              <a:off x="1296" y="1296"/>
              <a:ext cx="624" cy="96"/>
              <a:chOff x="2003" y="3439"/>
              <a:chExt cx="468" cy="244"/>
            </a:xfrm>
          </p:grpSpPr>
          <p:sp>
            <p:nvSpPr>
              <p:cNvPr id="56"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7"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8" name="Oval 12"/>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9" name="Oval 13"/>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grpSp>
        <p:sp>
          <p:nvSpPr>
            <p:cNvPr id="43" name="Rectangle 14"/>
            <p:cNvSpPr>
              <a:spLocks noChangeArrowheads="1"/>
            </p:cNvSpPr>
            <p:nvPr/>
          </p:nvSpPr>
          <p:spPr bwMode="gray">
            <a:xfrm rot="3419336">
              <a:off x="1776" y="1152"/>
              <a:ext cx="672" cy="672"/>
            </a:xfrm>
            <a:prstGeom prst="rect">
              <a:avLst/>
            </a:prstGeom>
            <a:solidFill>
              <a:srgbClr val="3984C9"/>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3984C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kern="0" smtClean="0">
                <a:solidFill>
                  <a:sysClr val="windowText" lastClr="000000"/>
                </a:solidFill>
              </a:endParaRPr>
            </a:p>
          </p:txBody>
        </p:sp>
        <p:grpSp>
          <p:nvGrpSpPr>
            <p:cNvPr id="44" name="Group 15"/>
            <p:cNvGrpSpPr>
              <a:grpSpLocks/>
            </p:cNvGrpSpPr>
            <p:nvPr/>
          </p:nvGrpSpPr>
          <p:grpSpPr bwMode="auto">
            <a:xfrm>
              <a:off x="2448" y="1296"/>
              <a:ext cx="624" cy="96"/>
              <a:chOff x="2003" y="3439"/>
              <a:chExt cx="468" cy="244"/>
            </a:xfrm>
          </p:grpSpPr>
          <p:sp>
            <p:nvSpPr>
              <p:cNvPr id="52"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3"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4" name="Oval 18"/>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5" name="Oval 19"/>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grpSp>
        <p:sp>
          <p:nvSpPr>
            <p:cNvPr id="45" name="Rectangle 20"/>
            <p:cNvSpPr>
              <a:spLocks noChangeArrowheads="1"/>
            </p:cNvSpPr>
            <p:nvPr/>
          </p:nvSpPr>
          <p:spPr bwMode="gray">
            <a:xfrm rot="3419336">
              <a:off x="2880" y="1152"/>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kern="0" smtClean="0">
                <a:solidFill>
                  <a:sysClr val="windowText" lastClr="000000"/>
                </a:solidFill>
              </a:endParaRPr>
            </a:p>
          </p:txBody>
        </p:sp>
      </p:grpSp>
      <p:sp>
        <p:nvSpPr>
          <p:cNvPr id="60" name="Rectangle 27"/>
          <p:cNvSpPr>
            <a:spLocks noChangeArrowheads="1"/>
          </p:cNvSpPr>
          <p:nvPr/>
        </p:nvSpPr>
        <p:spPr bwMode="gray">
          <a:xfrm>
            <a:off x="1979712" y="1700808"/>
            <a:ext cx="5703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4000" b="1" kern="0" dirty="0" smtClean="0">
                <a:solidFill>
                  <a:srgbClr val="FFFFFF"/>
                </a:solidFill>
              </a:rPr>
              <a:t>1</a:t>
            </a:r>
          </a:p>
        </p:txBody>
      </p:sp>
      <p:sp>
        <p:nvSpPr>
          <p:cNvPr id="61" name="Rectangle 28"/>
          <p:cNvSpPr>
            <a:spLocks noChangeArrowheads="1"/>
          </p:cNvSpPr>
          <p:nvPr/>
        </p:nvSpPr>
        <p:spPr bwMode="gray">
          <a:xfrm>
            <a:off x="4067944" y="1700808"/>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4000" b="1" kern="0" dirty="0" smtClean="0">
                <a:solidFill>
                  <a:srgbClr val="FFFFFF"/>
                </a:solidFill>
              </a:rPr>
              <a:t>2</a:t>
            </a:r>
          </a:p>
        </p:txBody>
      </p:sp>
      <p:sp>
        <p:nvSpPr>
          <p:cNvPr id="62" name="Rectangle 29"/>
          <p:cNvSpPr>
            <a:spLocks noChangeArrowheads="1"/>
          </p:cNvSpPr>
          <p:nvPr/>
        </p:nvSpPr>
        <p:spPr bwMode="gray">
          <a:xfrm>
            <a:off x="6084168" y="1700808"/>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4000" b="1" kern="0" dirty="0" smtClean="0">
                <a:solidFill>
                  <a:srgbClr val="FFFFFF"/>
                </a:solidFill>
              </a:rPr>
              <a:t>3</a:t>
            </a:r>
          </a:p>
        </p:txBody>
      </p:sp>
      <p:sp>
        <p:nvSpPr>
          <p:cNvPr id="66" name="Rectangle 33"/>
          <p:cNvSpPr>
            <a:spLocks noChangeArrowheads="1"/>
          </p:cNvSpPr>
          <p:nvPr/>
        </p:nvSpPr>
        <p:spPr bwMode="auto">
          <a:xfrm>
            <a:off x="5528278" y="3764458"/>
            <a:ext cx="20882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E815B"/>
              </a:buClr>
              <a:defRPr/>
            </a:pPr>
            <a:r>
              <a:rPr lang="zh-CN" altLang="en-US" sz="2400" kern="0" dirty="0" smtClean="0">
                <a:solidFill>
                  <a:prstClr val="black"/>
                </a:solidFill>
                <a:latin typeface="Times New Roman" panose="02020603050405020304" pitchFamily="18" charset="0"/>
                <a:cs typeface="Times New Roman" panose="02020603050405020304" pitchFamily="18" charset="0"/>
              </a:rPr>
              <a:t>相关</a:t>
            </a:r>
            <a:r>
              <a:rPr lang="zh-CN" altLang="en-US" sz="2400" kern="0" dirty="0">
                <a:solidFill>
                  <a:prstClr val="black"/>
                </a:solidFill>
                <a:latin typeface="Times New Roman" panose="02020603050405020304" pitchFamily="18" charset="0"/>
                <a:cs typeface="Times New Roman" panose="02020603050405020304" pitchFamily="18" charset="0"/>
              </a:rPr>
              <a:t>立法对环境保护的</a:t>
            </a:r>
            <a:r>
              <a:rPr lang="zh-CN" altLang="en-US" sz="2400" kern="0" dirty="0" smtClean="0">
                <a:solidFill>
                  <a:prstClr val="black"/>
                </a:solidFill>
                <a:latin typeface="Times New Roman" panose="02020603050405020304" pitchFamily="18" charset="0"/>
                <a:cs typeface="Times New Roman" panose="02020603050405020304" pitchFamily="18" charset="0"/>
              </a:rPr>
              <a:t>“外损”</a:t>
            </a:r>
            <a:r>
              <a:rPr lang="zh-CN" altLang="en-US" sz="2400" kern="0" dirty="0">
                <a:solidFill>
                  <a:prstClr val="black"/>
                </a:solidFill>
                <a:latin typeface="Times New Roman" panose="02020603050405020304" pitchFamily="18" charset="0"/>
                <a:cs typeface="Times New Roman" panose="02020603050405020304" pitchFamily="18" charset="0"/>
              </a:rPr>
              <a:t>问题</a:t>
            </a:r>
            <a:endParaRPr lang="en-US" altLang="zh-CN" sz="2400" kern="0" dirty="0">
              <a:solidFill>
                <a:prstClr val="black"/>
              </a:solidFill>
              <a:latin typeface="Times New Roman" panose="02020603050405020304" pitchFamily="18" charset="0"/>
              <a:cs typeface="Times New Roman" panose="02020603050405020304" pitchFamily="18" charset="0"/>
            </a:endParaRPr>
          </a:p>
          <a:p>
            <a:pPr lvl="0">
              <a:buClr>
                <a:srgbClr val="6E815B"/>
              </a:buClr>
              <a:defRPr/>
            </a:pPr>
            <a:endParaRPr lang="en-US" altLang="zh-CN" sz="2400" kern="0" dirty="0">
              <a:solidFill>
                <a:prstClr val="black"/>
              </a:solidFill>
              <a:latin typeface="Times New Roman" panose="02020603050405020304" pitchFamily="18" charset="0"/>
              <a:cs typeface="Times New Roman" panose="02020603050405020304" pitchFamily="18" charset="0"/>
            </a:endParaRPr>
          </a:p>
        </p:txBody>
      </p:sp>
      <p:sp>
        <p:nvSpPr>
          <p:cNvPr id="68" name="Rectangle 2"/>
          <p:cNvSpPr txBox="1">
            <a:spLocks noChangeArrowheads="1"/>
          </p:cNvSpPr>
          <p:nvPr/>
        </p:nvSpPr>
        <p:spPr bwMode="gray">
          <a:xfrm>
            <a:off x="128613" y="260648"/>
            <a:ext cx="901538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solidFill>
                  <a:srgbClr val="1F497D"/>
                </a:solidFill>
              </a:rPr>
              <a:t>II. </a:t>
            </a:r>
            <a:r>
              <a:rPr lang="zh-CN" altLang="en-US" sz="2800" dirty="0" smtClean="0">
                <a:solidFill>
                  <a:srgbClr val="1F497D"/>
                </a:solidFill>
              </a:rPr>
              <a:t>环境</a:t>
            </a:r>
            <a:r>
              <a:rPr lang="zh-CN" altLang="en-US" sz="2800" kern="100" dirty="0" smtClean="0">
                <a:solidFill>
                  <a:srgbClr val="1F497D">
                    <a:lumMod val="75000"/>
                  </a:srgbClr>
                </a:solidFill>
                <a:cs typeface="Times New Roman"/>
              </a:rPr>
              <a:t>立法</a:t>
            </a:r>
            <a:r>
              <a:rPr lang="zh-CN" altLang="en-US" sz="2800" dirty="0" smtClean="0">
                <a:solidFill>
                  <a:srgbClr val="1F497D"/>
                </a:solidFill>
              </a:rPr>
              <a:t>研究主要结论</a:t>
            </a:r>
            <a:r>
              <a:rPr lang="en-US" altLang="zh-CN" sz="2800" dirty="0" smtClean="0">
                <a:solidFill>
                  <a:srgbClr val="1F497D"/>
                </a:solidFill>
              </a:rPr>
              <a:t> </a:t>
            </a:r>
            <a:r>
              <a:rPr lang="en-US" altLang="zh-CN" dirty="0">
                <a:solidFill>
                  <a:srgbClr val="1F497D"/>
                </a:solidFill>
              </a:rPr>
              <a:t>L</a:t>
            </a:r>
            <a:r>
              <a:rPr lang="en-US" altLang="zh-CN" dirty="0" smtClean="0">
                <a:solidFill>
                  <a:srgbClr val="1F497D"/>
                </a:solidFill>
              </a:rPr>
              <a:t>egislation - Key </a:t>
            </a:r>
            <a:r>
              <a:rPr lang="en-US" altLang="zh-CN" dirty="0">
                <a:solidFill>
                  <a:srgbClr val="1F497D"/>
                </a:solidFill>
              </a:rPr>
              <a:t>Findings </a:t>
            </a:r>
          </a:p>
        </p:txBody>
      </p:sp>
      <p:sp>
        <p:nvSpPr>
          <p:cNvPr id="3" name="TextBox 2"/>
          <p:cNvSpPr txBox="1"/>
          <p:nvPr/>
        </p:nvSpPr>
        <p:spPr>
          <a:xfrm>
            <a:off x="1165145" y="2981820"/>
            <a:ext cx="2109237" cy="2492990"/>
          </a:xfrm>
          <a:prstGeom prst="rect">
            <a:avLst/>
          </a:prstGeom>
          <a:noFill/>
        </p:spPr>
        <p:txBody>
          <a:bodyPr wrap="square" rtlCol="0">
            <a:spAutoFit/>
          </a:bodyPr>
          <a:lstStyle/>
          <a:p>
            <a:pPr lvl="0" algn="ctr">
              <a:buClr>
                <a:srgbClr val="6E815B"/>
              </a:buClr>
              <a:defRPr/>
            </a:pPr>
            <a:endParaRPr lang="en-US" altLang="zh-CN" sz="2400" kern="0" dirty="0" smtClean="0">
              <a:solidFill>
                <a:prstClr val="black"/>
              </a:solidFill>
              <a:latin typeface="Times New Roman" panose="02020603050405020304" pitchFamily="18" charset="0"/>
              <a:cs typeface="Times New Roman" panose="02020603050405020304" pitchFamily="18" charset="0"/>
            </a:endParaRPr>
          </a:p>
          <a:p>
            <a:pPr lvl="0" algn="ctr">
              <a:buClr>
                <a:srgbClr val="6E815B"/>
              </a:buClr>
              <a:defRPr/>
            </a:pPr>
            <a:endParaRPr lang="en-US" altLang="zh-CN" sz="2400" kern="0" dirty="0">
              <a:solidFill>
                <a:prstClr val="black"/>
              </a:solidFill>
              <a:latin typeface="Times New Roman" panose="02020603050405020304" pitchFamily="18" charset="0"/>
              <a:cs typeface="Times New Roman" panose="02020603050405020304" pitchFamily="18" charset="0"/>
            </a:endParaRPr>
          </a:p>
          <a:p>
            <a:pPr lvl="0" algn="ctr">
              <a:buClr>
                <a:srgbClr val="6E815B"/>
              </a:buClr>
              <a:defRPr/>
            </a:pPr>
            <a:endParaRPr lang="en-US" altLang="zh-CN" sz="2400" kern="0" dirty="0" smtClean="0">
              <a:solidFill>
                <a:prstClr val="black"/>
              </a:solidFill>
              <a:latin typeface="Times New Roman" panose="02020603050405020304" pitchFamily="18" charset="0"/>
              <a:cs typeface="Times New Roman" panose="02020603050405020304" pitchFamily="18" charset="0"/>
            </a:endParaRPr>
          </a:p>
          <a:p>
            <a:pPr lvl="0" algn="ctr">
              <a:buClr>
                <a:srgbClr val="6E815B"/>
              </a:buClr>
              <a:defRPr/>
            </a:pPr>
            <a:r>
              <a:rPr lang="zh-CN" altLang="en-US" sz="2400" kern="0" dirty="0" smtClean="0">
                <a:solidFill>
                  <a:prstClr val="black"/>
                </a:solidFill>
                <a:latin typeface="Times New Roman" panose="02020603050405020304" pitchFamily="18" charset="0"/>
                <a:cs typeface="Times New Roman" panose="02020603050405020304" pitchFamily="18" charset="0"/>
              </a:rPr>
              <a:t>环境</a:t>
            </a:r>
            <a:r>
              <a:rPr lang="zh-CN" altLang="en-US" sz="2400" kern="0" dirty="0">
                <a:solidFill>
                  <a:prstClr val="black"/>
                </a:solidFill>
                <a:latin typeface="Times New Roman" panose="02020603050405020304" pitchFamily="18" charset="0"/>
                <a:cs typeface="Times New Roman" panose="02020603050405020304" pitchFamily="18" charset="0"/>
              </a:rPr>
              <a:t>立法的“空白”问题 </a:t>
            </a:r>
            <a:endParaRPr lang="en-US" altLang="zh-CN" sz="2400" kern="0" dirty="0">
              <a:solidFill>
                <a:prstClr val="black"/>
              </a:solidFill>
              <a:latin typeface="Times New Roman" panose="02020603050405020304" pitchFamily="18" charset="0"/>
              <a:cs typeface="Times New Roman" panose="02020603050405020304" pitchFamily="18" charset="0"/>
            </a:endParaRPr>
          </a:p>
          <a:p>
            <a:endParaRPr lang="en-US" dirty="0" smtClean="0">
              <a:solidFill>
                <a:prstClr val="black"/>
              </a:solidFill>
            </a:endParaRPr>
          </a:p>
          <a:p>
            <a:endParaRPr lang="en-US" dirty="0">
              <a:solidFill>
                <a:prstClr val="black"/>
              </a:solidFill>
            </a:endParaRPr>
          </a:p>
        </p:txBody>
      </p:sp>
      <p:sp>
        <p:nvSpPr>
          <p:cNvPr id="5" name="矩形 4"/>
          <p:cNvSpPr/>
          <p:nvPr/>
        </p:nvSpPr>
        <p:spPr>
          <a:xfrm>
            <a:off x="3487593" y="3749878"/>
            <a:ext cx="1970098" cy="1569660"/>
          </a:xfrm>
          <a:prstGeom prst="rect">
            <a:avLst/>
          </a:prstGeom>
        </p:spPr>
        <p:txBody>
          <a:bodyPr wrap="square">
            <a:spAutoFit/>
          </a:bodyPr>
          <a:lstStyle/>
          <a:p>
            <a:pPr algn="ctr"/>
            <a:r>
              <a:rPr lang="zh-CN" altLang="en-US" sz="2400" kern="0" dirty="0">
                <a:solidFill>
                  <a:prstClr val="black"/>
                </a:solidFill>
                <a:latin typeface="Times New Roman" panose="02020603050405020304" pitchFamily="18" charset="0"/>
                <a:cs typeface="Times New Roman" panose="02020603050405020304" pitchFamily="18" charset="0"/>
              </a:rPr>
              <a:t>环境法律制度之间的“内耗”问题</a:t>
            </a:r>
            <a:endParaRPr lang="zh-CN" altLang="en-US" dirty="0"/>
          </a:p>
        </p:txBody>
      </p:sp>
    </p:spTree>
    <p:extLst>
      <p:ext uri="{BB962C8B-B14F-4D97-AF65-F5344CB8AC3E}">
        <p14:creationId xmlns:p14="http://schemas.microsoft.com/office/powerpoint/2010/main" val="2598570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4"/>
          <p:cNvSpPr>
            <a:spLocks noChangeArrowheads="1"/>
          </p:cNvSpPr>
          <p:nvPr/>
        </p:nvSpPr>
        <p:spPr bwMode="auto">
          <a:xfrm>
            <a:off x="5520980" y="2815833"/>
            <a:ext cx="2088231" cy="3312368"/>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38" name="AutoShape 5"/>
          <p:cNvSpPr>
            <a:spLocks noChangeArrowheads="1"/>
          </p:cNvSpPr>
          <p:nvPr/>
        </p:nvSpPr>
        <p:spPr bwMode="auto">
          <a:xfrm>
            <a:off x="3369458" y="2849855"/>
            <a:ext cx="2088233"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39" name="AutoShape 6"/>
          <p:cNvSpPr>
            <a:spLocks noChangeArrowheads="1"/>
          </p:cNvSpPr>
          <p:nvPr/>
        </p:nvSpPr>
        <p:spPr bwMode="auto">
          <a:xfrm>
            <a:off x="1148491" y="2878524"/>
            <a:ext cx="2160240" cy="3312369"/>
          </a:xfrm>
          <a:prstGeom prst="roundRect">
            <a:avLst>
              <a:gd name="adj" fmla="val 13745"/>
            </a:avLst>
          </a:prstGeom>
          <a:noFill/>
          <a:ln w="38100">
            <a:solidFill>
              <a:srgbClr val="003366"/>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grpSp>
        <p:nvGrpSpPr>
          <p:cNvPr id="40" name="Group 7"/>
          <p:cNvGrpSpPr>
            <a:grpSpLocks/>
          </p:cNvGrpSpPr>
          <p:nvPr/>
        </p:nvGrpSpPr>
        <p:grpSpPr bwMode="auto">
          <a:xfrm>
            <a:off x="1619672" y="1628800"/>
            <a:ext cx="5270984" cy="936625"/>
            <a:chOff x="624" y="1152"/>
            <a:chExt cx="2928" cy="720"/>
          </a:xfrm>
        </p:grpSpPr>
        <p:sp>
          <p:nvSpPr>
            <p:cNvPr id="41" name="Rectangle 8"/>
            <p:cNvSpPr>
              <a:spLocks noChangeArrowheads="1"/>
            </p:cNvSpPr>
            <p:nvPr/>
          </p:nvSpPr>
          <p:spPr bwMode="gray">
            <a:xfrm rot="3419336">
              <a:off x="624" y="1200"/>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kern="0" dirty="0" smtClean="0">
                <a:solidFill>
                  <a:sysClr val="windowText" lastClr="000000"/>
                </a:solidFill>
              </a:endParaRPr>
            </a:p>
          </p:txBody>
        </p:sp>
        <p:grpSp>
          <p:nvGrpSpPr>
            <p:cNvPr id="42" name="Group 9"/>
            <p:cNvGrpSpPr>
              <a:grpSpLocks/>
            </p:cNvGrpSpPr>
            <p:nvPr/>
          </p:nvGrpSpPr>
          <p:grpSpPr bwMode="auto">
            <a:xfrm>
              <a:off x="1296" y="1296"/>
              <a:ext cx="624" cy="96"/>
              <a:chOff x="2003" y="3439"/>
              <a:chExt cx="468" cy="244"/>
            </a:xfrm>
          </p:grpSpPr>
          <p:sp>
            <p:nvSpPr>
              <p:cNvPr id="56"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7"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8" name="Oval 12"/>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9" name="Oval 13"/>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grpSp>
        <p:sp>
          <p:nvSpPr>
            <p:cNvPr id="43" name="Rectangle 14"/>
            <p:cNvSpPr>
              <a:spLocks noChangeArrowheads="1"/>
            </p:cNvSpPr>
            <p:nvPr/>
          </p:nvSpPr>
          <p:spPr bwMode="gray">
            <a:xfrm rot="3419336">
              <a:off x="1776" y="1152"/>
              <a:ext cx="672" cy="672"/>
            </a:xfrm>
            <a:prstGeom prst="rect">
              <a:avLst/>
            </a:prstGeom>
            <a:solidFill>
              <a:srgbClr val="3984C9"/>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3984C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kern="0" smtClean="0">
                <a:solidFill>
                  <a:sysClr val="windowText" lastClr="000000"/>
                </a:solidFill>
              </a:endParaRPr>
            </a:p>
          </p:txBody>
        </p:sp>
        <p:grpSp>
          <p:nvGrpSpPr>
            <p:cNvPr id="44" name="Group 15"/>
            <p:cNvGrpSpPr>
              <a:grpSpLocks/>
            </p:cNvGrpSpPr>
            <p:nvPr/>
          </p:nvGrpSpPr>
          <p:grpSpPr bwMode="auto">
            <a:xfrm>
              <a:off x="2448" y="1296"/>
              <a:ext cx="624" cy="96"/>
              <a:chOff x="2003" y="3439"/>
              <a:chExt cx="468" cy="244"/>
            </a:xfrm>
          </p:grpSpPr>
          <p:sp>
            <p:nvSpPr>
              <p:cNvPr id="52"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3"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4" name="Oval 18"/>
              <p:cNvSpPr>
                <a:spLocks noChangeArrowheads="1"/>
              </p:cNvSpPr>
              <p:nvPr/>
            </p:nvSpPr>
            <p:spPr bwMode="gray">
              <a:xfrm>
                <a:off x="2400" y="3443"/>
                <a:ext cx="71" cy="234"/>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sp>
            <p:nvSpPr>
              <p:cNvPr id="55" name="Oval 19"/>
              <p:cNvSpPr>
                <a:spLocks noChangeArrowheads="1"/>
              </p:cNvSpPr>
              <p:nvPr/>
            </p:nvSpPr>
            <p:spPr bwMode="gray">
              <a:xfrm>
                <a:off x="2438" y="3519"/>
                <a:ext cx="20" cy="69"/>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smtClean="0">
                  <a:solidFill>
                    <a:sysClr val="windowText" lastClr="000000"/>
                  </a:solidFill>
                </a:endParaRPr>
              </a:p>
            </p:txBody>
          </p:sp>
        </p:grpSp>
        <p:sp>
          <p:nvSpPr>
            <p:cNvPr id="45" name="Rectangle 20"/>
            <p:cNvSpPr>
              <a:spLocks noChangeArrowheads="1"/>
            </p:cNvSpPr>
            <p:nvPr/>
          </p:nvSpPr>
          <p:spPr bwMode="gray">
            <a:xfrm rot="3419336">
              <a:off x="2880" y="1152"/>
              <a:ext cx="672" cy="672"/>
            </a:xfrm>
            <a:prstGeom prst="rect">
              <a:avLst/>
            </a:prstGeom>
            <a:gradFill rotWithShape="1">
              <a:gsLst>
                <a:gs pos="0">
                  <a:srgbClr val="6E815B"/>
                </a:gs>
                <a:gs pos="100000">
                  <a:srgbClr val="6E815B">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6E815B"/>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kern="0" smtClean="0">
                <a:solidFill>
                  <a:sysClr val="windowText" lastClr="000000"/>
                </a:solidFill>
              </a:endParaRPr>
            </a:p>
          </p:txBody>
        </p:sp>
      </p:grpSp>
      <p:sp>
        <p:nvSpPr>
          <p:cNvPr id="60" name="Rectangle 27"/>
          <p:cNvSpPr>
            <a:spLocks noChangeArrowheads="1"/>
          </p:cNvSpPr>
          <p:nvPr/>
        </p:nvSpPr>
        <p:spPr bwMode="gray">
          <a:xfrm>
            <a:off x="1979712" y="1772816"/>
            <a:ext cx="5703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4000" b="1" kern="0" dirty="0" smtClean="0">
                <a:solidFill>
                  <a:srgbClr val="FFFFFF"/>
                </a:solidFill>
              </a:rPr>
              <a:t>1</a:t>
            </a:r>
          </a:p>
        </p:txBody>
      </p:sp>
      <p:sp>
        <p:nvSpPr>
          <p:cNvPr id="61" name="Rectangle 28"/>
          <p:cNvSpPr>
            <a:spLocks noChangeArrowheads="1"/>
          </p:cNvSpPr>
          <p:nvPr/>
        </p:nvSpPr>
        <p:spPr bwMode="gray">
          <a:xfrm>
            <a:off x="4139952" y="1772816"/>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4000" b="1" kern="0" dirty="0" smtClean="0">
                <a:solidFill>
                  <a:srgbClr val="FFFFFF"/>
                </a:solidFill>
              </a:rPr>
              <a:t>2</a:t>
            </a:r>
          </a:p>
        </p:txBody>
      </p:sp>
      <p:sp>
        <p:nvSpPr>
          <p:cNvPr id="62" name="Rectangle 29"/>
          <p:cNvSpPr>
            <a:spLocks noChangeArrowheads="1"/>
          </p:cNvSpPr>
          <p:nvPr/>
        </p:nvSpPr>
        <p:spPr bwMode="gray">
          <a:xfrm>
            <a:off x="6156176" y="1700808"/>
            <a:ext cx="4446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4000" b="1" kern="0" dirty="0" smtClean="0">
                <a:solidFill>
                  <a:srgbClr val="FFFFFF"/>
                </a:solidFill>
              </a:rPr>
              <a:t>3</a:t>
            </a:r>
          </a:p>
        </p:txBody>
      </p:sp>
      <p:sp>
        <p:nvSpPr>
          <p:cNvPr id="66" name="Rectangle 33"/>
          <p:cNvSpPr>
            <a:spLocks noChangeArrowheads="1"/>
          </p:cNvSpPr>
          <p:nvPr/>
        </p:nvSpPr>
        <p:spPr bwMode="auto">
          <a:xfrm>
            <a:off x="3391980" y="3781250"/>
            <a:ext cx="20882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E815B"/>
              </a:buClr>
              <a:defRPr/>
            </a:pPr>
            <a:r>
              <a:rPr lang="en-US" altLang="zh-CN" sz="2400" kern="0" dirty="0">
                <a:solidFill>
                  <a:prstClr val="black"/>
                </a:solidFill>
                <a:latin typeface="Times New Roman" panose="02020603050405020304" pitchFamily="18" charset="0"/>
                <a:cs typeface="Times New Roman" panose="02020603050405020304" pitchFamily="18" charset="0"/>
              </a:rPr>
              <a:t>C</a:t>
            </a:r>
            <a:r>
              <a:rPr lang="en-US" altLang="zh-CN" sz="2400" kern="0" dirty="0" smtClean="0">
                <a:solidFill>
                  <a:prstClr val="black"/>
                </a:solidFill>
                <a:latin typeface="Times New Roman" panose="02020603050405020304" pitchFamily="18" charset="0"/>
                <a:cs typeface="Times New Roman" panose="02020603050405020304" pitchFamily="18" charset="0"/>
              </a:rPr>
              <a:t>onflicts </a:t>
            </a:r>
            <a:r>
              <a:rPr lang="en-US" altLang="zh-CN" sz="2400" kern="0" dirty="0">
                <a:solidFill>
                  <a:prstClr val="black"/>
                </a:solidFill>
                <a:latin typeface="Times New Roman" panose="02020603050405020304" pitchFamily="18" charset="0"/>
                <a:cs typeface="Times New Roman" panose="02020603050405020304" pitchFamily="18" charset="0"/>
              </a:rPr>
              <a:t>between environmental </a:t>
            </a:r>
            <a:r>
              <a:rPr lang="en-US" altLang="zh-CN" sz="2400" kern="0" dirty="0" smtClean="0">
                <a:solidFill>
                  <a:prstClr val="black"/>
                </a:solidFill>
                <a:latin typeface="Times New Roman" panose="02020603050405020304" pitchFamily="18" charset="0"/>
                <a:cs typeface="Times New Roman" panose="02020603050405020304" pitchFamily="18" charset="0"/>
              </a:rPr>
              <a:t>laws</a:t>
            </a:r>
            <a:endParaRPr lang="en-US" altLang="zh-CN" sz="2400" kern="0" dirty="0">
              <a:solidFill>
                <a:prstClr val="black"/>
              </a:solidFill>
              <a:latin typeface="Times New Roman" panose="02020603050405020304" pitchFamily="18" charset="0"/>
              <a:cs typeface="Times New Roman" panose="02020603050405020304" pitchFamily="18" charset="0"/>
            </a:endParaRPr>
          </a:p>
        </p:txBody>
      </p:sp>
      <p:sp>
        <p:nvSpPr>
          <p:cNvPr id="68" name="Rectangle 2"/>
          <p:cNvSpPr txBox="1">
            <a:spLocks noChangeArrowheads="1"/>
          </p:cNvSpPr>
          <p:nvPr/>
        </p:nvSpPr>
        <p:spPr bwMode="gray">
          <a:xfrm>
            <a:off x="76912" y="295502"/>
            <a:ext cx="901538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solidFill>
                  <a:srgbClr val="1F497D"/>
                </a:solidFill>
              </a:rPr>
              <a:t>II. </a:t>
            </a:r>
            <a:r>
              <a:rPr lang="zh-CN" altLang="en-US" sz="2800" dirty="0" smtClean="0">
                <a:solidFill>
                  <a:srgbClr val="1F497D"/>
                </a:solidFill>
              </a:rPr>
              <a:t>环境</a:t>
            </a:r>
            <a:r>
              <a:rPr lang="zh-CN" altLang="en-US" sz="2800" kern="100" dirty="0" smtClean="0">
                <a:cs typeface="Times New Roman"/>
              </a:rPr>
              <a:t>立法</a:t>
            </a:r>
            <a:r>
              <a:rPr lang="zh-CN" altLang="en-US" sz="2800" dirty="0" smtClean="0">
                <a:solidFill>
                  <a:srgbClr val="1F497D"/>
                </a:solidFill>
              </a:rPr>
              <a:t>研究主要结论</a:t>
            </a:r>
            <a:r>
              <a:rPr lang="en-US" altLang="zh-CN" sz="2800" dirty="0" smtClean="0">
                <a:solidFill>
                  <a:srgbClr val="1F497D"/>
                </a:solidFill>
              </a:rPr>
              <a:t> </a:t>
            </a:r>
            <a:r>
              <a:rPr lang="en-US" altLang="zh-CN" dirty="0">
                <a:solidFill>
                  <a:srgbClr val="1F497D"/>
                </a:solidFill>
              </a:rPr>
              <a:t>L</a:t>
            </a:r>
            <a:r>
              <a:rPr lang="en-US" altLang="zh-CN" dirty="0" smtClean="0">
                <a:solidFill>
                  <a:srgbClr val="1F497D"/>
                </a:solidFill>
              </a:rPr>
              <a:t>egislation - Key </a:t>
            </a:r>
            <a:r>
              <a:rPr lang="en-US" altLang="zh-CN" dirty="0">
                <a:solidFill>
                  <a:srgbClr val="1F497D"/>
                </a:solidFill>
              </a:rPr>
              <a:t>Findings </a:t>
            </a:r>
          </a:p>
        </p:txBody>
      </p:sp>
      <p:sp>
        <p:nvSpPr>
          <p:cNvPr id="3" name="TextBox 2"/>
          <p:cNvSpPr txBox="1"/>
          <p:nvPr/>
        </p:nvSpPr>
        <p:spPr>
          <a:xfrm>
            <a:off x="1165145" y="2981820"/>
            <a:ext cx="2109237" cy="2492990"/>
          </a:xfrm>
          <a:prstGeom prst="rect">
            <a:avLst/>
          </a:prstGeom>
          <a:noFill/>
        </p:spPr>
        <p:txBody>
          <a:bodyPr wrap="square" rtlCol="0">
            <a:spAutoFit/>
          </a:bodyPr>
          <a:lstStyle/>
          <a:p>
            <a:pPr algn="ctr">
              <a:buClr>
                <a:srgbClr val="6E815B"/>
              </a:buClr>
              <a:defRPr/>
            </a:pPr>
            <a:endParaRPr lang="en-US" altLang="zh-CN" sz="2400" kern="0" dirty="0" smtClean="0">
              <a:solidFill>
                <a:prstClr val="black"/>
              </a:solidFill>
              <a:latin typeface="Times New Roman" panose="02020603050405020304" pitchFamily="18" charset="0"/>
              <a:cs typeface="Times New Roman" panose="02020603050405020304" pitchFamily="18" charset="0"/>
            </a:endParaRPr>
          </a:p>
          <a:p>
            <a:pPr algn="ctr">
              <a:buClr>
                <a:srgbClr val="6E815B"/>
              </a:buClr>
              <a:defRPr/>
            </a:pPr>
            <a:endParaRPr lang="en-US" altLang="zh-CN" sz="2400" kern="0" dirty="0">
              <a:solidFill>
                <a:prstClr val="black"/>
              </a:solidFill>
              <a:latin typeface="Times New Roman" panose="02020603050405020304" pitchFamily="18" charset="0"/>
              <a:cs typeface="Times New Roman" panose="02020603050405020304" pitchFamily="18" charset="0"/>
            </a:endParaRPr>
          </a:p>
          <a:p>
            <a:pPr algn="ctr">
              <a:buClr>
                <a:srgbClr val="6E815B"/>
              </a:buClr>
              <a:defRPr/>
            </a:pPr>
            <a:r>
              <a:rPr lang="en-US" altLang="zh-CN" sz="2400" kern="0" dirty="0" smtClean="0">
                <a:solidFill>
                  <a:prstClr val="black"/>
                </a:solidFill>
                <a:latin typeface="Times New Roman" panose="02020603050405020304" pitchFamily="18" charset="0"/>
                <a:cs typeface="Times New Roman" panose="02020603050405020304" pitchFamily="18" charset="0"/>
              </a:rPr>
              <a:t>“Gaps” in environmental legislation.</a:t>
            </a:r>
            <a:endParaRPr lang="en-US" altLang="zh-CN" sz="2400" kern="0" dirty="0">
              <a:solidFill>
                <a:prstClr val="black"/>
              </a:solidFill>
              <a:latin typeface="Times New Roman" panose="02020603050405020304" pitchFamily="18" charset="0"/>
              <a:cs typeface="Times New Roman" panose="02020603050405020304" pitchFamily="18" charset="0"/>
            </a:endParaRPr>
          </a:p>
          <a:p>
            <a:endParaRPr lang="en-US" dirty="0" smtClean="0">
              <a:solidFill>
                <a:prstClr val="black"/>
              </a:solidFill>
            </a:endParaRPr>
          </a:p>
          <a:p>
            <a:endParaRPr lang="en-US" dirty="0">
              <a:solidFill>
                <a:prstClr val="black"/>
              </a:solidFill>
            </a:endParaRPr>
          </a:p>
        </p:txBody>
      </p:sp>
      <p:sp>
        <p:nvSpPr>
          <p:cNvPr id="2" name="矩形 1"/>
          <p:cNvSpPr/>
          <p:nvPr/>
        </p:nvSpPr>
        <p:spPr>
          <a:xfrm>
            <a:off x="5574224" y="3596584"/>
            <a:ext cx="2046956" cy="1569660"/>
          </a:xfrm>
          <a:prstGeom prst="rect">
            <a:avLst/>
          </a:prstGeom>
        </p:spPr>
        <p:txBody>
          <a:bodyPr wrap="square">
            <a:spAutoFit/>
          </a:bodyPr>
          <a:lstStyle/>
          <a:p>
            <a:pPr lvl="0" algn="ctr">
              <a:buClr>
                <a:srgbClr val="6E815B"/>
              </a:buClr>
              <a:defRPr/>
            </a:pPr>
            <a:r>
              <a:rPr lang="en-US" altLang="zh-CN" sz="2400" kern="0" dirty="0" smtClean="0">
                <a:solidFill>
                  <a:prstClr val="black"/>
                </a:solidFill>
                <a:latin typeface="Times New Roman" panose="02020603050405020304" pitchFamily="18" charset="0"/>
                <a:cs typeface="Times New Roman" panose="02020603050405020304" pitchFamily="18" charset="0"/>
              </a:rPr>
              <a:t>Environmental </a:t>
            </a:r>
            <a:r>
              <a:rPr lang="en-US" altLang="zh-CN" sz="2400" kern="0" dirty="0">
                <a:solidFill>
                  <a:prstClr val="black"/>
                </a:solidFill>
                <a:latin typeface="Times New Roman" panose="02020603050405020304" pitchFamily="18" charset="0"/>
                <a:cs typeface="Times New Roman" panose="02020603050405020304" pitchFamily="18" charset="0"/>
              </a:rPr>
              <a:t>laws </a:t>
            </a:r>
            <a:r>
              <a:rPr lang="en-US" altLang="zh-CN" sz="2400" kern="0" dirty="0" smtClean="0">
                <a:solidFill>
                  <a:prstClr val="black"/>
                </a:solidFill>
                <a:latin typeface="Times New Roman" panose="02020603050405020304" pitchFamily="18" charset="0"/>
                <a:cs typeface="Times New Roman" panose="02020603050405020304" pitchFamily="18" charset="0"/>
              </a:rPr>
              <a:t>trumped </a:t>
            </a:r>
            <a:r>
              <a:rPr lang="en-US" altLang="zh-CN" sz="2400" kern="0" dirty="0">
                <a:solidFill>
                  <a:prstClr val="black"/>
                </a:solidFill>
                <a:latin typeface="Times New Roman" panose="02020603050405020304" pitchFamily="18" charset="0"/>
                <a:cs typeface="Times New Roman" panose="02020603050405020304" pitchFamily="18" charset="0"/>
              </a:rPr>
              <a:t>by other </a:t>
            </a:r>
            <a:r>
              <a:rPr lang="en-US" altLang="zh-CN" sz="2400" kern="0" dirty="0" smtClean="0">
                <a:solidFill>
                  <a:prstClr val="black"/>
                </a:solidFill>
                <a:latin typeface="Times New Roman" panose="02020603050405020304" pitchFamily="18" charset="0"/>
                <a:cs typeface="Times New Roman" panose="02020603050405020304" pitchFamily="18" charset="0"/>
              </a:rPr>
              <a:t>legislation</a:t>
            </a:r>
            <a:endParaRPr lang="en-US" altLang="zh-CN" sz="24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543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660" y="260648"/>
            <a:ext cx="9145016" cy="658642"/>
          </a:xfrm>
          <a:prstGeom prst="rect">
            <a:avLst/>
          </a:prstGeom>
        </p:spPr>
        <p:txBody>
          <a:bodyPr wrap="square">
            <a:spAutoFit/>
          </a:bodyPr>
          <a:lstStyle/>
          <a:p>
            <a:pPr lvl="0">
              <a:lnSpc>
                <a:spcPct val="115000"/>
              </a:lnSpc>
            </a:pPr>
            <a:r>
              <a:rPr lang="en-US" altLang="zh-CN" sz="3200" b="1" kern="100" dirty="0" smtClean="0">
                <a:solidFill>
                  <a:schemeClr val="tx2">
                    <a:lumMod val="75000"/>
                  </a:schemeClr>
                </a:solidFill>
                <a:cs typeface="Times New Roman"/>
              </a:rPr>
              <a:t>II. </a:t>
            </a:r>
            <a:r>
              <a:rPr lang="zh-CN" altLang="en-US" sz="2800" b="1" kern="100" dirty="0" smtClean="0">
                <a:solidFill>
                  <a:schemeClr val="tx2">
                    <a:lumMod val="75000"/>
                  </a:schemeClr>
                </a:solidFill>
                <a:cs typeface="Times New Roman"/>
              </a:rPr>
              <a:t>环境立法</a:t>
            </a:r>
            <a:r>
              <a:rPr lang="zh-CN" altLang="zh-CN" sz="2800" b="1" kern="100" dirty="0" smtClean="0">
                <a:solidFill>
                  <a:schemeClr val="tx2">
                    <a:lumMod val="75000"/>
                  </a:schemeClr>
                </a:solidFill>
                <a:cs typeface="Times New Roman"/>
              </a:rPr>
              <a:t>政策建议</a:t>
            </a:r>
            <a:r>
              <a:rPr lang="en-US" altLang="zh-CN" sz="3200" b="1" kern="100" dirty="0" smtClean="0">
                <a:solidFill>
                  <a:schemeClr val="tx2">
                    <a:lumMod val="75000"/>
                  </a:schemeClr>
                </a:solidFill>
                <a:cs typeface="Times New Roman"/>
              </a:rPr>
              <a:t> </a:t>
            </a:r>
            <a:r>
              <a:rPr lang="en-US" altLang="zh-CN" sz="2800" b="1" kern="100" dirty="0" smtClean="0">
                <a:solidFill>
                  <a:schemeClr val="tx2">
                    <a:lumMod val="75000"/>
                  </a:schemeClr>
                </a:solidFill>
                <a:cs typeface="Times New Roman"/>
              </a:rPr>
              <a:t>Policy Recommendations - Legislation</a:t>
            </a:r>
            <a:endParaRPr lang="zh-CN" altLang="zh-CN" sz="2800" kern="100" dirty="0">
              <a:solidFill>
                <a:schemeClr val="tx2">
                  <a:lumMod val="75000"/>
                </a:schemeClr>
              </a:solidFill>
              <a:cs typeface="Times New Roman"/>
            </a:endParaRPr>
          </a:p>
        </p:txBody>
      </p:sp>
      <p:sp>
        <p:nvSpPr>
          <p:cNvPr id="4" name="矩形 3"/>
          <p:cNvSpPr/>
          <p:nvPr/>
        </p:nvSpPr>
        <p:spPr>
          <a:xfrm>
            <a:off x="395536" y="1556792"/>
            <a:ext cx="8064896" cy="4321695"/>
          </a:xfrm>
          <a:prstGeom prst="rect">
            <a:avLst/>
          </a:prstGeom>
        </p:spPr>
        <p:txBody>
          <a:bodyPr wrap="square">
            <a:spAutoFit/>
          </a:bodyPr>
          <a:lstStyle/>
          <a:p>
            <a:pPr algn="just">
              <a:spcBef>
                <a:spcPts val="1300"/>
              </a:spcBef>
              <a:spcAft>
                <a:spcPts val="1300"/>
              </a:spcAft>
            </a:pPr>
            <a:r>
              <a:rPr lang="zh-CN" altLang="zh-CN" sz="2200" b="1" kern="100" dirty="0" smtClean="0">
                <a:latin typeface="+mn-ea"/>
                <a:cs typeface="Times New Roman"/>
              </a:rPr>
              <a:t>建议</a:t>
            </a:r>
            <a:r>
              <a:rPr lang="en-US" altLang="zh-CN" sz="2200" b="1" kern="100" dirty="0" smtClean="0">
                <a:latin typeface="+mn-ea"/>
                <a:cs typeface="Times New Roman"/>
              </a:rPr>
              <a:t>1</a:t>
            </a:r>
            <a:r>
              <a:rPr lang="zh-CN" altLang="zh-CN" sz="2200" b="1" kern="100" dirty="0" smtClean="0">
                <a:latin typeface="+mn-ea"/>
                <a:cs typeface="Times New Roman"/>
              </a:rPr>
              <a:t>：改革危险化学品多部门分管体制，制定适用</a:t>
            </a:r>
            <a:r>
              <a:rPr lang="zh-CN" altLang="en-US" sz="2200" b="1" kern="100" dirty="0" smtClean="0">
                <a:latin typeface="+mn-ea"/>
                <a:cs typeface="Times New Roman"/>
              </a:rPr>
              <a:t>于</a:t>
            </a:r>
            <a:r>
              <a:rPr lang="zh-CN" altLang="zh-CN" sz="2200" b="1" kern="100" dirty="0" smtClean="0">
                <a:latin typeface="+mn-ea"/>
                <a:cs typeface="Times New Roman"/>
              </a:rPr>
              <a:t>全部危险化学</a:t>
            </a:r>
            <a:r>
              <a:rPr lang="zh-CN" altLang="en-US" sz="2200" b="1" kern="100" dirty="0">
                <a:latin typeface="+mn-ea"/>
                <a:cs typeface="Times New Roman"/>
              </a:rPr>
              <a:t>品</a:t>
            </a:r>
            <a:r>
              <a:rPr lang="zh-CN" altLang="zh-CN" sz="2200" b="1" kern="100" dirty="0" smtClean="0">
                <a:latin typeface="+mn-ea"/>
                <a:cs typeface="Times New Roman"/>
              </a:rPr>
              <a:t>的《危险化学品安全</a:t>
            </a:r>
            <a:r>
              <a:rPr lang="zh-CN" altLang="en-US" sz="2200" b="1" kern="100" dirty="0" smtClean="0">
                <a:latin typeface="+mn-ea"/>
                <a:cs typeface="Times New Roman"/>
              </a:rPr>
              <a:t>管理</a:t>
            </a:r>
            <a:r>
              <a:rPr lang="zh-CN" altLang="zh-CN" sz="2200" b="1" kern="100" dirty="0" smtClean="0">
                <a:latin typeface="+mn-ea"/>
                <a:cs typeface="Times New Roman"/>
              </a:rPr>
              <a:t>和环境风险应对法》</a:t>
            </a:r>
          </a:p>
          <a:p>
            <a:pPr marL="457200" indent="-457200" algn="just">
              <a:spcAft>
                <a:spcPts val="0"/>
              </a:spcAft>
              <a:buFont typeface="Arial" panose="020B0604020202020204" pitchFamily="34" charset="0"/>
              <a:buChar char="•"/>
            </a:pPr>
            <a:r>
              <a:rPr lang="zh-CN" altLang="zh-CN" sz="2200" kern="0" dirty="0" smtClean="0">
                <a:solidFill>
                  <a:srgbClr val="000000"/>
                </a:solidFill>
                <a:latin typeface="+mn-ea"/>
                <a:cs typeface="Times New Roman"/>
              </a:rPr>
              <a:t>整合现有环</a:t>
            </a:r>
            <a:r>
              <a:rPr lang="zh-CN" altLang="zh-CN" sz="2200" kern="0" dirty="0">
                <a:solidFill>
                  <a:srgbClr val="000000"/>
                </a:solidFill>
                <a:latin typeface="+mn-ea"/>
                <a:cs typeface="Times New Roman"/>
              </a:rPr>
              <a:t>保、安全、交通、公安等部门涉及危险化学品管理的行政监管职能，建立由环境保护部门为主的统一监管</a:t>
            </a:r>
            <a:r>
              <a:rPr lang="zh-CN" altLang="zh-CN" sz="2200" kern="0" dirty="0" smtClean="0">
                <a:solidFill>
                  <a:srgbClr val="000000"/>
                </a:solidFill>
                <a:latin typeface="+mn-ea"/>
                <a:cs typeface="Times New Roman"/>
              </a:rPr>
              <a:t>体制</a:t>
            </a:r>
            <a:endParaRPr lang="zh-CN" altLang="zh-CN" sz="2200" kern="100" dirty="0">
              <a:latin typeface="+mn-ea"/>
              <a:cs typeface="Times New Roman"/>
            </a:endParaRPr>
          </a:p>
          <a:p>
            <a:pPr marL="457200" indent="-457200" algn="just">
              <a:spcAft>
                <a:spcPts val="0"/>
              </a:spcAft>
              <a:buFont typeface="Arial" panose="020B0604020202020204" pitchFamily="34" charset="0"/>
              <a:buChar char="•"/>
            </a:pPr>
            <a:r>
              <a:rPr lang="zh-CN" altLang="zh-CN" sz="2200" kern="0" dirty="0" smtClean="0">
                <a:solidFill>
                  <a:srgbClr val="000000"/>
                </a:solidFill>
                <a:latin typeface="+mn-ea"/>
                <a:cs typeface="Times New Roman"/>
              </a:rPr>
              <a:t>建立统</a:t>
            </a:r>
            <a:r>
              <a:rPr lang="zh-CN" altLang="zh-CN" sz="2200" kern="0" dirty="0">
                <a:solidFill>
                  <a:srgbClr val="000000"/>
                </a:solidFill>
                <a:latin typeface="+mn-ea"/>
                <a:cs typeface="Times New Roman"/>
              </a:rPr>
              <a:t>一的化学物质危害识别与风险评估</a:t>
            </a:r>
            <a:r>
              <a:rPr lang="zh-CN" altLang="zh-CN" sz="2200" kern="0" dirty="0" smtClean="0">
                <a:solidFill>
                  <a:srgbClr val="000000"/>
                </a:solidFill>
                <a:latin typeface="+mn-ea"/>
                <a:cs typeface="Times New Roman"/>
              </a:rPr>
              <a:t>制度</a:t>
            </a:r>
            <a:endParaRPr lang="zh-CN" altLang="zh-CN" sz="2200" kern="100" dirty="0">
              <a:latin typeface="+mn-ea"/>
              <a:cs typeface="Times New Roman"/>
            </a:endParaRPr>
          </a:p>
          <a:p>
            <a:pPr marL="457200" indent="-457200" algn="just">
              <a:spcAft>
                <a:spcPts val="0"/>
              </a:spcAft>
              <a:buFont typeface="Arial" panose="020B0604020202020204" pitchFamily="34" charset="0"/>
              <a:buChar char="•"/>
            </a:pPr>
            <a:r>
              <a:rPr lang="zh-CN" altLang="zh-CN" sz="2200" kern="0" dirty="0" smtClean="0">
                <a:solidFill>
                  <a:srgbClr val="000000"/>
                </a:solidFill>
                <a:latin typeface="+mn-ea"/>
                <a:cs typeface="Times New Roman"/>
              </a:rPr>
              <a:t>明确规定危险化学物质及产品从研发</a:t>
            </a:r>
            <a:r>
              <a:rPr lang="zh-CN" altLang="zh-CN" sz="2200" kern="0" dirty="0">
                <a:solidFill>
                  <a:srgbClr val="000000"/>
                </a:solidFill>
                <a:latin typeface="+mn-ea"/>
                <a:cs typeface="Times New Roman"/>
              </a:rPr>
              <a:t>、生产、使用、运输、储存、消费、进出口、废弃到最终处置的全生命周期过程的风险管控</a:t>
            </a:r>
            <a:r>
              <a:rPr lang="zh-CN" altLang="zh-CN" sz="2200" kern="0" dirty="0" smtClean="0">
                <a:solidFill>
                  <a:srgbClr val="000000"/>
                </a:solidFill>
                <a:latin typeface="+mn-ea"/>
                <a:cs typeface="Times New Roman"/>
              </a:rPr>
              <a:t>要求</a:t>
            </a:r>
            <a:endParaRPr lang="zh-CN" altLang="zh-CN" sz="2200" kern="100" dirty="0">
              <a:latin typeface="+mn-ea"/>
              <a:cs typeface="Times New Roman"/>
            </a:endParaRPr>
          </a:p>
          <a:p>
            <a:pPr marL="457200" indent="-457200" algn="just">
              <a:spcAft>
                <a:spcPts val="0"/>
              </a:spcAft>
              <a:buFont typeface="Arial" panose="020B0604020202020204" pitchFamily="34" charset="0"/>
              <a:buChar char="•"/>
            </a:pPr>
            <a:r>
              <a:rPr lang="zh-CN" altLang="zh-CN" sz="2200" kern="0" dirty="0" smtClean="0">
                <a:solidFill>
                  <a:srgbClr val="000000"/>
                </a:solidFill>
                <a:latin typeface="+mn-ea"/>
                <a:cs typeface="Times New Roman"/>
              </a:rPr>
              <a:t>建立</a:t>
            </a:r>
            <a:r>
              <a:rPr lang="zh-CN" altLang="zh-CN" sz="2200" kern="0" dirty="0">
                <a:solidFill>
                  <a:srgbClr val="000000"/>
                </a:solidFill>
                <a:latin typeface="+mn-ea"/>
                <a:cs typeface="Times New Roman"/>
              </a:rPr>
              <a:t>完整的事故应急和环境污染处置的管理制度体系。</a:t>
            </a:r>
            <a:endParaRPr lang="zh-CN" altLang="zh-CN" sz="2200" kern="100" dirty="0">
              <a:latin typeface="+mn-ea"/>
              <a:cs typeface="Times New Roman"/>
            </a:endParaRPr>
          </a:p>
          <a:p>
            <a:pPr marL="457200" indent="-457200" algn="just">
              <a:spcAft>
                <a:spcPts val="0"/>
              </a:spcAft>
              <a:buFont typeface="Arial" panose="020B0604020202020204" pitchFamily="34" charset="0"/>
              <a:buChar char="•"/>
            </a:pPr>
            <a:r>
              <a:rPr lang="zh-CN" altLang="zh-CN" sz="2200" kern="0" dirty="0" smtClean="0">
                <a:solidFill>
                  <a:srgbClr val="000000"/>
                </a:solidFill>
                <a:latin typeface="+mn-ea"/>
                <a:cs typeface="Times New Roman"/>
              </a:rPr>
              <a:t>明确规定生产者</a:t>
            </a:r>
            <a:r>
              <a:rPr lang="zh-CN" altLang="zh-CN" sz="2200" kern="0" dirty="0">
                <a:solidFill>
                  <a:srgbClr val="000000"/>
                </a:solidFill>
                <a:latin typeface="+mn-ea"/>
                <a:cs typeface="Times New Roman"/>
              </a:rPr>
              <a:t>、使用者和监管者各自的法律责任，建立、形成安全和环境保护一体化的管理和责任</a:t>
            </a:r>
            <a:r>
              <a:rPr lang="zh-CN" altLang="zh-CN" sz="2200" kern="0" dirty="0" smtClean="0">
                <a:solidFill>
                  <a:srgbClr val="000000"/>
                </a:solidFill>
                <a:latin typeface="+mn-ea"/>
                <a:cs typeface="Times New Roman"/>
              </a:rPr>
              <a:t>体系</a:t>
            </a:r>
            <a:endParaRPr lang="zh-CN" altLang="zh-CN" sz="2200" kern="100" dirty="0">
              <a:latin typeface="+mn-ea"/>
              <a:cs typeface="Times New Roman"/>
            </a:endParaRPr>
          </a:p>
        </p:txBody>
      </p:sp>
    </p:spTree>
    <p:extLst>
      <p:ext uri="{BB962C8B-B14F-4D97-AF65-F5344CB8AC3E}">
        <p14:creationId xmlns:p14="http://schemas.microsoft.com/office/powerpoint/2010/main" val="230432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384" y="1196752"/>
            <a:ext cx="8676456" cy="4893647"/>
          </a:xfrm>
          <a:prstGeom prst="rect">
            <a:avLst/>
          </a:prstGeom>
        </p:spPr>
        <p:txBody>
          <a:bodyPr wrap="square">
            <a:spAutoFit/>
          </a:bodyPr>
          <a:lstStyle/>
          <a:p>
            <a:r>
              <a:rPr lang="en-GB" sz="2400" b="1" u="sng" dirty="0">
                <a:latin typeface="Times New Roman" panose="02020603050405020304" pitchFamily="18" charset="0"/>
                <a:cs typeface="Times New Roman" panose="02020603050405020304" pitchFamily="18" charset="0"/>
              </a:rPr>
              <a:t>Recommendation 1</a:t>
            </a:r>
            <a:r>
              <a:rPr lang="en-GB"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Comprehensive </a:t>
            </a:r>
            <a:r>
              <a:rPr lang="en-US" sz="2400" b="1" dirty="0" smtClean="0">
                <a:latin typeface="Times New Roman" panose="02020603050405020304" pitchFamily="18" charset="0"/>
                <a:cs typeface="Times New Roman" panose="02020603050405020304" pitchFamily="18" charset="0"/>
              </a:rPr>
              <a:t>and unified regulatory </a:t>
            </a:r>
            <a:r>
              <a:rPr lang="en-US" sz="2400" b="1" dirty="0">
                <a:latin typeface="Times New Roman" panose="02020603050405020304" pitchFamily="18" charset="0"/>
                <a:cs typeface="Times New Roman" panose="02020603050405020304" pitchFamily="18" charset="0"/>
              </a:rPr>
              <a:t>framework for toxic and harmful chemicals </a:t>
            </a:r>
            <a:endParaRPr lang="en-US" sz="2400" b="1"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400" dirty="0">
                <a:latin typeface="Times New Roman"/>
                <a:cs typeface="Times New Roman"/>
              </a:rPr>
              <a:t>Integrate the fragmented multi- department system </a:t>
            </a:r>
            <a:r>
              <a:rPr lang="en-US" sz="2400" dirty="0" smtClean="0">
                <a:latin typeface="Times New Roman"/>
                <a:cs typeface="Times New Roman"/>
              </a:rPr>
              <a:t>(environment</a:t>
            </a:r>
            <a:r>
              <a:rPr lang="en-US" sz="2400" dirty="0">
                <a:latin typeface="Times New Roman"/>
                <a:cs typeface="Times New Roman"/>
              </a:rPr>
              <a:t>, safety, transport and public security)  to create a unified supervision system </a:t>
            </a:r>
          </a:p>
          <a:p>
            <a:pPr marL="457200" lvl="0" indent="-457200">
              <a:buFont typeface="Arial" panose="020B0604020202020204" pitchFamily="34" charset="0"/>
              <a:buChar char="•"/>
            </a:pPr>
            <a:r>
              <a:rPr lang="en-US" sz="2400" dirty="0">
                <a:latin typeface="Times New Roman"/>
                <a:cs typeface="Times New Roman"/>
              </a:rPr>
              <a:t>Create a unified toxic and harmful chemical risk assessment </a:t>
            </a:r>
            <a:r>
              <a:rPr lang="en-US" sz="2400" dirty="0" smtClean="0">
                <a:latin typeface="Times New Roman"/>
                <a:cs typeface="Times New Roman"/>
              </a:rPr>
              <a:t>system</a:t>
            </a:r>
            <a:endParaRPr lang="en-US" sz="2400" dirty="0">
              <a:latin typeface="Times New Roman"/>
              <a:cs typeface="Times New Roman"/>
            </a:endParaRPr>
          </a:p>
          <a:p>
            <a:pPr marL="457200" lvl="0" indent="-457200">
              <a:buFont typeface="Arial" panose="020B0604020202020204" pitchFamily="34" charset="0"/>
              <a:buChar char="•"/>
            </a:pPr>
            <a:r>
              <a:rPr lang="en-US" sz="2400" dirty="0">
                <a:latin typeface="Times New Roman"/>
                <a:cs typeface="Times New Roman"/>
              </a:rPr>
              <a:t>Establish a life-cycle management system </a:t>
            </a:r>
            <a:r>
              <a:rPr lang="en-US" sz="2400" dirty="0" smtClean="0">
                <a:latin typeface="Times New Roman"/>
                <a:cs typeface="Times New Roman"/>
              </a:rPr>
              <a:t>for </a:t>
            </a:r>
            <a:r>
              <a:rPr lang="en-US" sz="2400" dirty="0">
                <a:latin typeface="Times New Roman"/>
                <a:cs typeface="Times New Roman"/>
              </a:rPr>
              <a:t>production, use, transport, storage, </a:t>
            </a:r>
            <a:r>
              <a:rPr lang="en-US" sz="2400" dirty="0" smtClean="0">
                <a:latin typeface="Times New Roman"/>
                <a:cs typeface="Times New Roman"/>
              </a:rPr>
              <a:t>disposal, import </a:t>
            </a:r>
            <a:r>
              <a:rPr lang="en-US" sz="2400" dirty="0">
                <a:latin typeface="Times New Roman"/>
                <a:cs typeface="Times New Roman"/>
              </a:rPr>
              <a:t>and </a:t>
            </a:r>
            <a:r>
              <a:rPr lang="en-US" sz="2400" dirty="0" smtClean="0">
                <a:latin typeface="Times New Roman"/>
                <a:cs typeface="Times New Roman"/>
              </a:rPr>
              <a:t>export</a:t>
            </a:r>
            <a:endParaRPr lang="en-US" sz="2400" dirty="0">
              <a:latin typeface="Times New Roman"/>
              <a:cs typeface="Times New Roman"/>
            </a:endParaRPr>
          </a:p>
          <a:p>
            <a:pPr marL="457200" lvl="0" indent="-457200">
              <a:buFont typeface="Arial" panose="020B0604020202020204" pitchFamily="34" charset="0"/>
              <a:buChar char="•"/>
            </a:pPr>
            <a:r>
              <a:rPr lang="en-US" sz="2400" dirty="0">
                <a:latin typeface="Times New Roman"/>
                <a:cs typeface="Times New Roman"/>
              </a:rPr>
              <a:t>Formulate a</a:t>
            </a:r>
            <a:r>
              <a:rPr lang="en-US" sz="2400" dirty="0" smtClean="0">
                <a:latin typeface="Times New Roman"/>
                <a:cs typeface="Times New Roman"/>
              </a:rPr>
              <a:t>ccidents</a:t>
            </a:r>
            <a:r>
              <a:rPr lang="en-US" sz="2400" dirty="0">
                <a:latin typeface="Times New Roman"/>
                <a:cs typeface="Times New Roman"/>
              </a:rPr>
              <a:t> response measures; and </a:t>
            </a:r>
          </a:p>
          <a:p>
            <a:pPr marL="457200" lvl="0" indent="-457200">
              <a:buFont typeface="Arial" panose="020B0604020202020204" pitchFamily="34" charset="0"/>
              <a:buChar char="•"/>
            </a:pPr>
            <a:r>
              <a:rPr lang="en-US" sz="2400" dirty="0">
                <a:latin typeface="Times New Roman"/>
                <a:cs typeface="Times New Roman"/>
              </a:rPr>
              <a:t>Clarify legal responsibilities for producers, </a:t>
            </a:r>
            <a:r>
              <a:rPr lang="en-US" sz="2400" dirty="0" smtClean="0">
                <a:latin typeface="Times New Roman"/>
                <a:cs typeface="Times New Roman"/>
              </a:rPr>
              <a:t>operators, users</a:t>
            </a:r>
            <a:r>
              <a:rPr lang="en-US" sz="2400" dirty="0">
                <a:latin typeface="Times New Roman"/>
                <a:cs typeface="Times New Roman"/>
              </a:rPr>
              <a:t> </a:t>
            </a:r>
            <a:r>
              <a:rPr lang="en-US" sz="2400" dirty="0" smtClean="0">
                <a:latin typeface="Times New Roman"/>
                <a:cs typeface="Times New Roman"/>
              </a:rPr>
              <a:t>and </a:t>
            </a:r>
            <a:r>
              <a:rPr lang="en-US" sz="2400" dirty="0">
                <a:latin typeface="Times New Roman"/>
                <a:cs typeface="Times New Roman"/>
              </a:rPr>
              <a:t>regulatory </a:t>
            </a:r>
            <a:r>
              <a:rPr lang="en-US" sz="2400" dirty="0" smtClean="0">
                <a:latin typeface="Times New Roman"/>
                <a:cs typeface="Times New Roman"/>
              </a:rPr>
              <a:t>agencies</a:t>
            </a:r>
            <a:endParaRPr lang="en-US" altLang="zh-CN" sz="2400" kern="100" dirty="0">
              <a:latin typeface="Times New Roman"/>
              <a:cs typeface="Times New Roman"/>
            </a:endParaRPr>
          </a:p>
        </p:txBody>
      </p:sp>
      <p:sp>
        <p:nvSpPr>
          <p:cNvPr id="3" name="矩形 2"/>
          <p:cNvSpPr/>
          <p:nvPr/>
        </p:nvSpPr>
        <p:spPr>
          <a:xfrm>
            <a:off x="0" y="279155"/>
            <a:ext cx="9144000" cy="587853"/>
          </a:xfrm>
          <a:prstGeom prst="rect">
            <a:avLst/>
          </a:prstGeom>
        </p:spPr>
        <p:txBody>
          <a:bodyPr wrap="square">
            <a:spAutoFit/>
          </a:bodyPr>
          <a:lstStyle/>
          <a:p>
            <a:pPr lvl="0">
              <a:lnSpc>
                <a:spcPct val="115000"/>
              </a:lnSpc>
            </a:pPr>
            <a:r>
              <a:rPr lang="en-US" altLang="zh-CN" sz="2800" b="1" kern="100" dirty="0" smtClean="0">
                <a:solidFill>
                  <a:schemeClr val="tx2">
                    <a:lumMod val="75000"/>
                  </a:schemeClr>
                </a:solidFill>
                <a:cs typeface="Times New Roman"/>
              </a:rPr>
              <a:t>II. </a:t>
            </a:r>
            <a:r>
              <a:rPr lang="zh-CN" altLang="en-US" sz="2800" b="1" kern="100" dirty="0" smtClean="0">
                <a:solidFill>
                  <a:schemeClr val="tx2">
                    <a:lumMod val="75000"/>
                  </a:schemeClr>
                </a:solidFill>
                <a:cs typeface="Times New Roman"/>
              </a:rPr>
              <a:t>环境立法</a:t>
            </a:r>
            <a:r>
              <a:rPr lang="zh-CN" altLang="zh-CN" sz="2800" b="1" kern="100" dirty="0" smtClean="0">
                <a:solidFill>
                  <a:schemeClr val="tx2">
                    <a:lumMod val="75000"/>
                  </a:schemeClr>
                </a:solidFill>
                <a:cs typeface="Times New Roman"/>
              </a:rPr>
              <a:t>政策建议</a:t>
            </a:r>
            <a:r>
              <a:rPr lang="en-US" altLang="zh-CN" sz="2800" b="1" kern="100" dirty="0" smtClean="0">
                <a:solidFill>
                  <a:schemeClr val="tx2">
                    <a:lumMod val="75000"/>
                  </a:schemeClr>
                </a:solidFill>
                <a:cs typeface="Times New Roman"/>
              </a:rPr>
              <a:t> Policy Recommendations </a:t>
            </a:r>
            <a:r>
              <a:rPr lang="en-US" altLang="zh-CN" sz="2800" b="1" kern="100" dirty="0">
                <a:solidFill>
                  <a:schemeClr val="tx2">
                    <a:lumMod val="75000"/>
                  </a:schemeClr>
                </a:solidFill>
                <a:cs typeface="Times New Roman"/>
              </a:rPr>
              <a:t>- </a:t>
            </a:r>
            <a:r>
              <a:rPr lang="en-US" altLang="zh-CN" sz="2800" b="1" kern="100" dirty="0" smtClean="0">
                <a:solidFill>
                  <a:schemeClr val="tx2">
                    <a:lumMod val="75000"/>
                  </a:schemeClr>
                </a:solidFill>
                <a:cs typeface="Times New Roman"/>
              </a:rPr>
              <a:t>Legislation</a:t>
            </a:r>
            <a:endParaRPr lang="zh-CN" altLang="zh-CN" sz="2800" kern="100" dirty="0">
              <a:solidFill>
                <a:schemeClr val="tx2">
                  <a:lumMod val="75000"/>
                </a:schemeClr>
              </a:solidFill>
              <a:cs typeface="Times New Roman"/>
            </a:endParaRPr>
          </a:p>
        </p:txBody>
      </p:sp>
    </p:spTree>
    <p:extLst>
      <p:ext uri="{BB962C8B-B14F-4D97-AF65-F5344CB8AC3E}">
        <p14:creationId xmlns:p14="http://schemas.microsoft.com/office/powerpoint/2010/main" val="175481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340768"/>
            <a:ext cx="7848872" cy="4457630"/>
          </a:xfrm>
          <a:prstGeom prst="rect">
            <a:avLst/>
          </a:prstGeom>
        </p:spPr>
        <p:txBody>
          <a:bodyPr wrap="square">
            <a:spAutoFit/>
          </a:bodyPr>
          <a:lstStyle/>
          <a:p>
            <a:pPr algn="just">
              <a:spcBef>
                <a:spcPts val="1300"/>
              </a:spcBef>
              <a:spcAft>
                <a:spcPts val="1300"/>
              </a:spcAft>
            </a:pPr>
            <a:r>
              <a:rPr lang="zh-CN" altLang="zh-CN" sz="2400" b="1" kern="100" dirty="0" smtClean="0">
                <a:latin typeface="+mn-ea"/>
                <a:cs typeface="Times New Roman"/>
              </a:rPr>
              <a:t>建议</a:t>
            </a:r>
            <a:r>
              <a:rPr lang="en-US" altLang="zh-CN" sz="2400" b="1" kern="100" dirty="0">
                <a:latin typeface="+mn-ea"/>
                <a:cs typeface="Times New Roman"/>
              </a:rPr>
              <a:t>2</a:t>
            </a:r>
            <a:r>
              <a:rPr lang="zh-CN" altLang="zh-CN" sz="2400" b="1" kern="100" dirty="0" smtClean="0">
                <a:latin typeface="+mn-ea"/>
                <a:cs typeface="Times New Roman"/>
              </a:rPr>
              <a:t>：修改</a:t>
            </a:r>
            <a:r>
              <a:rPr lang="zh-CN" altLang="zh-CN" sz="2400" b="1" kern="100" dirty="0">
                <a:latin typeface="+mn-ea"/>
                <a:cs typeface="Times New Roman"/>
              </a:rPr>
              <a:t>现行《环境影响评价法》，填补“制度空白”，扩大环评范围，增强环评的独立性、科学性</a:t>
            </a:r>
            <a:r>
              <a:rPr lang="zh-CN" altLang="zh-CN" sz="2400" b="1" kern="100" dirty="0" smtClean="0">
                <a:latin typeface="+mn-ea"/>
                <a:cs typeface="Times New Roman"/>
              </a:rPr>
              <a:t>。</a:t>
            </a:r>
            <a:endParaRPr lang="en-US" altLang="zh-CN" sz="2400" b="1" kern="100" dirty="0" smtClean="0">
              <a:latin typeface="+mn-ea"/>
              <a:cs typeface="Times New Roman"/>
            </a:endParaRPr>
          </a:p>
          <a:p>
            <a:pPr marL="457200" indent="-457200" algn="just">
              <a:lnSpc>
                <a:spcPct val="150000"/>
              </a:lnSpc>
              <a:buFont typeface="Arial" panose="020B0604020202020204" pitchFamily="34" charset="0"/>
              <a:buChar char="•"/>
            </a:pPr>
            <a:r>
              <a:rPr lang="zh-CN" altLang="zh-CN" sz="2400" kern="0" dirty="0" smtClean="0">
                <a:solidFill>
                  <a:srgbClr val="000000"/>
                </a:solidFill>
                <a:latin typeface="+mn-ea"/>
                <a:cs typeface="Times New Roman"/>
              </a:rPr>
              <a:t>扩大环境影响评价适用范围</a:t>
            </a:r>
            <a:endParaRPr lang="zh-CN" altLang="zh-CN" sz="2400" kern="100" dirty="0">
              <a:latin typeface="+mn-ea"/>
              <a:cs typeface="Times New Roman"/>
            </a:endParaRPr>
          </a:p>
          <a:p>
            <a:pPr marL="457200" indent="-457200" algn="just">
              <a:lnSpc>
                <a:spcPct val="150000"/>
              </a:lnSpc>
              <a:buFont typeface="Arial" panose="020B0604020202020204" pitchFamily="34" charset="0"/>
              <a:buChar char="•"/>
            </a:pPr>
            <a:r>
              <a:rPr lang="zh-CN" altLang="zh-CN" sz="2400" kern="0" dirty="0" smtClean="0">
                <a:solidFill>
                  <a:srgbClr val="000000"/>
                </a:solidFill>
                <a:latin typeface="+mn-ea"/>
                <a:cs typeface="Times New Roman"/>
              </a:rPr>
              <a:t>完善环境影响评价的内容和程序</a:t>
            </a:r>
            <a:endParaRPr lang="en-US" altLang="zh-CN" sz="2400" kern="0" dirty="0">
              <a:solidFill>
                <a:srgbClr val="000000"/>
              </a:solidFill>
              <a:latin typeface="+mn-ea"/>
              <a:cs typeface="Times New Roman"/>
            </a:endParaRPr>
          </a:p>
          <a:p>
            <a:pPr marL="457200" indent="-457200" algn="just">
              <a:lnSpc>
                <a:spcPct val="150000"/>
              </a:lnSpc>
              <a:buFont typeface="Arial" panose="020B0604020202020204" pitchFamily="34" charset="0"/>
              <a:buChar char="•"/>
            </a:pPr>
            <a:r>
              <a:rPr lang="zh-CN" altLang="zh-CN" sz="2400" kern="0" dirty="0" smtClean="0">
                <a:solidFill>
                  <a:srgbClr val="000000"/>
                </a:solidFill>
                <a:latin typeface="+mn-ea"/>
                <a:cs typeface="Times New Roman"/>
              </a:rPr>
              <a:t>确立环境影响评价为综</a:t>
            </a:r>
            <a:r>
              <a:rPr lang="zh-CN" altLang="zh-CN" sz="2400" kern="0" dirty="0">
                <a:solidFill>
                  <a:srgbClr val="000000"/>
                </a:solidFill>
                <a:latin typeface="+mn-ea"/>
                <a:cs typeface="Times New Roman"/>
              </a:rPr>
              <a:t>合性评价</a:t>
            </a:r>
            <a:r>
              <a:rPr lang="zh-CN" altLang="zh-CN" sz="2400" kern="0" dirty="0" smtClean="0">
                <a:solidFill>
                  <a:srgbClr val="000000"/>
                </a:solidFill>
                <a:latin typeface="+mn-ea"/>
                <a:cs typeface="Times New Roman"/>
              </a:rPr>
              <a:t>制度</a:t>
            </a:r>
            <a:endParaRPr lang="zh-CN" altLang="zh-CN" sz="2400" kern="100" dirty="0">
              <a:latin typeface="+mn-ea"/>
              <a:cs typeface="Times New Roman"/>
            </a:endParaRPr>
          </a:p>
          <a:p>
            <a:pPr marL="457200" indent="-457200" algn="just">
              <a:lnSpc>
                <a:spcPct val="150000"/>
              </a:lnSpc>
              <a:buFont typeface="Arial" panose="020B0604020202020204" pitchFamily="34" charset="0"/>
              <a:buChar char="•"/>
            </a:pPr>
            <a:r>
              <a:rPr lang="zh-CN" altLang="zh-CN" sz="2400" kern="0" dirty="0" smtClean="0">
                <a:solidFill>
                  <a:srgbClr val="000000"/>
                </a:solidFill>
                <a:latin typeface="+mn-ea"/>
                <a:cs typeface="Times New Roman"/>
              </a:rPr>
              <a:t>构</a:t>
            </a:r>
            <a:r>
              <a:rPr lang="zh-CN" altLang="zh-CN" sz="2400" kern="0" dirty="0">
                <a:solidFill>
                  <a:srgbClr val="000000"/>
                </a:solidFill>
                <a:latin typeface="+mn-ea"/>
                <a:cs typeface="Times New Roman"/>
              </a:rPr>
              <a:t>建有关业主、环评单位和监管部门各负其责的责任体系，加大对各类环评违法行为的法律责任</a:t>
            </a:r>
            <a:r>
              <a:rPr lang="zh-CN" altLang="zh-CN" sz="2400" kern="0" dirty="0" smtClean="0">
                <a:solidFill>
                  <a:srgbClr val="000000"/>
                </a:solidFill>
                <a:latin typeface="+mn-ea"/>
                <a:cs typeface="Times New Roman"/>
              </a:rPr>
              <a:t>追究力度</a:t>
            </a:r>
            <a:endParaRPr lang="zh-CN" altLang="zh-CN" sz="2400" kern="100" dirty="0">
              <a:latin typeface="+mn-ea"/>
              <a:cs typeface="Times New Roman"/>
            </a:endParaRPr>
          </a:p>
          <a:p>
            <a:pPr indent="382270" algn="just">
              <a:lnSpc>
                <a:spcPct val="150000"/>
              </a:lnSpc>
              <a:spcBef>
                <a:spcPts val="1300"/>
              </a:spcBef>
              <a:spcAft>
                <a:spcPts val="1300"/>
              </a:spcAft>
            </a:pPr>
            <a:endParaRPr lang="zh-CN" altLang="zh-CN" sz="2400" b="1" kern="100" dirty="0">
              <a:latin typeface="Cambria"/>
              <a:cs typeface="Times New Roman"/>
            </a:endParaRPr>
          </a:p>
        </p:txBody>
      </p:sp>
      <p:sp>
        <p:nvSpPr>
          <p:cNvPr id="3" name="矩形 2"/>
          <p:cNvSpPr/>
          <p:nvPr/>
        </p:nvSpPr>
        <p:spPr>
          <a:xfrm>
            <a:off x="0" y="293223"/>
            <a:ext cx="9144000" cy="587853"/>
          </a:xfrm>
          <a:prstGeom prst="rect">
            <a:avLst/>
          </a:prstGeom>
        </p:spPr>
        <p:txBody>
          <a:bodyPr wrap="square">
            <a:spAutoFit/>
          </a:bodyPr>
          <a:lstStyle/>
          <a:p>
            <a:pPr lvl="0">
              <a:lnSpc>
                <a:spcPct val="115000"/>
              </a:lnSpc>
            </a:pPr>
            <a:r>
              <a:rPr lang="en-US" altLang="zh-CN" sz="2800" b="1" kern="100" dirty="0" smtClean="0">
                <a:solidFill>
                  <a:srgbClr val="1F497D">
                    <a:lumMod val="75000"/>
                  </a:srgbClr>
                </a:solidFill>
                <a:cs typeface="Times New Roman"/>
              </a:rPr>
              <a:t>II. </a:t>
            </a:r>
            <a:r>
              <a:rPr lang="zh-CN" altLang="en-US" sz="2800" b="1" kern="100" dirty="0" smtClean="0">
                <a:solidFill>
                  <a:srgbClr val="1F497D">
                    <a:lumMod val="75000"/>
                  </a:srgbClr>
                </a:solidFill>
                <a:cs typeface="Times New Roman"/>
              </a:rPr>
              <a:t>环境立法</a:t>
            </a:r>
            <a:r>
              <a:rPr lang="zh-CN" altLang="zh-CN" sz="2800" b="1" kern="100" dirty="0" smtClean="0">
                <a:solidFill>
                  <a:srgbClr val="1F497D">
                    <a:lumMod val="75000"/>
                  </a:srgbClr>
                </a:solidFill>
                <a:cs typeface="Times New Roman"/>
              </a:rPr>
              <a:t>政策建议</a:t>
            </a:r>
            <a:r>
              <a:rPr lang="en-US" altLang="zh-CN" sz="2800" b="1" kern="100" dirty="0" smtClean="0">
                <a:solidFill>
                  <a:srgbClr val="1F497D">
                    <a:lumMod val="75000"/>
                  </a:srgbClr>
                </a:solidFill>
                <a:cs typeface="Times New Roman"/>
              </a:rPr>
              <a:t> </a:t>
            </a:r>
            <a:r>
              <a:rPr lang="en-US" altLang="zh-CN" sz="2800" b="1" kern="100" dirty="0" smtClean="0">
                <a:solidFill>
                  <a:schemeClr val="tx2">
                    <a:lumMod val="75000"/>
                  </a:schemeClr>
                </a:solidFill>
                <a:cs typeface="Times New Roman"/>
              </a:rPr>
              <a:t>Policy Recommendations </a:t>
            </a:r>
            <a:r>
              <a:rPr lang="en-US" altLang="zh-CN" sz="2800" b="1" kern="100" dirty="0">
                <a:solidFill>
                  <a:schemeClr val="tx2">
                    <a:lumMod val="75000"/>
                  </a:schemeClr>
                </a:solidFill>
                <a:cs typeface="Times New Roman"/>
              </a:rPr>
              <a:t>- </a:t>
            </a:r>
            <a:r>
              <a:rPr lang="en-US" altLang="zh-CN" sz="2800" b="1" kern="100" dirty="0" smtClean="0">
                <a:solidFill>
                  <a:schemeClr val="tx2">
                    <a:lumMod val="75000"/>
                  </a:schemeClr>
                </a:solidFill>
                <a:cs typeface="Times New Roman"/>
              </a:rPr>
              <a:t>Legislation</a:t>
            </a:r>
            <a:endParaRPr lang="zh-CN" altLang="zh-CN" sz="3200" kern="100" dirty="0">
              <a:solidFill>
                <a:schemeClr val="tx2">
                  <a:lumMod val="75000"/>
                </a:schemeClr>
              </a:solidFill>
              <a:cs typeface="Times New Roman"/>
            </a:endParaRPr>
          </a:p>
        </p:txBody>
      </p:sp>
    </p:spTree>
    <p:extLst>
      <p:ext uri="{BB962C8B-B14F-4D97-AF65-F5344CB8AC3E}">
        <p14:creationId xmlns:p14="http://schemas.microsoft.com/office/powerpoint/2010/main" val="243890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124744"/>
            <a:ext cx="8352928" cy="5027017"/>
          </a:xfrm>
          <a:prstGeom prst="rect">
            <a:avLst/>
          </a:prstGeom>
        </p:spPr>
        <p:txBody>
          <a:bodyPr wrap="square">
            <a:spAutoFit/>
          </a:bodyPr>
          <a:lstStyle/>
          <a:p>
            <a:pPr>
              <a:spcBef>
                <a:spcPts val="1200"/>
              </a:spcBef>
              <a:spcAft>
                <a:spcPts val="1200"/>
              </a:spcAft>
            </a:pPr>
            <a:r>
              <a:rPr lang="en-GB" altLang="zh-CN" sz="2400" b="1" u="sng" dirty="0">
                <a:solidFill>
                  <a:srgbClr val="000000"/>
                </a:solidFill>
                <a:latin typeface="Times New Roman"/>
                <a:ea typeface="仿宋"/>
              </a:rPr>
              <a:t>Recommendation 2</a:t>
            </a:r>
            <a:r>
              <a:rPr lang="en-GB" altLang="zh-CN" sz="2400" b="1" dirty="0">
                <a:solidFill>
                  <a:srgbClr val="000000"/>
                </a:solidFill>
                <a:latin typeface="Times New Roman"/>
                <a:ea typeface="仿宋"/>
              </a:rPr>
              <a:t>: </a:t>
            </a:r>
            <a:r>
              <a:rPr lang="en-US" altLang="zh-CN" sz="2400" b="1" dirty="0">
                <a:latin typeface="Times New Roman"/>
                <a:ea typeface="仿宋"/>
              </a:rPr>
              <a:t>Environmental impact assessment ( EIA)</a:t>
            </a:r>
            <a:endParaRPr lang="zh-CN" altLang="zh-CN" sz="2400" dirty="0">
              <a:latin typeface="Times New Roman"/>
              <a:ea typeface="仿宋"/>
            </a:endParaRPr>
          </a:p>
          <a:p>
            <a:pPr marL="457200" indent="-457200" algn="just">
              <a:spcBef>
                <a:spcPts val="500"/>
              </a:spcBef>
              <a:spcAft>
                <a:spcPts val="1200"/>
              </a:spcAft>
              <a:buFont typeface="Arial" panose="020B0604020202020204" pitchFamily="34" charset="0"/>
              <a:buChar char="•"/>
            </a:pPr>
            <a:r>
              <a:rPr lang="en-US" altLang="zh-CN" sz="2400" dirty="0">
                <a:latin typeface="Times New Roman"/>
                <a:ea typeface="仿宋"/>
              </a:rPr>
              <a:t>Ensure that the EIA process is required for government plans and policies likely to have a significant impact on the environment</a:t>
            </a:r>
            <a:endParaRPr lang="zh-CN" altLang="zh-CN" sz="2400" dirty="0">
              <a:latin typeface="Times New Roman"/>
              <a:ea typeface="仿宋"/>
            </a:endParaRPr>
          </a:p>
          <a:p>
            <a:pPr marL="457200" indent="-457200" algn="just">
              <a:spcBef>
                <a:spcPts val="500"/>
              </a:spcBef>
              <a:spcAft>
                <a:spcPts val="1200"/>
              </a:spcAft>
              <a:buFont typeface="Arial" panose="020B0604020202020204" pitchFamily="34" charset="0"/>
              <a:buChar char="•"/>
            </a:pPr>
            <a:r>
              <a:rPr lang="en-US" altLang="zh-CN" sz="2400" dirty="0">
                <a:latin typeface="Times New Roman"/>
                <a:ea typeface="仿宋"/>
              </a:rPr>
              <a:t>Clarify and strengthen the relationship between EIA, spatial planning and ecological redlines and between EIA and the issue of permits </a:t>
            </a:r>
          </a:p>
          <a:p>
            <a:pPr marL="457200" indent="-457200" algn="just">
              <a:spcBef>
                <a:spcPts val="500"/>
              </a:spcBef>
              <a:spcAft>
                <a:spcPts val="1200"/>
              </a:spcAft>
              <a:buFont typeface="Arial" panose="020B0604020202020204" pitchFamily="34" charset="0"/>
              <a:buChar char="•"/>
            </a:pPr>
            <a:r>
              <a:rPr lang="en-US" altLang="zh-CN" sz="2400" dirty="0">
                <a:latin typeface="Times New Roman"/>
                <a:ea typeface="仿宋"/>
              </a:rPr>
              <a:t>Improve EIA preparation and approval procedures and strengthen the role of EIA in balancing the interests of the various parties involved</a:t>
            </a:r>
          </a:p>
          <a:p>
            <a:pPr marL="457200" indent="-457200" algn="just">
              <a:spcBef>
                <a:spcPts val="500"/>
              </a:spcBef>
              <a:spcAft>
                <a:spcPts val="1200"/>
              </a:spcAft>
              <a:buFont typeface="Arial" panose="020B0604020202020204" pitchFamily="34" charset="0"/>
              <a:buChar char="•"/>
            </a:pPr>
            <a:r>
              <a:rPr lang="en-US" altLang="zh-CN" sz="2400" dirty="0">
                <a:latin typeface="Times New Roman"/>
                <a:ea typeface="仿宋"/>
              </a:rPr>
              <a:t>Ensure EIAs are objective and scientifically robust</a:t>
            </a:r>
            <a:endParaRPr lang="zh-CN" altLang="zh-CN" sz="2400" dirty="0">
              <a:latin typeface="Times New Roman"/>
              <a:ea typeface="仿宋"/>
            </a:endParaRPr>
          </a:p>
        </p:txBody>
      </p:sp>
      <p:sp>
        <p:nvSpPr>
          <p:cNvPr id="3" name="矩形 2"/>
          <p:cNvSpPr/>
          <p:nvPr/>
        </p:nvSpPr>
        <p:spPr>
          <a:xfrm>
            <a:off x="-56863" y="293223"/>
            <a:ext cx="9113709" cy="587853"/>
          </a:xfrm>
          <a:prstGeom prst="rect">
            <a:avLst/>
          </a:prstGeom>
        </p:spPr>
        <p:txBody>
          <a:bodyPr wrap="square">
            <a:spAutoFit/>
          </a:bodyPr>
          <a:lstStyle/>
          <a:p>
            <a:pPr lvl="0">
              <a:lnSpc>
                <a:spcPct val="115000"/>
              </a:lnSpc>
            </a:pPr>
            <a:r>
              <a:rPr lang="en-US" altLang="zh-CN" sz="2800" b="1" kern="100" dirty="0" smtClean="0">
                <a:solidFill>
                  <a:srgbClr val="1F497D">
                    <a:lumMod val="75000"/>
                  </a:srgbClr>
                </a:solidFill>
                <a:cs typeface="Times New Roman"/>
              </a:rPr>
              <a:t>II. </a:t>
            </a:r>
            <a:r>
              <a:rPr lang="zh-CN" altLang="en-US" sz="2800" b="1" kern="100" dirty="0" smtClean="0">
                <a:solidFill>
                  <a:srgbClr val="1F497D">
                    <a:lumMod val="75000"/>
                  </a:srgbClr>
                </a:solidFill>
                <a:cs typeface="Times New Roman"/>
              </a:rPr>
              <a:t>环境立法</a:t>
            </a:r>
            <a:r>
              <a:rPr lang="zh-CN" altLang="zh-CN" sz="2800" b="1" kern="100" dirty="0" smtClean="0">
                <a:solidFill>
                  <a:srgbClr val="1F497D">
                    <a:lumMod val="75000"/>
                  </a:srgbClr>
                </a:solidFill>
                <a:cs typeface="Times New Roman"/>
              </a:rPr>
              <a:t>政策建议</a:t>
            </a:r>
            <a:r>
              <a:rPr lang="en-US" altLang="zh-CN" sz="2800" b="1" kern="100" dirty="0" smtClean="0">
                <a:solidFill>
                  <a:srgbClr val="1F497D">
                    <a:lumMod val="75000"/>
                  </a:srgbClr>
                </a:solidFill>
                <a:cs typeface="Times New Roman"/>
              </a:rPr>
              <a:t> </a:t>
            </a:r>
            <a:r>
              <a:rPr lang="en-US" altLang="zh-CN" sz="2800" b="1" kern="100" dirty="0" smtClean="0">
                <a:solidFill>
                  <a:schemeClr val="tx2">
                    <a:lumMod val="75000"/>
                  </a:schemeClr>
                </a:solidFill>
                <a:cs typeface="Times New Roman"/>
              </a:rPr>
              <a:t>Policy Recommendations </a:t>
            </a:r>
            <a:r>
              <a:rPr lang="en-US" altLang="zh-CN" sz="2800" b="1" kern="100" dirty="0">
                <a:solidFill>
                  <a:schemeClr val="tx2">
                    <a:lumMod val="75000"/>
                  </a:schemeClr>
                </a:solidFill>
                <a:cs typeface="Times New Roman"/>
              </a:rPr>
              <a:t>- </a:t>
            </a:r>
            <a:r>
              <a:rPr lang="en-US" altLang="zh-CN" sz="2800" b="1" kern="100" dirty="0" smtClean="0">
                <a:solidFill>
                  <a:schemeClr val="tx2">
                    <a:lumMod val="75000"/>
                  </a:schemeClr>
                </a:solidFill>
                <a:cs typeface="Times New Roman"/>
              </a:rPr>
              <a:t>Legislation</a:t>
            </a:r>
            <a:endParaRPr lang="zh-CN" altLang="zh-CN" sz="2800" kern="100" dirty="0">
              <a:solidFill>
                <a:schemeClr val="tx2">
                  <a:lumMod val="75000"/>
                </a:schemeClr>
              </a:solidFill>
              <a:cs typeface="Times New Roman"/>
            </a:endParaRPr>
          </a:p>
        </p:txBody>
      </p:sp>
    </p:spTree>
    <p:extLst>
      <p:ext uri="{BB962C8B-B14F-4D97-AF65-F5344CB8AC3E}">
        <p14:creationId xmlns:p14="http://schemas.microsoft.com/office/powerpoint/2010/main" val="24619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1263</Words>
  <Application>Microsoft Office PowerPoint</Application>
  <PresentationFormat>全屏显示(4:3)</PresentationFormat>
  <Paragraphs>159</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Bingcheng</cp:lastModifiedBy>
  <cp:revision>143</cp:revision>
  <dcterms:created xsi:type="dcterms:W3CDTF">2013-05-08T06:12:06Z</dcterms:created>
  <dcterms:modified xsi:type="dcterms:W3CDTF">2015-11-01T13:51:54Z</dcterms:modified>
</cp:coreProperties>
</file>