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3" r:id="rId4"/>
    <p:sldId id="258" r:id="rId5"/>
    <p:sldId id="274" r:id="rId6"/>
    <p:sldId id="259" r:id="rId7"/>
    <p:sldId id="260" r:id="rId8"/>
    <p:sldId id="261" r:id="rId9"/>
    <p:sldId id="262" r:id="rId10"/>
    <p:sldId id="267" r:id="rId11"/>
    <p:sldId id="263" r:id="rId12"/>
    <p:sldId id="264" r:id="rId13"/>
    <p:sldId id="265" r:id="rId14"/>
    <p:sldId id="266" r:id="rId15"/>
    <p:sldId id="268" r:id="rId16"/>
    <p:sldId id="275" r:id="rId17"/>
    <p:sldId id="269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FA284-08EC-49B5-B575-D445137E4FD5}" type="datetimeFigureOut">
              <a:rPr lang="en-AU" smtClean="0"/>
              <a:pPr/>
              <a:t>28/10/2014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BC8C1-7E13-4493-BFD7-A9B3EA83E8F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487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FE6A-5B29-47BA-B0B6-FC9E9A90CECE}" type="datetimeFigureOut">
              <a:rPr lang="en-AU" smtClean="0"/>
              <a:pPr/>
              <a:t>28/10/2014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8BB4-6A89-4DD3-A553-3B1DB45DDC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FE6A-5B29-47BA-B0B6-FC9E9A90CECE}" type="datetimeFigureOut">
              <a:rPr lang="en-AU" smtClean="0"/>
              <a:pPr/>
              <a:t>28/10/2014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8BB4-6A89-4DD3-A553-3B1DB45DDC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FE6A-5B29-47BA-B0B6-FC9E9A90CECE}" type="datetimeFigureOut">
              <a:rPr lang="en-AU" smtClean="0"/>
              <a:pPr/>
              <a:t>28/10/2014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8BB4-6A89-4DD3-A553-3B1DB45DDC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FE6A-5B29-47BA-B0B6-FC9E9A90CECE}" type="datetimeFigureOut">
              <a:rPr lang="en-AU" smtClean="0"/>
              <a:pPr/>
              <a:t>28/10/2014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8BB4-6A89-4DD3-A553-3B1DB45DDC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FE6A-5B29-47BA-B0B6-FC9E9A90CECE}" type="datetimeFigureOut">
              <a:rPr lang="en-AU" smtClean="0"/>
              <a:pPr/>
              <a:t>28/10/2014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8BB4-6A89-4DD3-A553-3B1DB45DDC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FE6A-5B29-47BA-B0B6-FC9E9A90CECE}" type="datetimeFigureOut">
              <a:rPr lang="en-AU" smtClean="0"/>
              <a:pPr/>
              <a:t>28/10/2014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8BB4-6A89-4DD3-A553-3B1DB45DDC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FE6A-5B29-47BA-B0B6-FC9E9A90CECE}" type="datetimeFigureOut">
              <a:rPr lang="en-AU" smtClean="0"/>
              <a:pPr/>
              <a:t>28/10/2014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8BB4-6A89-4DD3-A553-3B1DB45DDC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FE6A-5B29-47BA-B0B6-FC9E9A90CECE}" type="datetimeFigureOut">
              <a:rPr lang="en-AU" smtClean="0"/>
              <a:pPr/>
              <a:t>28/10/2014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8BB4-6A89-4DD3-A553-3B1DB45DDC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FE6A-5B29-47BA-B0B6-FC9E9A90CECE}" type="datetimeFigureOut">
              <a:rPr lang="en-AU" smtClean="0"/>
              <a:pPr/>
              <a:t>28/10/2014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8BB4-6A89-4DD3-A553-3B1DB45DDC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FE6A-5B29-47BA-B0B6-FC9E9A90CECE}" type="datetimeFigureOut">
              <a:rPr lang="en-AU" smtClean="0"/>
              <a:pPr/>
              <a:t>28/10/2014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8BB4-6A89-4DD3-A553-3B1DB45DDC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FE6A-5B29-47BA-B0B6-FC9E9A90CECE}" type="datetimeFigureOut">
              <a:rPr lang="en-AU" smtClean="0"/>
              <a:pPr/>
              <a:t>28/10/2014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8BB4-6A89-4DD3-A553-3B1DB45DDC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8FE6A-5B29-47BA-B0B6-FC9E9A90CECE}" type="datetimeFigureOut">
              <a:rPr lang="en-AU" smtClean="0"/>
              <a:pPr/>
              <a:t>28/10/2014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58BB4-6A89-4DD3-A553-3B1DB45DDCEC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683568" y="836712"/>
            <a:ext cx="777686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AU" sz="3200" b="1" dirty="0" smtClean="0"/>
              <a:t>Institutional Innovation for Environmental Management: </a:t>
            </a:r>
            <a:r>
              <a:rPr lang="en-AU" sz="3200" i="1" dirty="0" smtClean="0"/>
              <a:t>The Australian experience</a:t>
            </a:r>
            <a:endParaRPr kumimoji="0" lang="en-A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9752" y="2564904"/>
            <a:ext cx="4572000" cy="70589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en-AU" dirty="0" smtClean="0"/>
              <a:t>2014 CCICED Annual General Meeting</a:t>
            </a:r>
          </a:p>
          <a:p>
            <a:pPr>
              <a:lnSpc>
                <a:spcPct val="114000"/>
              </a:lnSpc>
            </a:pPr>
            <a:r>
              <a:rPr lang="en-AU" dirty="0" smtClean="0"/>
              <a:t>Roger Beale AO</a:t>
            </a:r>
            <a:endParaRPr lang="en-AU" dirty="0"/>
          </a:p>
        </p:txBody>
      </p:sp>
      <p:pic>
        <p:nvPicPr>
          <p:cNvPr id="6" name="Picture Placeholder 9" descr="eadig11773.jpg"/>
          <p:cNvPicPr>
            <a:picLocks noChangeAspect="1"/>
          </p:cNvPicPr>
          <p:nvPr/>
        </p:nvPicPr>
        <p:blipFill>
          <a:blip r:embed="rId2" cstate="print"/>
          <a:srcRect t="20397" b="20397"/>
          <a:stretch>
            <a:fillRect/>
          </a:stretch>
        </p:blipFill>
        <p:spPr>
          <a:xfrm>
            <a:off x="0" y="3717032"/>
            <a:ext cx="9144000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Great Barrier Reef Marine Park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1800" dirty="0" smtClean="0"/>
              <a:t>The Great Barrier Reef Marine Park</a:t>
            </a:r>
          </a:p>
          <a:p>
            <a:pPr lvl="1"/>
            <a:r>
              <a:rPr lang="en-AU" sz="1800" dirty="0" smtClean="0"/>
              <a:t>covers 344,400 km</a:t>
            </a:r>
            <a:r>
              <a:rPr lang="en-AU" sz="1800" baseline="30000" dirty="0" smtClean="0"/>
              <a:t>2</a:t>
            </a:r>
            <a:r>
              <a:rPr lang="en-AU" sz="1800" dirty="0" smtClean="0"/>
              <a:t> in area</a:t>
            </a:r>
          </a:p>
          <a:p>
            <a:pPr lvl="1"/>
            <a:r>
              <a:rPr lang="en-AU" sz="1800" dirty="0" smtClean="0"/>
              <a:t>includes the world’s largest coral reef ecosystem</a:t>
            </a:r>
          </a:p>
          <a:p>
            <a:pPr lvl="1"/>
            <a:r>
              <a:rPr lang="en-AU" sz="1800" dirty="0" smtClean="0"/>
              <a:t>includes some 3000 coral reefs, 600 continental islands, 300 coral cays and about 150 inshore mangrove islands</a:t>
            </a:r>
          </a:p>
          <a:p>
            <a:r>
              <a:rPr lang="en-AU" sz="1800" dirty="0" smtClean="0"/>
              <a:t>It is one of the world’s best managed reefs, but faces threats such as climate change</a:t>
            </a:r>
            <a:r>
              <a:rPr lang="en-AU" sz="1800" dirty="0" smtClean="0"/>
              <a:t>, acidification, </a:t>
            </a:r>
            <a:r>
              <a:rPr lang="en-AU" sz="1800" dirty="0" smtClean="0"/>
              <a:t>continued declining water quality from catchment run-off, loss of coastal habitats from coastal development, illegal fishing and crown-of-thorns starfish outbreaks.</a:t>
            </a:r>
          </a:p>
          <a:p>
            <a:endParaRPr lang="en-AU" sz="1800" dirty="0" smtClean="0"/>
          </a:p>
          <a:p>
            <a:endParaRPr lang="en-AU" sz="1800" dirty="0"/>
          </a:p>
        </p:txBody>
      </p:sp>
      <p:pic>
        <p:nvPicPr>
          <p:cNvPr id="22530" name="Picture 2" descr="C:\Users\a17173\AppData\Local\Microsoft\Windows\Temporary Internet Files\Content.Outlook\846SM02Z\paradise2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3136"/>
            <a:ext cx="9144000" cy="1711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AU" sz="3200" dirty="0" smtClean="0"/>
              <a:t>Great Barrier Reef Marine Park Authority (GBRMPA)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2592288"/>
          </a:xfrm>
        </p:spPr>
        <p:txBody>
          <a:bodyPr>
            <a:normAutofit/>
          </a:bodyPr>
          <a:lstStyle/>
          <a:p>
            <a:r>
              <a:rPr lang="en-AU" sz="1900" dirty="0" smtClean="0"/>
              <a:t>The Great Barrier Reef Marine Park Authority (GBRMPA) administers the 345,000 km</a:t>
            </a:r>
            <a:r>
              <a:rPr lang="en-AU" sz="1900" baseline="30000" dirty="0" smtClean="0"/>
              <a:t>2</a:t>
            </a:r>
            <a:r>
              <a:rPr lang="en-AU" sz="1900" dirty="0" smtClean="0"/>
              <a:t> of the Great Barrier Reef Marine Park</a:t>
            </a:r>
          </a:p>
          <a:p>
            <a:r>
              <a:rPr lang="en-AU" sz="1900" dirty="0" smtClean="0"/>
              <a:t>The Marine Park is a multiple-use area that supports a range of communities and industries that depend on the Reef for recreation or livelihoods. Tourism, fishing, boating and shipping are all legitimate uses of the Marine Park </a:t>
            </a:r>
          </a:p>
          <a:p>
            <a:r>
              <a:rPr lang="en-AU" sz="1900" dirty="0" smtClean="0"/>
              <a:t>GBRMPA works with Traditional Owners, tourism partners, farmers and fishers, volunteer marine advisory committees and industry, as well as a range of state and Australian Government agencies.</a:t>
            </a:r>
          </a:p>
        </p:txBody>
      </p:sp>
      <p:pic>
        <p:nvPicPr>
          <p:cNvPr id="21506" name="Picture 2" descr="C:\Users\a17173\AppData\Local\Microsoft\Windows\Temporary Internet Files\Content.Outlook\846SM02Z\paradise26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645024"/>
            <a:ext cx="4031352" cy="2692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Engaging with the community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4834880" cy="5112568"/>
          </a:xfrm>
        </p:spPr>
        <p:txBody>
          <a:bodyPr>
            <a:normAutofit/>
          </a:bodyPr>
          <a:lstStyle/>
          <a:p>
            <a:r>
              <a:rPr lang="en-AU" sz="2000" dirty="0" smtClean="0"/>
              <a:t>Agricultural </a:t>
            </a:r>
            <a:r>
              <a:rPr lang="en-AU" sz="2000" dirty="0" smtClean="0"/>
              <a:t>land managers are being engaged to develop solutions to reduce run off to the Great Barrier Reef catchment </a:t>
            </a:r>
            <a:endParaRPr lang="en-AU" sz="2000" dirty="0" smtClean="0"/>
          </a:p>
          <a:p>
            <a:r>
              <a:rPr lang="en-AU" sz="2000" dirty="0" smtClean="0"/>
              <a:t>Indigenous </a:t>
            </a:r>
            <a:r>
              <a:rPr lang="en-AU" sz="2000" dirty="0" smtClean="0"/>
              <a:t>Owners help </a:t>
            </a:r>
            <a:r>
              <a:rPr lang="en-AU" sz="2000" dirty="0" smtClean="0"/>
              <a:t>plan and manage indigenous heritage, fishing and hunting</a:t>
            </a:r>
            <a:endParaRPr lang="en-AU" sz="2000" dirty="0" smtClean="0"/>
          </a:p>
          <a:p>
            <a:r>
              <a:rPr lang="en-AU" sz="2000" dirty="0" smtClean="0"/>
              <a:t>Fishers are engaged to continuously improve fishing gear and </a:t>
            </a:r>
            <a:r>
              <a:rPr lang="en-AU" sz="2000" dirty="0" smtClean="0"/>
              <a:t>methods to reduce by-catch and reef damage</a:t>
            </a:r>
          </a:p>
          <a:p>
            <a:r>
              <a:rPr lang="en-AU" sz="2000" dirty="0" smtClean="0"/>
              <a:t>High technology surveillance of no-take zones – but still poaching</a:t>
            </a:r>
          </a:p>
          <a:p>
            <a:r>
              <a:rPr lang="en-AU" sz="2000" dirty="0" smtClean="0"/>
              <a:t>Strong control on aquaculture</a:t>
            </a:r>
          </a:p>
          <a:p>
            <a:r>
              <a:rPr lang="en-AU" sz="2000" dirty="0" smtClean="0"/>
              <a:t>Tight but still controversial controls of port development and shipping</a:t>
            </a:r>
            <a:endParaRPr lang="en-AU" sz="2000" dirty="0" smtClean="0"/>
          </a:p>
          <a:p>
            <a:endParaRPr lang="en-AU" sz="1700" dirty="0" smtClean="0"/>
          </a:p>
          <a:p>
            <a:endParaRPr lang="en-AU" sz="1700" dirty="0"/>
          </a:p>
        </p:txBody>
      </p:sp>
      <p:pic>
        <p:nvPicPr>
          <p:cNvPr id="5" name="Picture 4" descr="\\pvac01file02\user$\A15490\Profile\Desktop\REEF\Reef report images\eadig18594-Baby turtle and egg in hands-small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412777"/>
            <a:ext cx="23042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\\pvac01file02\user$\A15490\Profile\Desktop\REEF\eadig382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140968"/>
            <a:ext cx="23015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\\pvac01file02\user$\A15490\Profile\Desktop\REEF\eadig382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013176"/>
            <a:ext cx="2304256" cy="167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Reef 2050 Plan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The Reef 2050 Plan </a:t>
            </a:r>
            <a:r>
              <a:rPr lang="en-AU" dirty="0" smtClean="0"/>
              <a:t>blends science and negotiation with communities</a:t>
            </a:r>
            <a:endParaRPr lang="en-AU" dirty="0" smtClean="0"/>
          </a:p>
          <a:p>
            <a:r>
              <a:rPr lang="en-AU" dirty="0" smtClean="0"/>
              <a:t>Deals </a:t>
            </a:r>
            <a:r>
              <a:rPr lang="en-AU" dirty="0" smtClean="0"/>
              <a:t>with key threats like poor water quality and crown-of-thorns starfish</a:t>
            </a:r>
          </a:p>
          <a:p>
            <a:r>
              <a:rPr lang="en-AU" dirty="0" smtClean="0"/>
              <a:t>It outlines actions to protect key species </a:t>
            </a:r>
            <a:r>
              <a:rPr lang="en-AU" dirty="0"/>
              <a:t>such as marine turtles and </a:t>
            </a:r>
            <a:r>
              <a:rPr lang="en-AU" dirty="0" smtClean="0"/>
              <a:t>dugong against </a:t>
            </a:r>
            <a:r>
              <a:rPr lang="en-AU" dirty="0" smtClean="0"/>
              <a:t>the threats of poaching, illegal hunting and marine debris</a:t>
            </a:r>
            <a:r>
              <a:rPr lang="en-AU" dirty="0" smtClean="0"/>
              <a:t>,</a:t>
            </a:r>
          </a:p>
          <a:p>
            <a:r>
              <a:rPr lang="en-AU" dirty="0" smtClean="0"/>
              <a:t>But stopping warming and acidification need global action</a:t>
            </a:r>
            <a:r>
              <a:rPr lang="en-AU" dirty="0" smtClean="0"/>
              <a:t> 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" t="704" b="1050"/>
          <a:stretch/>
        </p:blipFill>
        <p:spPr bwMode="auto">
          <a:xfrm>
            <a:off x="5508104" y="1556792"/>
            <a:ext cx="3096344" cy="5157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Innovative Rules: Reverse auctions for water quality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637112"/>
          </a:xfrm>
        </p:spPr>
        <p:txBody>
          <a:bodyPr>
            <a:noAutofit/>
          </a:bodyPr>
          <a:lstStyle/>
          <a:p>
            <a:r>
              <a:rPr lang="en-AU" sz="2400" dirty="0" smtClean="0"/>
              <a:t>Competitive </a:t>
            </a:r>
            <a:r>
              <a:rPr lang="en-AU" sz="2400" dirty="0" smtClean="0"/>
              <a:t>tender (or reverse auction) to improve water quality</a:t>
            </a:r>
          </a:p>
          <a:p>
            <a:r>
              <a:rPr lang="en-AU" sz="2400" dirty="0" smtClean="0"/>
              <a:t>Sugar cane farmers </a:t>
            </a:r>
            <a:r>
              <a:rPr lang="en-AU" sz="2400" dirty="0" smtClean="0"/>
              <a:t>submit </a:t>
            </a:r>
            <a:r>
              <a:rPr lang="en-AU" sz="2400" dirty="0" smtClean="0"/>
              <a:t>bids for funding to </a:t>
            </a:r>
            <a:r>
              <a:rPr lang="en-AU" sz="2400" dirty="0" smtClean="0"/>
              <a:t>reduce nitrogen run off</a:t>
            </a:r>
            <a:endParaRPr lang="en-AU" sz="2400" dirty="0" smtClean="0"/>
          </a:p>
          <a:p>
            <a:r>
              <a:rPr lang="en-AU" sz="2400" dirty="0" smtClean="0"/>
              <a:t>Farmers </a:t>
            </a:r>
            <a:r>
              <a:rPr lang="en-AU" sz="2400" dirty="0" smtClean="0"/>
              <a:t>will </a:t>
            </a:r>
            <a:r>
              <a:rPr lang="en-AU" sz="2400" dirty="0" smtClean="0"/>
              <a:t>bid their nitrogen reduction commitment </a:t>
            </a:r>
            <a:r>
              <a:rPr lang="en-AU" sz="2400" dirty="0" smtClean="0"/>
              <a:t>and </a:t>
            </a:r>
            <a:r>
              <a:rPr lang="en-AU" sz="2400" dirty="0" smtClean="0"/>
              <a:t>choose the most cost</a:t>
            </a:r>
            <a:r>
              <a:rPr lang="en-AU" sz="2400" dirty="0" smtClean="0"/>
              <a:t>-effective means of achieving </a:t>
            </a:r>
            <a:r>
              <a:rPr lang="en-AU" sz="2400" dirty="0" smtClean="0"/>
              <a:t>them</a:t>
            </a:r>
            <a:endParaRPr lang="en-AU" sz="2400" dirty="0" smtClean="0"/>
          </a:p>
          <a:p>
            <a:r>
              <a:rPr lang="en-AU" sz="2400" dirty="0" smtClean="0"/>
              <a:t>Bids will be assessed competitively </a:t>
            </a:r>
            <a:r>
              <a:rPr lang="en-AU" sz="2400" dirty="0" smtClean="0"/>
              <a:t>on </a:t>
            </a:r>
            <a:r>
              <a:rPr lang="en-AU" sz="2400" dirty="0" smtClean="0"/>
              <a:t>a cost-effectiveness metric</a:t>
            </a:r>
          </a:p>
          <a:p>
            <a:endParaRPr lang="en-AU" sz="2200" dirty="0"/>
          </a:p>
        </p:txBody>
      </p:sp>
      <p:pic>
        <p:nvPicPr>
          <p:cNvPr id="4" name="Picture 3" descr="\\pvac01file02\user$\A15490\Profile\Desktop\REEF\eadig382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00808"/>
            <a:ext cx="2304256" cy="167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pvac01file02\user$\A15490\Profile\Desktop\REEF\dig0071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149080"/>
            <a:ext cx="23762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Meeting Australia’s carbon emissions target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Australia is committed to meeting its emissions reduction of five percent below 2000 levels by 2020</a:t>
            </a:r>
          </a:p>
          <a:p>
            <a:r>
              <a:rPr lang="en-AU" dirty="0" smtClean="0"/>
              <a:t>A carbon tax was imposed from 2009 but repealed in 2014 after being an election issue</a:t>
            </a:r>
            <a:endParaRPr lang="en-AU" dirty="0" smtClean="0"/>
          </a:p>
          <a:p>
            <a:endParaRPr lang="en-AU" dirty="0" smtClean="0"/>
          </a:p>
          <a:p>
            <a:pPr>
              <a:buNone/>
            </a:pPr>
            <a:endParaRPr lang="en-AU" dirty="0"/>
          </a:p>
        </p:txBody>
      </p:sp>
      <p:pic>
        <p:nvPicPr>
          <p:cNvPr id="7" name="Picture 6" descr="Figure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49080"/>
            <a:ext cx="4896544" cy="2211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not just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Most economists thought that the carbon tax leading to emissions trading was most low cost long term measure</a:t>
            </a:r>
          </a:p>
          <a:p>
            <a:r>
              <a:rPr lang="en-US" dirty="0" smtClean="0"/>
              <a:t>But the public found it hard to understand the link between carbon price and emissions reduction</a:t>
            </a:r>
          </a:p>
          <a:p>
            <a:r>
              <a:rPr lang="en-US" dirty="0" smtClean="0"/>
              <a:t>Preferred “direct action” through mandating or subsidizing renewables and government purchase of emissions reductions through </a:t>
            </a:r>
            <a:r>
              <a:rPr lang="en-AU" dirty="0"/>
              <a:t>activities such as </a:t>
            </a:r>
            <a:r>
              <a:rPr lang="en-AU" dirty="0" err="1"/>
              <a:t>revegatation</a:t>
            </a:r>
            <a:r>
              <a:rPr lang="en-AU" dirty="0"/>
              <a:t>, capturing methane from waste and energy efficiency improvements in the commercial building </a:t>
            </a:r>
            <a:r>
              <a:rPr lang="en-AU" dirty="0" smtClean="0"/>
              <a:t>sector and industry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04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Clean Energy Regulator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65103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Fundamental to taxing or trading emissions or subsidising their reduction is measurement and reporting</a:t>
            </a:r>
          </a:p>
          <a:p>
            <a:r>
              <a:rPr lang="en-AU" dirty="0" smtClean="0"/>
              <a:t>Emissions, and emissions reductions, need to be measured independently and accurately.</a:t>
            </a:r>
            <a:endParaRPr lang="en-AU" dirty="0" smtClean="0"/>
          </a:p>
          <a:p>
            <a:endParaRPr lang="en-AU" dirty="0"/>
          </a:p>
        </p:txBody>
      </p:sp>
      <p:pic>
        <p:nvPicPr>
          <p:cNvPr id="27652" name="Picture 4" descr="Adelaide Solar City key solar instal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00808"/>
            <a:ext cx="2887216" cy="433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Clean Energy Regulator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Autofit/>
          </a:bodyPr>
          <a:lstStyle/>
          <a:p>
            <a:r>
              <a:rPr lang="en-AU" sz="2800" dirty="0" smtClean="0"/>
              <a:t>The Regulator runs the Nationa</a:t>
            </a:r>
            <a:r>
              <a:rPr lang="en-AU" sz="2800" dirty="0" smtClean="0"/>
              <a:t>l Greenhouse Emissions register – </a:t>
            </a:r>
            <a:r>
              <a:rPr lang="en-US" sz="2800" dirty="0" smtClean="0"/>
              <a:t>a </a:t>
            </a:r>
            <a:r>
              <a:rPr lang="en-US" sz="2800" dirty="0"/>
              <a:t>single national framework for reporting and disseminating company information about greenhouse gas emissions, energy production, energy </a:t>
            </a:r>
            <a:r>
              <a:rPr lang="en-US" sz="2800" dirty="0" smtClean="0"/>
              <a:t>consumption.</a:t>
            </a:r>
            <a:endParaRPr lang="en-AU" sz="2800" dirty="0" smtClean="0"/>
          </a:p>
          <a:p>
            <a:r>
              <a:rPr lang="en-AU" sz="2800" dirty="0" smtClean="0"/>
              <a:t>It also oversights reporting and the issuing of certificates under the Renewable Energy Target</a:t>
            </a:r>
            <a:endParaRPr lang="en-AU" sz="2800" dirty="0" smtClean="0"/>
          </a:p>
          <a:p>
            <a:r>
              <a:rPr lang="en-AU" sz="2800" dirty="0" smtClean="0"/>
              <a:t>It will regulate access to payments under the new government’s Emissions Reduction Fund by  certifying that contracted emissions reductions have been provided.</a:t>
            </a:r>
            <a:endParaRPr lang="en-AU" sz="2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AU" dirty="0" smtClean="0"/>
              <a:t>Innovation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Innovation in environmental policy is underpinned by four elements:</a:t>
            </a:r>
          </a:p>
          <a:p>
            <a:pPr lvl="1"/>
            <a:r>
              <a:rPr lang="en-AU" b="1" dirty="0" smtClean="0"/>
              <a:t>Institutions</a:t>
            </a:r>
            <a:r>
              <a:rPr lang="en-AU" dirty="0" smtClean="0"/>
              <a:t> provide holistic management frameworks</a:t>
            </a:r>
            <a:endParaRPr lang="en-AU" b="1" dirty="0" smtClean="0"/>
          </a:p>
          <a:p>
            <a:pPr lvl="1"/>
            <a:r>
              <a:rPr lang="en-AU" b="1" dirty="0" smtClean="0"/>
              <a:t>Trust</a:t>
            </a:r>
            <a:r>
              <a:rPr lang="en-AU" dirty="0" smtClean="0"/>
              <a:t> between government, business and </a:t>
            </a:r>
            <a:r>
              <a:rPr lang="en-AU" dirty="0" smtClean="0"/>
              <a:t>communities </a:t>
            </a:r>
            <a:r>
              <a:rPr lang="en-AU" dirty="0" smtClean="0"/>
              <a:t>is essential to make policy ‘stick’</a:t>
            </a:r>
          </a:p>
          <a:p>
            <a:pPr lvl="1"/>
            <a:r>
              <a:rPr lang="en-AU" b="1" dirty="0" smtClean="0"/>
              <a:t>Principles</a:t>
            </a:r>
            <a:r>
              <a:rPr lang="en-AU" dirty="0" smtClean="0"/>
              <a:t>, including  robust science, provide strategic guidance</a:t>
            </a:r>
          </a:p>
          <a:p>
            <a:pPr lvl="1"/>
            <a:r>
              <a:rPr lang="en-AU" b="1" dirty="0" smtClean="0"/>
              <a:t>Rules </a:t>
            </a:r>
            <a:r>
              <a:rPr lang="en-AU" dirty="0" smtClean="0"/>
              <a:t>enable the implementation of innovative policy</a:t>
            </a:r>
          </a:p>
          <a:p>
            <a:r>
              <a:rPr lang="en-AU" dirty="0" smtClean="0"/>
              <a:t>Institutional innovation, coupled with effective trust, principles and rules, has been fundamental to successful water, marine and carbon abatement policy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Murray Darling Basin</a:t>
            </a:r>
          </a:p>
          <a:p>
            <a:pPr lvl="1"/>
            <a:r>
              <a:rPr lang="en-US" dirty="0" smtClean="0"/>
              <a:t>Illustrating scope, process and use of markets</a:t>
            </a:r>
          </a:p>
          <a:p>
            <a:pPr marL="514350" indent="-457200"/>
            <a:r>
              <a:rPr lang="en-US" dirty="0" smtClean="0"/>
              <a:t>Great Barrier Reef</a:t>
            </a:r>
          </a:p>
          <a:p>
            <a:pPr marL="914400" lvl="1" indent="-457200"/>
            <a:r>
              <a:rPr lang="en-US" dirty="0" smtClean="0"/>
              <a:t>Managing the world’s largest reef system off-shore from intensive agriculture, mining, industry</a:t>
            </a:r>
          </a:p>
          <a:p>
            <a:pPr marL="514350" indent="-457200"/>
            <a:r>
              <a:rPr lang="en-US" dirty="0" smtClean="0"/>
              <a:t>Greenhouse emissions reduction</a:t>
            </a:r>
          </a:p>
          <a:p>
            <a:pPr marL="914400" lvl="1" indent="-457200"/>
            <a:r>
              <a:rPr lang="en-US" dirty="0" smtClean="0"/>
              <a:t>Perils of losing public trust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Autofit/>
          </a:bodyPr>
          <a:lstStyle/>
          <a:p>
            <a:r>
              <a:rPr lang="en-AU" sz="3200" dirty="0" smtClean="0"/>
              <a:t>Managing Water Availability in the Murray-Darling Basin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4258816" cy="5145435"/>
          </a:xfrm>
        </p:spPr>
        <p:txBody>
          <a:bodyPr>
            <a:normAutofit fontScale="92500" lnSpcReduction="10000"/>
          </a:bodyPr>
          <a:lstStyle/>
          <a:p>
            <a:r>
              <a:rPr lang="en-AU" sz="2800" dirty="0" smtClean="0"/>
              <a:t>The Murray-Darling Basin is </a:t>
            </a:r>
            <a:r>
              <a:rPr lang="en-AU" sz="2800" dirty="0" smtClean="0"/>
              <a:t>3,375 </a:t>
            </a:r>
            <a:r>
              <a:rPr lang="en-AU" sz="2800" dirty="0" smtClean="0"/>
              <a:t>km </a:t>
            </a:r>
            <a:r>
              <a:rPr lang="en-AU" sz="2800" dirty="0" smtClean="0"/>
              <a:t>long (Beijing to Bangkok) </a:t>
            </a:r>
            <a:endParaRPr lang="en-AU" sz="2800" dirty="0" smtClean="0"/>
          </a:p>
          <a:p>
            <a:pPr marL="540000" lvl="1"/>
            <a:r>
              <a:rPr lang="en-AU" dirty="0" smtClean="0"/>
              <a:t>Spans </a:t>
            </a:r>
            <a:r>
              <a:rPr lang="en-AU" dirty="0" smtClean="0"/>
              <a:t>five jurisdictions: </a:t>
            </a:r>
            <a:endParaRPr lang="en-AU" dirty="0" smtClean="0"/>
          </a:p>
          <a:p>
            <a:pPr marL="540000" lvl="1"/>
            <a:r>
              <a:rPr lang="en-AU" dirty="0" smtClean="0"/>
              <a:t>Australia’s food and fibre basin</a:t>
            </a:r>
            <a:endParaRPr lang="en-AU" dirty="0" smtClean="0"/>
          </a:p>
          <a:p>
            <a:pPr marL="540000" lvl="1"/>
            <a:r>
              <a:rPr lang="en-AU" dirty="0" smtClean="0"/>
              <a:t>Supports many species</a:t>
            </a:r>
            <a:r>
              <a:rPr lang="en-AU" dirty="0" smtClean="0"/>
              <a:t> </a:t>
            </a:r>
            <a:r>
              <a:rPr lang="en-AU" dirty="0" smtClean="0"/>
              <a:t>and ecosystems, including many threatened </a:t>
            </a:r>
            <a:r>
              <a:rPr lang="en-AU" dirty="0" smtClean="0"/>
              <a:t>species</a:t>
            </a:r>
          </a:p>
          <a:p>
            <a:r>
              <a:rPr lang="en-AU" sz="2800" dirty="0"/>
              <a:t>environmental problems and competition for water use</a:t>
            </a:r>
          </a:p>
          <a:p>
            <a:pPr marL="0" indent="-145800">
              <a:buNone/>
            </a:pPr>
            <a:endParaRPr lang="en-AU" sz="2400" dirty="0" smtClean="0"/>
          </a:p>
          <a:p>
            <a:pPr>
              <a:buNone/>
            </a:pPr>
            <a:endParaRPr lang="en-AU" sz="2000" dirty="0"/>
          </a:p>
          <a:p>
            <a:pPr>
              <a:buNone/>
            </a:pPr>
            <a:endParaRPr lang="en-AU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96752"/>
            <a:ext cx="38884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Flow and Quality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Increased salinity – irrigation and over-extraction</a:t>
            </a:r>
          </a:p>
          <a:p>
            <a:r>
              <a:rPr lang="en-US" sz="2700" dirty="0" smtClean="0"/>
              <a:t>Increased nutrients from fertilizer, urban and animal run-off </a:t>
            </a:r>
          </a:p>
          <a:p>
            <a:r>
              <a:rPr lang="en-US" sz="2700" dirty="0" smtClean="0"/>
              <a:t>Changed flow patterns impacting riverine species – risk of long term drying in South</a:t>
            </a:r>
          </a:p>
          <a:p>
            <a:r>
              <a:rPr lang="en-US" sz="2700" dirty="0" smtClean="0"/>
              <a:t>Reduced </a:t>
            </a:r>
            <a:r>
              <a:rPr lang="en-US" sz="2700" dirty="0"/>
              <a:t>flow and </a:t>
            </a:r>
            <a:r>
              <a:rPr lang="en-US" sz="2700" dirty="0" smtClean="0"/>
              <a:t>quality </a:t>
            </a:r>
            <a:r>
              <a:rPr lang="en-US" sz="2700" dirty="0"/>
              <a:t>impacting down stream cities, agriculture and eco-</a:t>
            </a:r>
            <a:r>
              <a:rPr lang="en-US" sz="2700" dirty="0" smtClean="0"/>
              <a:t>systems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AU" sz="2700" dirty="0"/>
              <a:t>Intense competition for available flows - agriculture </a:t>
            </a:r>
            <a:r>
              <a:rPr lang="en-AU" sz="2700" dirty="0" err="1"/>
              <a:t>vs</a:t>
            </a:r>
            <a:r>
              <a:rPr lang="en-AU" sz="2700" dirty="0"/>
              <a:t> environment </a:t>
            </a:r>
            <a:r>
              <a:rPr lang="en-AU" sz="2700" dirty="0" err="1"/>
              <a:t>vs</a:t>
            </a:r>
            <a:r>
              <a:rPr lang="en-AU" sz="2700" dirty="0"/>
              <a:t> cities; upstream </a:t>
            </a:r>
            <a:r>
              <a:rPr lang="en-AU" sz="2700" dirty="0" err="1"/>
              <a:t>vs</a:t>
            </a:r>
            <a:r>
              <a:rPr lang="en-AU" sz="2700" dirty="0"/>
              <a:t> downstream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9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Murray Darling Basin Authority (MDBA)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556792"/>
            <a:ext cx="4896544" cy="5230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300" dirty="0" smtClean="0"/>
              <a:t>Long history of squabbling over water sharing</a:t>
            </a:r>
            <a:endParaRPr lang="en-AU" sz="23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300" dirty="0" smtClean="0"/>
              <a:t>Crisis reached in 10 year drought to </a:t>
            </a:r>
            <a:r>
              <a:rPr lang="en-AU" sz="2300" dirty="0" smtClean="0"/>
              <a:t>2008-</a:t>
            </a:r>
            <a:r>
              <a:rPr lang="en-AU" sz="2300" dirty="0" smtClean="0"/>
              <a:t>09 - water </a:t>
            </a:r>
            <a:r>
              <a:rPr lang="en-AU" sz="2300" dirty="0" smtClean="0"/>
              <a:t>availability </a:t>
            </a:r>
            <a:r>
              <a:rPr lang="en-AU" sz="2300" dirty="0" smtClean="0"/>
              <a:t>fell </a:t>
            </a:r>
            <a:r>
              <a:rPr lang="en-AU" sz="2300" dirty="0" smtClean="0"/>
              <a:t>by 53 per cent 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300" dirty="0" smtClean="0"/>
              <a:t>MDBA formed by national law and inter-government agreement in 2008 to tackle sustainable use of river system.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300" dirty="0" smtClean="0"/>
              <a:t>Strong science base 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300" dirty="0" smtClean="0"/>
              <a:t>First draft plan led to irrigation farmers “revolt” – plan rejected by governments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300" dirty="0" smtClean="0"/>
              <a:t>Plan “rebuilt” slowly and carefully – took 4 years</a:t>
            </a:r>
            <a:endParaRPr lang="en-AU" sz="2300" dirty="0" smtClean="0"/>
          </a:p>
        </p:txBody>
      </p:sp>
      <p:pic>
        <p:nvPicPr>
          <p:cNvPr id="1027" name="Picture 3" descr="C:\Users\a17173\AppData\Local\Microsoft\Windows\Temporary Internet Files\Content.Outlook\846SM02Z\eadig07822 a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221088"/>
            <a:ext cx="3384376" cy="2164796"/>
          </a:xfrm>
          <a:prstGeom prst="rect">
            <a:avLst/>
          </a:prstGeom>
          <a:noFill/>
        </p:spPr>
      </p:pic>
      <p:pic>
        <p:nvPicPr>
          <p:cNvPr id="1028" name="Picture 4" descr="C:\Users\a17173\AppData\Local\Microsoft\Windows\Temporary Internet Files\Content.Outlook\846SM02Z\eadig32292 a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57328"/>
            <a:ext cx="3384376" cy="2206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Maintaining trust in the Murray-Darling Basin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5616624" cy="1440160"/>
          </a:xfrm>
        </p:spPr>
        <p:txBody>
          <a:bodyPr>
            <a:noAutofit/>
          </a:bodyPr>
          <a:lstStyle/>
          <a:p>
            <a:pPr marL="0"/>
            <a:r>
              <a:rPr lang="en-AU" sz="2000" dirty="0" smtClean="0"/>
              <a:t>Talking and </a:t>
            </a:r>
            <a:r>
              <a:rPr lang="en-AU" sz="2000" b="1" dirty="0" smtClean="0"/>
              <a:t>listening</a:t>
            </a:r>
            <a:r>
              <a:rPr lang="en-AU" sz="2000" dirty="0" smtClean="0"/>
              <a:t>  to </a:t>
            </a:r>
            <a:r>
              <a:rPr lang="en-AU" sz="2000" b="1" dirty="0" smtClean="0"/>
              <a:t>all </a:t>
            </a:r>
            <a:r>
              <a:rPr lang="en-AU" sz="2000" dirty="0" smtClean="0"/>
              <a:t>was key to mediation </a:t>
            </a:r>
            <a:r>
              <a:rPr lang="en-AU" sz="2000" dirty="0" smtClean="0"/>
              <a:t>of competing interests</a:t>
            </a:r>
          </a:p>
          <a:p>
            <a:pPr marL="0"/>
            <a:r>
              <a:rPr lang="en-AU" sz="2000" dirty="0" smtClean="0"/>
              <a:t>Basin communities have been engaged at all stages, and have been involved in developing sustainable water plans</a:t>
            </a:r>
          </a:p>
          <a:p>
            <a:endParaRPr lang="en-AU" sz="1800" dirty="0"/>
          </a:p>
        </p:txBody>
      </p:sp>
      <p:pic>
        <p:nvPicPr>
          <p:cNvPr id="2052" name="Picture 4" descr="http://www.mdba.gov.au/sites/default/files/images/Major-Sum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40968"/>
            <a:ext cx="2448272" cy="1632181"/>
          </a:xfrm>
          <a:prstGeom prst="rect">
            <a:avLst/>
          </a:prstGeom>
          <a:noFill/>
        </p:spPr>
      </p:pic>
      <p:pic>
        <p:nvPicPr>
          <p:cNvPr id="2054" name="Picture 6" descr="Meeting with  community memb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3752" y="1556792"/>
            <a:ext cx="2923632" cy="12961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47864" y="3429000"/>
            <a:ext cx="5400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000" dirty="0" smtClean="0"/>
              <a:t>Indigenous </a:t>
            </a:r>
            <a:r>
              <a:rPr lang="en-AU" sz="2000" dirty="0" smtClean="0"/>
              <a:t>groups </a:t>
            </a:r>
            <a:r>
              <a:rPr lang="en-AU" sz="2000" dirty="0" smtClean="0"/>
              <a:t>participate in </a:t>
            </a:r>
            <a:r>
              <a:rPr lang="en-AU" sz="2000" dirty="0" smtClean="0"/>
              <a:t>Murray-Darling Basin planning and programs including environmental water delivery</a:t>
            </a:r>
          </a:p>
          <a:p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5085184"/>
            <a:ext cx="54726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000" dirty="0" smtClean="0"/>
              <a:t>Infrastructure funding </a:t>
            </a:r>
            <a:r>
              <a:rPr lang="en-AU" sz="2000" dirty="0" smtClean="0"/>
              <a:t>helps local </a:t>
            </a:r>
            <a:r>
              <a:rPr lang="en-AU" sz="2000" dirty="0" smtClean="0"/>
              <a:t>communities and agriculture to deliver water reduction targets</a:t>
            </a:r>
          </a:p>
          <a:p>
            <a:endParaRPr lang="en-AU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97152"/>
            <a:ext cx="2512889" cy="168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Principles for water management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Autofit/>
          </a:bodyPr>
          <a:lstStyle/>
          <a:p>
            <a:r>
              <a:rPr lang="en-AU" sz="2200" dirty="0" smtClean="0"/>
              <a:t>Water property rights created for users – irrigators, utilities, cities </a:t>
            </a:r>
            <a:r>
              <a:rPr lang="en-AU" sz="2200" dirty="0" err="1" smtClean="0"/>
              <a:t>etc</a:t>
            </a:r>
            <a:endParaRPr lang="en-AU" sz="2200" dirty="0" smtClean="0"/>
          </a:p>
          <a:p>
            <a:r>
              <a:rPr lang="en-AU" sz="2200" dirty="0" smtClean="0"/>
              <a:t>Australian government buys water for environment – so can NGOs</a:t>
            </a:r>
            <a:endParaRPr lang="en-AU" sz="2200" dirty="0" smtClean="0"/>
          </a:p>
          <a:p>
            <a:r>
              <a:rPr lang="en-AU" sz="2200" dirty="0" smtClean="0"/>
              <a:t>Advanced </a:t>
            </a:r>
            <a:r>
              <a:rPr lang="en-AU" sz="2200" dirty="0" smtClean="0"/>
              <a:t>science </a:t>
            </a:r>
            <a:r>
              <a:rPr lang="en-AU" sz="2200" dirty="0" smtClean="0"/>
              <a:t>and </a:t>
            </a:r>
            <a:r>
              <a:rPr lang="en-AU" sz="2200" dirty="0" smtClean="0"/>
              <a:t>economic and social data assist decisions</a:t>
            </a:r>
          </a:p>
          <a:p>
            <a:r>
              <a:rPr lang="en-AU" sz="2200" dirty="0" smtClean="0"/>
              <a:t>Improved data helps water </a:t>
            </a:r>
            <a:r>
              <a:rPr lang="en-AU" sz="2200" dirty="0" smtClean="0"/>
              <a:t>users </a:t>
            </a:r>
            <a:r>
              <a:rPr lang="en-AU" sz="2200" dirty="0" smtClean="0"/>
              <a:t>make </a:t>
            </a:r>
            <a:r>
              <a:rPr lang="en-AU" sz="2200" dirty="0" smtClean="0"/>
              <a:t>water use decisions</a:t>
            </a:r>
          </a:p>
          <a:p>
            <a:pPr lvl="1"/>
            <a:r>
              <a:rPr lang="en-AU" sz="2200" dirty="0" smtClean="0"/>
              <a:t>The National </a:t>
            </a:r>
            <a:r>
              <a:rPr lang="en-AU" sz="2200" dirty="0" smtClean="0"/>
              <a:t>Water </a:t>
            </a:r>
            <a:r>
              <a:rPr lang="en-AU" sz="2200" dirty="0" smtClean="0"/>
              <a:t>Account is </a:t>
            </a:r>
            <a:r>
              <a:rPr lang="en-AU" sz="2200" dirty="0" smtClean="0"/>
              <a:t>set up like a financial balance sheet and operating statement</a:t>
            </a:r>
            <a:endParaRPr lang="en-AU" sz="22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3247628" cy="429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en-AU" sz="3200" dirty="0" smtClean="0"/>
              <a:t>One of the world’s largest water trading systems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5472608" cy="2448272"/>
          </a:xfrm>
        </p:spPr>
        <p:txBody>
          <a:bodyPr>
            <a:noAutofit/>
          </a:bodyPr>
          <a:lstStyle/>
          <a:p>
            <a:r>
              <a:rPr lang="en-AU" sz="1800" dirty="0" smtClean="0"/>
              <a:t>25 </a:t>
            </a:r>
            <a:r>
              <a:rPr lang="en-AU" sz="1800" dirty="0" smtClean="0"/>
              <a:t>percent of water available for consumption before the Plan was agreed in </a:t>
            </a:r>
            <a:r>
              <a:rPr lang="en-AU" sz="1800" dirty="0" smtClean="0"/>
              <a:t>2012 to go to environment</a:t>
            </a:r>
            <a:endParaRPr lang="en-AU" sz="1800" dirty="0" smtClean="0"/>
          </a:p>
          <a:p>
            <a:r>
              <a:rPr lang="en-AU" sz="1800" dirty="0" smtClean="0"/>
              <a:t>Trading </a:t>
            </a:r>
            <a:r>
              <a:rPr lang="en-AU" sz="1800" dirty="0" smtClean="0"/>
              <a:t>in water rights, and in annual allocations, give water users high levels of flexibility and incentive to use water </a:t>
            </a:r>
            <a:r>
              <a:rPr lang="en-AU" sz="1800" dirty="0" smtClean="0"/>
              <a:t>efficiently</a:t>
            </a:r>
          </a:p>
          <a:p>
            <a:r>
              <a:rPr lang="en-AU" sz="1800" dirty="0" smtClean="0"/>
              <a:t>Large economic benefits resulted</a:t>
            </a:r>
            <a:endParaRPr lang="en-AU" sz="1800" dirty="0" smtClean="0"/>
          </a:p>
          <a:p>
            <a:endParaRPr lang="en-AU" sz="1500" dirty="0" smtClean="0"/>
          </a:p>
          <a:p>
            <a:endParaRPr lang="en-AU" sz="1500" dirty="0" smtClean="0"/>
          </a:p>
          <a:p>
            <a:endParaRPr lang="en-AU" sz="1500" dirty="0" smtClean="0"/>
          </a:p>
          <a:p>
            <a:pPr>
              <a:buNone/>
            </a:pPr>
            <a:endParaRPr lang="en-AU" sz="20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149080"/>
            <a:ext cx="331694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484784"/>
            <a:ext cx="2842388" cy="18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4008" y="4077072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An efficient water market is dependent on: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governments </a:t>
            </a:r>
            <a:r>
              <a:rPr lang="en-US" dirty="0"/>
              <a:t>establishing clear water rights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an </a:t>
            </a:r>
            <a:r>
              <a:rPr lang="en-US" dirty="0"/>
              <a:t>ability to undertake transactions in relation to those water </a:t>
            </a:r>
            <a:r>
              <a:rPr lang="en-US" dirty="0" smtClean="0"/>
              <a:t>rights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access </a:t>
            </a:r>
            <a:r>
              <a:rPr lang="en-US" dirty="0"/>
              <a:t>to relevant market information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1146</Words>
  <Application>Microsoft Macintosh PowerPoint</Application>
  <PresentationFormat>On-screen Show (4:3)</PresentationFormat>
  <Paragraphs>101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Innovation</vt:lpstr>
      <vt:lpstr>Three Examples</vt:lpstr>
      <vt:lpstr>Managing Water Availability in the Murray-Darling Basin</vt:lpstr>
      <vt:lpstr>Water Flow and Quality Problems</vt:lpstr>
      <vt:lpstr>Murray Darling Basin Authority (MDBA)</vt:lpstr>
      <vt:lpstr>Maintaining trust in the Murray-Darling Basin</vt:lpstr>
      <vt:lpstr>Principles for water management</vt:lpstr>
      <vt:lpstr>One of the world’s largest water trading systems</vt:lpstr>
      <vt:lpstr>The Great Barrier Reef Marine Park</vt:lpstr>
      <vt:lpstr>Great Barrier Reef Marine Park Authority (GBRMPA)</vt:lpstr>
      <vt:lpstr>Engaging with the community</vt:lpstr>
      <vt:lpstr>The Reef 2050 Plan</vt:lpstr>
      <vt:lpstr>Innovative Rules: Reverse auctions for water quality</vt:lpstr>
      <vt:lpstr>Meeting Australia’s carbon emissions target</vt:lpstr>
      <vt:lpstr>It is not just economics</vt:lpstr>
      <vt:lpstr>The Clean Energy Regulator</vt:lpstr>
      <vt:lpstr>The Clean Energy Regulator</vt:lpstr>
    </vt:vector>
  </TitlesOfParts>
  <Company>DEWHA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Institutional Innovation for Environmental Management: The Australian experience</dc:title>
  <dc:creator>a17173</dc:creator>
  <cp:lastModifiedBy>Beale</cp:lastModifiedBy>
  <cp:revision>86</cp:revision>
  <dcterms:created xsi:type="dcterms:W3CDTF">2014-10-24T03:54:20Z</dcterms:created>
  <dcterms:modified xsi:type="dcterms:W3CDTF">2014-10-28T05:57:13Z</dcterms:modified>
</cp:coreProperties>
</file>