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2" r:id="rId4"/>
    <p:sldId id="293" r:id="rId5"/>
    <p:sldId id="259" r:id="rId6"/>
    <p:sldId id="261" r:id="rId7"/>
    <p:sldId id="265" r:id="rId8"/>
    <p:sldId id="264" r:id="rId9"/>
    <p:sldId id="263" r:id="rId10"/>
    <p:sldId id="267" r:id="rId11"/>
    <p:sldId id="266" r:id="rId12"/>
    <p:sldId id="294" r:id="rId13"/>
    <p:sldId id="269" r:id="rId14"/>
    <p:sldId id="270" r:id="rId15"/>
    <p:sldId id="271" r:id="rId16"/>
    <p:sldId id="295" r:id="rId17"/>
    <p:sldId id="274" r:id="rId18"/>
    <p:sldId id="275" r:id="rId19"/>
    <p:sldId id="291" r:id="rId20"/>
    <p:sldId id="292" r:id="rId21"/>
    <p:sldId id="273" r:id="rId22"/>
    <p:sldId id="276" r:id="rId23"/>
    <p:sldId id="277" r:id="rId24"/>
    <p:sldId id="286" r:id="rId25"/>
    <p:sldId id="278" r:id="rId26"/>
    <p:sldId id="279" r:id="rId27"/>
    <p:sldId id="281" r:id="rId28"/>
    <p:sldId id="280" r:id="rId29"/>
    <p:sldId id="284" r:id="rId30"/>
    <p:sldId id="297" r:id="rId31"/>
    <p:sldId id="285" r:id="rId32"/>
    <p:sldId id="287" r:id="rId33"/>
    <p:sldId id="288" r:id="rId34"/>
    <p:sldId id="290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7" d="100"/>
          <a:sy n="187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EA222-3EEF-7448-985D-DCF93D1BAFD1}" type="datetimeFigureOut">
              <a:rPr lang="en-US" smtClean="0"/>
              <a:t>2014-11-25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ED96-FE05-E04A-BA6F-415EC2A8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4F55-B5ED-BD40-8F6A-47475ABE1DC8}" type="datetimeFigureOut">
              <a:rPr lang="en-US" smtClean="0"/>
              <a:t>2014-11-25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39D88-9924-9045-AC8B-C9A42634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1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FC4D-B484-2347-9940-A4E00DF44B49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A0C-22A3-BC4A-8829-C1C85CF01C16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62A1-3CC9-534A-9E06-A21EFF5AFFEB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A0DD-9561-7046-B4D9-5C9563A6ADBE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D29E-B838-2F41-9ABF-1D9F9823A17E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C948-2621-B643-98DA-BFDCF91F2F3D}" type="datetime1">
              <a:rPr lang="en-CA" smtClean="0"/>
              <a:t>2014-11-25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BD4-9757-EB4D-8C79-6F224CA2C6D9}" type="datetime1">
              <a:rPr lang="en-CA" smtClean="0"/>
              <a:t>2014-11-25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CD3-58F7-244C-9F21-9FE1F36B4AC7}" type="datetime1">
              <a:rPr lang="en-CA" smtClean="0"/>
              <a:t>2014-11-25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BE5-343E-7F4A-A219-D56B1994B9AF}" type="datetime1">
              <a:rPr lang="en-CA" smtClean="0"/>
              <a:t>2014-11-25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718E-8943-3C45-8F99-67638FF9002B}" type="datetime1">
              <a:rPr lang="en-CA" smtClean="0"/>
              <a:t>2014-11-25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0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8B23-E805-8441-945E-2FE7C5096E29}" type="datetime1">
              <a:rPr lang="en-CA" smtClean="0"/>
              <a:t>2014-11-25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40C3-404B-A242-8267-B8731646E09E}" type="datetime1">
              <a:rPr lang="en-CA" smtClean="0"/>
              <a:t>2014-11-25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B6C4-D637-AB48-B09D-ADA88F09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2" y="0"/>
            <a:ext cx="91471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23574"/>
            <a:ext cx="9144000" cy="1384995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2014 CCICED Issues Paper</a:t>
            </a:r>
          </a:p>
          <a:p>
            <a:pPr algn="ctr"/>
            <a:r>
              <a:rPr lang="zh-CN" altLang="en-US" sz="3600" b="1" dirty="0" smtClean="0"/>
              <a:t>国合会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年关注问题报告</a:t>
            </a:r>
            <a:endParaRPr lang="en-US" sz="3600" b="1" dirty="0" smtClean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255678" y="0"/>
            <a:ext cx="3888322" cy="2511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/>
              <a:t>临界点</a:t>
            </a:r>
            <a:endParaRPr lang="en-CA" altLang="zh-CN" b="1" dirty="0" smtClean="0"/>
          </a:p>
          <a:p>
            <a:r>
              <a:rPr lang="zh-CN" altLang="en-US" b="1" dirty="0" smtClean="0"/>
              <a:t>到</a:t>
            </a:r>
            <a:endParaRPr lang="en-CA" altLang="zh-CN" b="1" dirty="0" smtClean="0"/>
          </a:p>
          <a:p>
            <a:r>
              <a:rPr lang="zh-CN" altLang="en-US" b="1" dirty="0" smtClean="0"/>
              <a:t>转折点</a:t>
            </a:r>
            <a:endParaRPr lang="en-US" b="1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3888322" cy="25408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368" y="27070"/>
            <a:ext cx="380344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Tipping</a:t>
            </a:r>
            <a:r>
              <a:rPr lang="en-US" sz="4800" b="1" dirty="0" smtClean="0"/>
              <a:t> Point</a:t>
            </a:r>
          </a:p>
          <a:p>
            <a:pPr algn="ctr"/>
            <a:r>
              <a:rPr lang="en-US" sz="4800" b="1" dirty="0" smtClean="0"/>
              <a:t>to </a:t>
            </a:r>
          </a:p>
          <a:p>
            <a:pPr algn="ctr"/>
            <a:r>
              <a:rPr lang="en-US" sz="4800" b="1" dirty="0" smtClean="0"/>
              <a:t>Turning Point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0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780" y="0"/>
            <a:ext cx="51435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46780" y="0"/>
            <a:ext cx="0" cy="6858000"/>
          </a:xfrm>
          <a:prstGeom prst="line">
            <a:avLst/>
          </a:prstGeom>
          <a:ln w="76200" cmpd="sng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47300" y="0"/>
            <a:ext cx="9437580" cy="769441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PEAK COAL – 2020 </a:t>
            </a:r>
            <a:r>
              <a:rPr lang="en-US" altLang="zh-CN" sz="4000" b="1" dirty="0" smtClean="0"/>
              <a:t>2020 </a:t>
            </a:r>
            <a:r>
              <a:rPr lang="zh-CN" altLang="en-US" sz="4000" b="1" dirty="0" smtClean="0"/>
              <a:t>年煤耗到达</a:t>
            </a:r>
            <a:r>
              <a:rPr lang="zh-CN" altLang="en-US" sz="4000" b="1" dirty="0" smtClean="0"/>
              <a:t>高峰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63833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RENEWABLE </a:t>
            </a:r>
            <a:r>
              <a:rPr lang="en-US" b="1" dirty="0" smtClean="0"/>
              <a:t>Low Carbon Electricity</a:t>
            </a:r>
            <a:br>
              <a:rPr lang="en-US" b="1" dirty="0" smtClean="0"/>
            </a:br>
            <a:r>
              <a:rPr lang="zh-CN" altLang="en-US" sz="4900" b="1" dirty="0" smtClean="0"/>
              <a:t>可再生</a:t>
            </a:r>
            <a:r>
              <a:rPr lang="zh-CN" altLang="en-US" b="1" dirty="0" smtClean="0"/>
              <a:t>低碳电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6473"/>
            <a:ext cx="9144000" cy="4078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24" y="5883330"/>
            <a:ext cx="908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Haikou Area, Hainan </a:t>
            </a:r>
            <a:r>
              <a:rPr lang="en-US" sz="3600" dirty="0" smtClean="0"/>
              <a:t>Province    </a:t>
            </a:r>
            <a:r>
              <a:rPr lang="zh-CN" altLang="en-US" sz="3200" dirty="0" smtClean="0"/>
              <a:t>海南省</a:t>
            </a:r>
            <a:r>
              <a:rPr lang="zh-CN" altLang="en-US" sz="3200" dirty="0" smtClean="0"/>
              <a:t>海口地区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4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2" y="0"/>
            <a:ext cx="91471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12" y="4623574"/>
            <a:ext cx="9144000" cy="1015663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TEN ISSUES </a:t>
            </a:r>
            <a:r>
              <a:rPr lang="en-US" sz="6000" b="1" dirty="0" smtClean="0"/>
              <a:t> </a:t>
            </a:r>
            <a:r>
              <a:rPr lang="zh-CN" altLang="en-US" sz="4800" b="1" dirty="0" smtClean="0"/>
              <a:t>十个关注问题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30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 Issues  </a:t>
            </a:r>
            <a:r>
              <a:rPr lang="zh-CN" altLang="en-US" sz="3600" b="1" dirty="0" smtClean="0"/>
              <a:t>十个关注问题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29932"/>
            <a:ext cx="8686800" cy="5628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EFFICIENT &amp; INCLUSIVE Governance System </a:t>
            </a:r>
          </a:p>
          <a:p>
            <a:pPr marL="0" indent="0">
              <a:buNone/>
            </a:pPr>
            <a:r>
              <a:rPr lang="en-US" altLang="zh-CN" b="1" dirty="0" smtClean="0"/>
              <a:t>     </a:t>
            </a:r>
            <a:r>
              <a:rPr lang="zh-CN" altLang="en-US" sz="4000" b="1" dirty="0" smtClean="0"/>
              <a:t>高效和包容性</a:t>
            </a:r>
            <a:r>
              <a:rPr lang="zh-CN" altLang="en-US" b="1" dirty="0" smtClean="0"/>
              <a:t>治理体系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altLang="zh-CN" b="1" dirty="0" smtClean="0"/>
              <a:t>2.  </a:t>
            </a:r>
            <a:r>
              <a:rPr lang="en-US" sz="3600" b="1" dirty="0" smtClean="0"/>
              <a:t>SOCIAL GOVERNANCE in Decisions</a:t>
            </a:r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zh-CN" altLang="en-US" b="1" dirty="0" smtClean="0"/>
              <a:t>决策中的</a:t>
            </a:r>
            <a:r>
              <a:rPr lang="zh-CN" altLang="en-US" sz="4000" b="1" dirty="0" smtClean="0"/>
              <a:t>社会治理</a:t>
            </a:r>
            <a:endParaRPr lang="en-US" sz="4000" b="1" dirty="0" smtClean="0"/>
          </a:p>
          <a:p>
            <a:pPr marL="0" indent="0">
              <a:buNone/>
            </a:pPr>
            <a:r>
              <a:rPr lang="en-US" altLang="zh-CN" sz="3600" b="1" dirty="0" smtClean="0"/>
              <a:t>3. </a:t>
            </a:r>
            <a:r>
              <a:rPr lang="en-US" sz="3600" b="1" dirty="0" smtClean="0"/>
              <a:t>ADAPTIVE PLANNING &amp; MANAGEMENT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zh-CN" altLang="en-US" sz="4000" b="1" dirty="0" smtClean="0"/>
              <a:t>应对规划与管理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6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 </a:t>
            </a:r>
            <a:r>
              <a:rPr lang="en-US" sz="5400" b="1" dirty="0" smtClean="0"/>
              <a:t>Issues </a:t>
            </a:r>
            <a:r>
              <a:rPr lang="zh-CN" altLang="en-US" sz="3600" b="1" dirty="0" smtClean="0"/>
              <a:t>十个关注问题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70662"/>
            <a:ext cx="8686800" cy="5687338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sz="3600" b="1" dirty="0" smtClean="0"/>
              <a:t>CORRUPTION Impacts on Environment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zh-CN" altLang="en-US" sz="4000" b="1" dirty="0" smtClean="0"/>
              <a:t>腐败</a:t>
            </a:r>
            <a:r>
              <a:rPr lang="zh-CN" altLang="en-US" sz="3600" b="1" dirty="0" smtClean="0"/>
              <a:t>对环境的影响</a:t>
            </a:r>
            <a:endParaRPr lang="en-US" b="1" dirty="0" smtClean="0"/>
          </a:p>
          <a:p>
            <a:pPr marL="0" indent="0">
              <a:buNone/>
            </a:pPr>
            <a:r>
              <a:rPr lang="en-US" altLang="zh-CN" sz="3600" b="1" dirty="0" smtClean="0"/>
              <a:t>5. </a:t>
            </a:r>
            <a:r>
              <a:rPr lang="en-US" sz="3600" b="1" dirty="0" smtClean="0"/>
              <a:t>ECO-ENVIRONMENTAL QUALITY, 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SERVICES, VALUES </a:t>
            </a:r>
          </a:p>
          <a:p>
            <a:pPr marL="0" indent="0">
              <a:buNone/>
            </a:pPr>
            <a:r>
              <a:rPr lang="en-US" sz="3600" b="1" dirty="0" smtClean="0"/>
              <a:t>     </a:t>
            </a:r>
            <a:r>
              <a:rPr lang="zh-CN" altLang="en-US" sz="3600" b="1" dirty="0" smtClean="0"/>
              <a:t>生态环境质量、服务与价值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6. HIGHER, FASTER RETURNS from Industrial 	R&amp;D </a:t>
            </a:r>
          </a:p>
          <a:p>
            <a:pPr marL="0" indent="0">
              <a:buNone/>
            </a:pPr>
            <a:r>
              <a:rPr lang="en-US" sz="3600" b="1" dirty="0" smtClean="0"/>
              <a:t>    </a:t>
            </a:r>
            <a:r>
              <a:rPr lang="zh-CN" altLang="en-US" sz="3600" b="1" dirty="0" smtClean="0"/>
              <a:t>工业研发更高、更快的回报</a:t>
            </a:r>
            <a:endParaRPr lang="en-US" sz="3600" b="1" dirty="0" smtClean="0"/>
          </a:p>
          <a:p>
            <a:pPr marL="514350" indent="-514350">
              <a:buAutoNum type="arabicPeriod" startAt="4"/>
            </a:pPr>
            <a:endParaRPr lang="en-US" sz="3600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 startAt="4"/>
            </a:pPr>
            <a:endParaRPr lang="en-US" b="1" dirty="0" smtClean="0"/>
          </a:p>
          <a:p>
            <a:pPr marL="514350" indent="-514350">
              <a:buAutoNum type="arabicPeriod" startAt="4"/>
            </a:pPr>
            <a:endParaRPr lang="en-US" b="1" dirty="0"/>
          </a:p>
          <a:p>
            <a:pPr marL="514350" indent="-514350">
              <a:buAutoNum type="arabicPeriod" startAt="4"/>
            </a:pPr>
            <a:endParaRPr lang="en-US" b="1" dirty="0" smtClean="0"/>
          </a:p>
          <a:p>
            <a:pPr marL="514350" indent="-514350">
              <a:buAutoNum type="arabicPeriod" startAt="4"/>
            </a:pP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3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30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 Issues </a:t>
            </a:r>
            <a:r>
              <a:rPr lang="zh-CN" altLang="en-US" sz="3600" b="1" dirty="0" smtClean="0"/>
              <a:t>十个关注问题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6080"/>
            <a:ext cx="8686800" cy="5621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7. SUSTAINABLE  CONSUMPTION</a:t>
            </a:r>
          </a:p>
          <a:p>
            <a:pPr marL="0" indent="0">
              <a:buNone/>
            </a:pPr>
            <a:r>
              <a:rPr lang="en-US" sz="3600" b="1" dirty="0" smtClean="0"/>
              <a:t>    </a:t>
            </a:r>
            <a:r>
              <a:rPr lang="zh-CN" altLang="en-US" sz="3600" b="1" dirty="0" smtClean="0"/>
              <a:t>可持续消费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8. LEGAL BASIS for Ecological Civilization</a:t>
            </a:r>
          </a:p>
          <a:p>
            <a:pPr marL="0" indent="0">
              <a:buNone/>
            </a:pPr>
            <a:r>
              <a:rPr lang="en-US" sz="3600" b="1" dirty="0" smtClean="0"/>
              <a:t>    </a:t>
            </a:r>
            <a:r>
              <a:rPr lang="zh-CN" altLang="en-US" sz="3600" b="1" dirty="0" smtClean="0"/>
              <a:t>生态文明的</a:t>
            </a:r>
            <a:r>
              <a:rPr lang="zh-CN" altLang="en-US" sz="4000" b="1" dirty="0" smtClean="0"/>
              <a:t>法律基础</a:t>
            </a:r>
            <a:endParaRPr lang="en-US" sz="4000" b="1" dirty="0"/>
          </a:p>
          <a:p>
            <a:pPr marL="0" indent="0">
              <a:buNone/>
            </a:pPr>
            <a:r>
              <a:rPr lang="en-US" sz="3600" b="1" dirty="0" smtClean="0"/>
              <a:t>9. GREEN FINANCIAL SYSTEM</a:t>
            </a:r>
          </a:p>
          <a:p>
            <a:pPr marL="0" indent="0">
              <a:buNone/>
            </a:pPr>
            <a:r>
              <a:rPr lang="en-US" sz="3600" b="1" dirty="0" smtClean="0"/>
              <a:t>    </a:t>
            </a:r>
            <a:r>
              <a:rPr lang="zh-CN" altLang="en-US" sz="3600" b="1" dirty="0" smtClean="0"/>
              <a:t>绿色金融体系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10. GREEN TRANSITION Acceleration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zh-CN" altLang="en-US" sz="3600" b="1" dirty="0" smtClean="0"/>
              <a:t>加快</a:t>
            </a:r>
            <a:r>
              <a:rPr lang="zh-CN" altLang="en-US" sz="4000" b="1" dirty="0" smtClean="0"/>
              <a:t>绿色转型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2" y="0"/>
            <a:ext cx="91471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12" y="4623574"/>
            <a:ext cx="9144000" cy="1015663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CONCLUSIONS </a:t>
            </a:r>
            <a:r>
              <a:rPr lang="zh-CN" altLang="en-US" sz="6000" b="1" dirty="0" smtClean="0">
                <a:solidFill>
                  <a:srgbClr val="0000FF"/>
                </a:solidFill>
              </a:rPr>
              <a:t>结论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0021"/>
            <a:ext cx="9143999" cy="1648248"/>
          </a:xfrm>
          <a:solidFill>
            <a:srgbClr val="D7E4BD"/>
          </a:solidFill>
        </p:spPr>
        <p:txBody>
          <a:bodyPr>
            <a:normAutofit/>
          </a:bodyPr>
          <a:lstStyle/>
          <a:p>
            <a:r>
              <a:rPr lang="en-US" sz="5300" b="1" dirty="0" smtClean="0">
                <a:solidFill>
                  <a:srgbClr val="0000FF"/>
                </a:solidFill>
              </a:rPr>
              <a:t>GREEN TRANSITION STRATEGY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zh-CN" altLang="en-US" b="1" dirty="0" smtClean="0">
                <a:solidFill>
                  <a:srgbClr val="0000FF"/>
                </a:solidFill>
              </a:rPr>
              <a:t>绿色转型战略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5411450"/>
            <a:ext cx="9143998" cy="2123658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Window of Opportunity  2015 to 2030</a:t>
            </a:r>
          </a:p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2015-2030 </a:t>
            </a:r>
            <a:r>
              <a:rPr lang="zh-CN" altLang="en-US" sz="4400" b="1" dirty="0" smtClean="0">
                <a:solidFill>
                  <a:srgbClr val="0000FF"/>
                </a:solidFill>
              </a:rPr>
              <a:t>机会窗口期</a:t>
            </a:r>
            <a:r>
              <a:rPr lang="en-US" sz="4400" b="1" dirty="0" smtClean="0">
                <a:solidFill>
                  <a:srgbClr val="0000FF"/>
                </a:solidFill>
              </a:rPr>
              <a:t/>
            </a:r>
            <a:br>
              <a:rPr lang="en-US" sz="4400" b="1" dirty="0" smtClean="0">
                <a:solidFill>
                  <a:srgbClr val="0000FF"/>
                </a:solidFill>
              </a:rPr>
            </a:b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59"/>
            <a:ext cx="9144000" cy="6185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05277"/>
            <a:ext cx="9144000" cy="1323439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Tianjin-CCICED-APEC Roundtable</a:t>
            </a:r>
          </a:p>
          <a:p>
            <a:pPr algn="ctr"/>
            <a:r>
              <a:rPr lang="zh-CN" altLang="en-US" sz="3600" b="1" dirty="0" smtClean="0"/>
              <a:t>天津</a:t>
            </a:r>
            <a:r>
              <a:rPr lang="en-US" sz="3600" b="1" dirty="0"/>
              <a:t>CCICED-</a:t>
            </a:r>
            <a:r>
              <a:rPr lang="en-US" sz="3600" b="1" dirty="0" smtClean="0"/>
              <a:t>APEC</a:t>
            </a:r>
            <a:r>
              <a:rPr lang="zh-CN" altLang="en-US" sz="3600" b="1" dirty="0" smtClean="0"/>
              <a:t>圆桌会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Green Supply Chain</a:t>
            </a:r>
          </a:p>
          <a:p>
            <a:pPr algn="ctr"/>
            <a:r>
              <a:rPr lang="zh-CN" altLang="en-US" sz="4400" b="1" dirty="0" smtClean="0">
                <a:solidFill>
                  <a:srgbClr val="0000FF"/>
                </a:solidFill>
              </a:rPr>
              <a:t>绿色供应链</a:t>
            </a:r>
            <a:endParaRPr lang="en-US" sz="4400" b="1" dirty="0" smtClean="0">
              <a:solidFill>
                <a:srgbClr val="0000FF"/>
              </a:solidFill>
            </a:endParaRPr>
          </a:p>
          <a:p>
            <a:pPr algn="ctr"/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3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6976"/>
            <a:ext cx="9144000" cy="83099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Pace </a:t>
            </a:r>
            <a:r>
              <a:rPr lang="en-US" sz="4800" b="1" dirty="0" smtClean="0">
                <a:solidFill>
                  <a:srgbClr val="0000FF"/>
                </a:solidFill>
              </a:rPr>
              <a:t>of Reform  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改革步伐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2" name="Oval 71"/>
          <p:cNvSpPr/>
          <p:nvPr/>
        </p:nvSpPr>
        <p:spPr>
          <a:xfrm>
            <a:off x="7665275" y="2639637"/>
            <a:ext cx="624825" cy="5637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-69412" y="1459654"/>
            <a:ext cx="4743510" cy="818407"/>
          </a:xfrm>
          <a:prstGeom prst="curvedConnector3">
            <a:avLst>
              <a:gd name="adj1" fmla="val 27808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4587304" y="2278062"/>
            <a:ext cx="2458549" cy="1962825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7045853" y="2278062"/>
            <a:ext cx="2458549" cy="1962825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55625" y="1660197"/>
            <a:ext cx="624825" cy="5637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55974" y="2014995"/>
            <a:ext cx="840933" cy="41783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6907" y="2414857"/>
            <a:ext cx="624825" cy="56371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28946" y="3624702"/>
            <a:ext cx="624825" cy="5637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rgbClr val="95B3D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35363" y="1161394"/>
            <a:ext cx="1290399" cy="11621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404211" y="3263908"/>
            <a:ext cx="462106" cy="573448"/>
          </a:xfrm>
          <a:prstGeom prst="straightConnector1">
            <a:avLst/>
          </a:prstGeom>
          <a:ln w="57150" cmpd="sng">
            <a:solidFill>
              <a:srgbClr val="4F81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060" y="850156"/>
            <a:ext cx="624825" cy="5637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02343" y="998572"/>
            <a:ext cx="624825" cy="5637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96524" y="0"/>
            <a:ext cx="3707687" cy="1508105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Tipping Point</a:t>
            </a:r>
          </a:p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临界点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124128" y="1379912"/>
            <a:ext cx="746258" cy="337583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272202" y="3130289"/>
            <a:ext cx="341941" cy="60572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706027" y="2401273"/>
            <a:ext cx="46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8290100" y="1859383"/>
            <a:ext cx="693159" cy="780254"/>
          </a:xfrm>
          <a:prstGeom prst="straightConnector1">
            <a:avLst/>
          </a:prstGeom>
          <a:ln w="57150" cmpd="sng">
            <a:solidFill>
              <a:srgbClr val="4F81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742356" y="2189953"/>
            <a:ext cx="566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92811" y="4452489"/>
            <a:ext cx="3951189" cy="1508105"/>
          </a:xfrm>
          <a:prstGeom prst="rect">
            <a:avLst/>
          </a:prstGeom>
          <a:solidFill>
            <a:srgbClr val="E5F1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Turning Point</a:t>
            </a:r>
          </a:p>
          <a:p>
            <a:pPr algn="ctr"/>
            <a:r>
              <a:rPr lang="zh-CN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转折点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244" y="55221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Background photo:  http://</a:t>
            </a:r>
            <a:r>
              <a:rPr lang="en-US" dirty="0" err="1" smtClean="0"/>
              <a:t>blogs.discovermagazine.com</a:t>
            </a:r>
            <a:r>
              <a:rPr lang="en-US" dirty="0" smtClean="0"/>
              <a:t>/</a:t>
            </a:r>
            <a:r>
              <a:rPr lang="en-US" dirty="0" err="1" smtClean="0"/>
              <a:t>imageo</a:t>
            </a:r>
            <a:r>
              <a:rPr lang="en-US" dirty="0" smtClean="0"/>
              <a:t>/2014/02/23/</a:t>
            </a:r>
            <a:r>
              <a:rPr lang="en-US" dirty="0" err="1" smtClean="0"/>
              <a:t>beijing</a:t>
            </a:r>
            <a:r>
              <a:rPr lang="en-US" dirty="0" smtClean="0"/>
              <a:t>-pall-hazardous-air-pollution/#.Uwp1TP3CnU0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54" y="1"/>
            <a:ext cx="7723207" cy="528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93325"/>
            <a:ext cx="9143999" cy="1384995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BRICS DEVELOPMENT BANK</a:t>
            </a:r>
          </a:p>
          <a:p>
            <a:pPr algn="ctr"/>
            <a:r>
              <a:rPr lang="zh-CN" altLang="en-US" sz="4000" b="1" dirty="0" smtClean="0"/>
              <a:t>金砖五国发展银行</a:t>
            </a:r>
            <a:endParaRPr lang="en-US" sz="4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4762" y="604470"/>
            <a:ext cx="4871471" cy="1015663"/>
          </a:xfrm>
          <a:prstGeom prst="rect">
            <a:avLst/>
          </a:prstGeom>
          <a:solidFill>
            <a:srgbClr val="D7E4B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Financing   </a:t>
            </a:r>
            <a:r>
              <a:rPr lang="zh-CN" altLang="en-US" sz="4400" b="1" dirty="0" smtClean="0">
                <a:solidFill>
                  <a:srgbClr val="0000FF"/>
                </a:solidFill>
              </a:rPr>
              <a:t>融资</a:t>
            </a:r>
            <a:r>
              <a:rPr lang="en-US" sz="6000" b="1" dirty="0" smtClean="0">
                <a:solidFill>
                  <a:srgbClr val="0000FF"/>
                </a:solidFill>
              </a:rPr>
              <a:t> 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87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PHOTO:  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/blogs/monkey-cage/</a:t>
            </a:r>
            <a:r>
              <a:rPr lang="en-US" dirty="0" err="1" smtClean="0"/>
              <a:t>wp</a:t>
            </a:r>
            <a:r>
              <a:rPr lang="en-US" dirty="0" smtClean="0"/>
              <a:t>/2014/07/17/what-the-new-bank-of-</a:t>
            </a:r>
            <a:r>
              <a:rPr lang="en-US" dirty="0" err="1" smtClean="0"/>
              <a:t>brics</a:t>
            </a:r>
            <a:r>
              <a:rPr lang="en-US" dirty="0" smtClean="0"/>
              <a:t>-is-all-about/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816" y="17640"/>
            <a:ext cx="9303453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6" y="0"/>
            <a:ext cx="9303453" cy="5415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16" y="4727829"/>
            <a:ext cx="9303453" cy="1661993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Modernized Law Needed</a:t>
            </a:r>
          </a:p>
          <a:p>
            <a:pPr algn="ctr"/>
            <a:r>
              <a:rPr lang="zh-CN" altLang="en-US" sz="4800" b="1" dirty="0" smtClean="0">
                <a:solidFill>
                  <a:srgbClr val="0000FF"/>
                </a:solidFill>
              </a:rPr>
              <a:t>需要现代化法律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59261"/>
            <a:ext cx="9144000" cy="92333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Ecological </a:t>
            </a:r>
            <a:r>
              <a:rPr lang="en-US" sz="5400" b="1" dirty="0" smtClean="0">
                <a:solidFill>
                  <a:srgbClr val="0000FF"/>
                </a:solidFill>
              </a:rPr>
              <a:t>Lands </a:t>
            </a:r>
            <a:r>
              <a:rPr lang="zh-CN" altLang="en-US" sz="4400" b="1" dirty="0" smtClean="0">
                <a:solidFill>
                  <a:srgbClr val="0000FF"/>
                </a:solidFill>
              </a:rPr>
              <a:t>生态土地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927429"/>
            <a:ext cx="5768195" cy="707886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 Three </a:t>
            </a:r>
            <a:r>
              <a:rPr lang="en-US" sz="4000" b="1" dirty="0" smtClean="0"/>
              <a:t>Gorges </a:t>
            </a:r>
            <a:r>
              <a:rPr lang="en-US" sz="4000" b="1" dirty="0" smtClean="0"/>
              <a:t>  </a:t>
            </a:r>
            <a:r>
              <a:rPr lang="zh-CN" altLang="en-US" sz="4000" b="1" dirty="0" smtClean="0"/>
              <a:t>三峡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82029"/>
            <a:ext cx="9144000" cy="1938992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Rainforest &amp; Wild Bananas Yunnan</a:t>
            </a:r>
          </a:p>
          <a:p>
            <a:pPr algn="ctr"/>
            <a:r>
              <a:rPr lang="zh-CN" altLang="en-US" sz="4000" b="1" dirty="0" smtClean="0"/>
              <a:t>云南雨林和野生香蕉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823" y="3757566"/>
            <a:ext cx="5314551" cy="3100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25533" y="3157766"/>
            <a:ext cx="7435704" cy="769441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Carbon </a:t>
            </a:r>
            <a:r>
              <a:rPr lang="en-US" sz="4400" b="1" dirty="0" smtClean="0"/>
              <a:t>Storage   </a:t>
            </a:r>
            <a:r>
              <a:rPr lang="zh-CN" altLang="en-US" sz="4400" b="1" dirty="0" smtClean="0"/>
              <a:t>碳封存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4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50800"/>
            <a:ext cx="9012955" cy="675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" y="5548274"/>
            <a:ext cx="8244817" cy="769441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Xishuangbanna</a:t>
            </a:r>
            <a:r>
              <a:rPr lang="en-US" sz="4400" b="1" dirty="0" smtClean="0"/>
              <a:t>   </a:t>
            </a:r>
            <a:r>
              <a:rPr lang="zh-CN" altLang="en-US" sz="4400" b="1" dirty="0" smtClean="0"/>
              <a:t>西双版纳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823" y="3757566"/>
            <a:ext cx="5314551" cy="3100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63714"/>
            <a:ext cx="9142374" cy="793852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Carbon Storage 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00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3" y="5734124"/>
            <a:ext cx="7345527" cy="769441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</a:t>
            </a:r>
            <a:r>
              <a:rPr lang="en-US" sz="4400" b="1" dirty="0" err="1" smtClean="0"/>
              <a:t>Changbaishan</a:t>
            </a:r>
            <a:r>
              <a:rPr lang="en-US" sz="4400" b="1" dirty="0" smtClean="0"/>
              <a:t> </a:t>
            </a:r>
            <a:r>
              <a:rPr lang="zh-CN" altLang="en-US" sz="4400" b="1" dirty="0" smtClean="0"/>
              <a:t>长白山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9884"/>
            <a:ext cx="8974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http://</a:t>
            </a:r>
            <a:r>
              <a:rPr lang="en-US" sz="1200" dirty="0" err="1"/>
              <a:t>www.chinadaily.com.cn</a:t>
            </a:r>
            <a:r>
              <a:rPr lang="en-US" sz="1200" dirty="0"/>
              <a:t>/opinion/cartoon/</a:t>
            </a:r>
            <a:r>
              <a:rPr lang="en-US" sz="1200" dirty="0" err="1"/>
              <a:t>img</a:t>
            </a:r>
            <a:r>
              <a:rPr lang="en-US" sz="1200" dirty="0"/>
              <a:t>/</a:t>
            </a:r>
            <a:r>
              <a:rPr lang="en-US" sz="1200" dirty="0" err="1"/>
              <a:t>attachement</a:t>
            </a:r>
            <a:r>
              <a:rPr lang="en-US" sz="1200" dirty="0"/>
              <a:t>/jpg/site1/20141021/001aa018f68c15afe7b101.JPG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032" y="335182"/>
            <a:ext cx="6096968" cy="6114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988" y="162390"/>
            <a:ext cx="6057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‘Beijing </a:t>
            </a:r>
            <a:r>
              <a:rPr lang="en-US" sz="4400" b="1" dirty="0"/>
              <a:t>marathon concludes in </a:t>
            </a:r>
            <a:r>
              <a:rPr lang="en-US" sz="4400" b="1" dirty="0" smtClean="0"/>
              <a:t>smog’</a:t>
            </a:r>
          </a:p>
          <a:p>
            <a:r>
              <a:rPr lang="zh-CN" altLang="en-US" sz="4400" b="1" dirty="0" smtClean="0"/>
              <a:t>‘</a:t>
            </a:r>
            <a:r>
              <a:rPr lang="zh-CN" altLang="en-US" sz="4000" b="1" dirty="0" smtClean="0"/>
              <a:t>雾霾中跑完马拉松’</a:t>
            </a:r>
            <a:endParaRPr lang="en-CA" altLang="zh-CN" sz="4000" b="1" dirty="0" smtClean="0"/>
          </a:p>
          <a:p>
            <a:pPr marL="571500" indent="-571500">
              <a:buFontTx/>
              <a:buChar char="-"/>
            </a:pPr>
            <a:r>
              <a:rPr lang="en-US" sz="2400" b="1" dirty="0" smtClean="0"/>
              <a:t>- Li </a:t>
            </a:r>
            <a:r>
              <a:rPr lang="en-US" sz="2400" b="1" dirty="0" err="1" smtClean="0"/>
              <a:t>Feng</a:t>
            </a:r>
            <a:r>
              <a:rPr lang="en-US" sz="2400" dirty="0"/>
              <a:t> </a:t>
            </a:r>
            <a:r>
              <a:rPr lang="en-US" sz="2400" dirty="0" smtClean="0"/>
              <a:t>CHINA DAILY 21 Oct 2014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</a:t>
            </a:r>
            <a:r>
              <a:rPr lang="zh-CN" altLang="en-US" sz="2400" dirty="0" smtClean="0"/>
              <a:t>中国日报</a:t>
            </a:r>
            <a:r>
              <a:rPr lang="en-US" altLang="zh-CN" sz="2400" dirty="0" smtClean="0"/>
              <a:t>2014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21</a:t>
            </a:r>
            <a:r>
              <a:rPr lang="zh-CN" altLang="en-US" sz="2400" dirty="0" smtClean="0"/>
              <a:t>日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33" y="0"/>
            <a:ext cx="93797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5733" y="5294521"/>
            <a:ext cx="9379750" cy="2123658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Shenzhen Mangrove Red Line</a:t>
            </a:r>
          </a:p>
          <a:p>
            <a:pPr algn="ctr"/>
            <a:r>
              <a:rPr lang="zh-CN" altLang="en-US" sz="4400" b="1" dirty="0" smtClean="0"/>
              <a:t>深圳红树林红线</a:t>
            </a:r>
            <a:endParaRPr lang="en-US" sz="4400" b="1" dirty="0" smtClean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07487"/>
            <a:ext cx="9144000" cy="769441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Institutional </a:t>
            </a:r>
            <a:r>
              <a:rPr lang="en-US" sz="4400" b="1" dirty="0" smtClean="0">
                <a:solidFill>
                  <a:srgbClr val="0000FF"/>
                </a:solidFill>
              </a:rPr>
              <a:t>Innovation </a:t>
            </a:r>
            <a:r>
              <a:rPr lang="zh-CN" altLang="en-US" sz="4400" b="1" dirty="0" smtClean="0">
                <a:solidFill>
                  <a:srgbClr val="0000FF"/>
                </a:solidFill>
              </a:rPr>
              <a:t>体制创新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64167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017521"/>
            <a:ext cx="9144000" cy="1323439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Environment &amp; Development </a:t>
            </a:r>
            <a:r>
              <a:rPr lang="en-US" sz="4000" b="1" dirty="0" smtClean="0">
                <a:solidFill>
                  <a:srgbClr val="0000FF"/>
                </a:solidFill>
              </a:rPr>
              <a:t>Outlook Needed     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需要环境与发展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展望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2" y="0"/>
            <a:ext cx="91471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03645"/>
            <a:ext cx="9144000" cy="1015663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</a:t>
            </a:r>
            <a:r>
              <a:rPr lang="en-US" sz="6000" b="1" dirty="0" smtClean="0"/>
              <a:t>YOU! </a:t>
            </a:r>
            <a:r>
              <a:rPr lang="en-US" sz="6000" b="1" dirty="0" smtClean="0"/>
              <a:t>     </a:t>
            </a:r>
            <a:r>
              <a:rPr lang="zh-CN" altLang="en-US" sz="6000" b="1" dirty="0" smtClean="0"/>
              <a:t>谢谢</a:t>
            </a:r>
            <a:r>
              <a:rPr lang="zh-CN" altLang="en-US" sz="6000" b="1" dirty="0" smtClean="0"/>
              <a:t>！</a:t>
            </a:r>
            <a:endParaRPr 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9144000" cy="1631216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All photos by Arthur Hanson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unless </a:t>
            </a:r>
            <a:r>
              <a:rPr lang="en-US" sz="3600" b="1" dirty="0"/>
              <a:t>	otherwise </a:t>
            </a:r>
            <a:r>
              <a:rPr lang="en-US" sz="3600" b="1" dirty="0" smtClean="0"/>
              <a:t>indicated </a:t>
            </a:r>
          </a:p>
          <a:p>
            <a:pPr algn="ctr"/>
            <a:r>
              <a:rPr lang="zh-CN" altLang="en-US" sz="2800" b="1" dirty="0" smtClean="0"/>
              <a:t>除注明出处以外，所有照片均由</a:t>
            </a:r>
            <a:r>
              <a:rPr lang="en-US" altLang="zh-CN" sz="2800" b="1" dirty="0" smtClean="0"/>
              <a:t>Arthur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Hanson</a:t>
            </a:r>
            <a:r>
              <a:rPr lang="zh-CN" altLang="en-US" sz="2800" b="1" dirty="0" smtClean="0"/>
              <a:t>拍摄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4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8" y="277862"/>
            <a:ext cx="8864489" cy="797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8" y="1389255"/>
            <a:ext cx="5949634" cy="5331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7817" y="1236013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aqicn.org</a:t>
            </a:r>
            <a:r>
              <a:rPr lang="en-US" dirty="0" smtClean="0"/>
              <a:t>/city/</a:t>
            </a:r>
            <a:r>
              <a:rPr lang="en-US" dirty="0" err="1" smtClean="0"/>
              <a:t>beijing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9963" y="2011092"/>
            <a:ext cx="35034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Beijing </a:t>
            </a:r>
          </a:p>
          <a:p>
            <a:r>
              <a:rPr lang="en-US" sz="4800" b="1" dirty="0" smtClean="0"/>
              <a:t>Air Quality</a:t>
            </a:r>
          </a:p>
          <a:p>
            <a:r>
              <a:rPr lang="en-US" sz="4000" b="1" dirty="0" smtClean="0"/>
              <a:t>19 Oct 2014</a:t>
            </a:r>
          </a:p>
          <a:p>
            <a:endParaRPr lang="en-US" sz="4000" b="1" dirty="0" smtClean="0"/>
          </a:p>
          <a:p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月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日</a:t>
            </a:r>
            <a:endParaRPr lang="en-CA" altLang="zh-CN" sz="3600" b="1" dirty="0" smtClean="0"/>
          </a:p>
          <a:p>
            <a:r>
              <a:rPr lang="zh-CN" altLang="en-US" sz="3600" b="1" dirty="0" smtClean="0"/>
              <a:t>北京空气质量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4" y="393285"/>
            <a:ext cx="6862233" cy="6152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7817" y="6388817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aqicn.org</a:t>
            </a:r>
            <a:r>
              <a:rPr lang="en-US" dirty="0"/>
              <a:t>/city/</a:t>
            </a:r>
            <a:r>
              <a:rPr lang="en-US" dirty="0" err="1"/>
              <a:t>beijing</a:t>
            </a:r>
            <a:r>
              <a:rPr lang="en-US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4873" y="1916"/>
            <a:ext cx="3079126" cy="5324534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‘APEC Blue'</a:t>
            </a:r>
            <a:endParaRPr lang="en-US" sz="6000" b="1" dirty="0" smtClean="0"/>
          </a:p>
          <a:p>
            <a:pPr algn="ctr"/>
            <a:r>
              <a:rPr lang="en-US" sz="4400" b="1" dirty="0" smtClean="0"/>
              <a:t>12 Nov 14</a:t>
            </a:r>
          </a:p>
          <a:p>
            <a:pPr algn="ctr"/>
            <a:endParaRPr lang="en-US" altLang="zh-CN" sz="4400" b="1" dirty="0" smtClean="0"/>
          </a:p>
          <a:p>
            <a:pPr algn="ctr"/>
            <a:r>
              <a:rPr lang="en-US" altLang="zh-CN" sz="4400" b="1" dirty="0" smtClean="0"/>
              <a:t>11</a:t>
            </a:r>
            <a:r>
              <a:rPr lang="zh-CN" altLang="en-US" sz="4400" b="1" dirty="0" smtClean="0"/>
              <a:t>月</a:t>
            </a:r>
            <a:r>
              <a:rPr lang="en-US" altLang="zh-CN" sz="4400" b="1" dirty="0" smtClean="0"/>
              <a:t>12</a:t>
            </a:r>
            <a:r>
              <a:rPr lang="zh-CN" altLang="en-US" sz="4400" b="1" dirty="0" smtClean="0"/>
              <a:t>日</a:t>
            </a:r>
            <a:r>
              <a:rPr lang="en-US" altLang="zh-CN" sz="4400" b="1" dirty="0" smtClean="0"/>
              <a:t>APEC</a:t>
            </a:r>
            <a:r>
              <a:rPr lang="zh-CN" altLang="en-US" sz="4400" b="1" dirty="0" smtClean="0"/>
              <a:t>蓝天</a:t>
            </a:r>
            <a:endParaRPr lang="en-US" sz="4400" b="1" dirty="0" smtClean="0"/>
          </a:p>
          <a:p>
            <a:pPr algn="ctr"/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1000"/>
            <a:ext cx="9144000" cy="609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051519"/>
            <a:ext cx="9143999" cy="461665"/>
          </a:xfrm>
          <a:prstGeom prst="rect">
            <a:avLst/>
          </a:prstGeom>
          <a:solidFill>
            <a:srgbClr val="E5F1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China Daily March </a:t>
            </a:r>
            <a:r>
              <a:rPr lang="en-US" sz="2400" b="1" dirty="0" smtClean="0"/>
              <a:t>2014                                </a:t>
            </a:r>
            <a:r>
              <a:rPr lang="en-US" altLang="zh-CN" sz="2400" b="1" dirty="0" smtClean="0"/>
              <a:t>2014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月</a:t>
            </a:r>
            <a:r>
              <a:rPr lang="zh-CN" altLang="en-US" sz="2400" b="1" dirty="0"/>
              <a:t>中国日报</a:t>
            </a:r>
            <a:endParaRPr lang="en-US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46716"/>
            <a:ext cx="9144001" cy="1143000"/>
          </a:xfrm>
          <a:solidFill>
            <a:srgbClr val="E5F1C0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‘War </a:t>
            </a:r>
            <a:r>
              <a:rPr lang="en-US" sz="4800" b="1" dirty="0"/>
              <a:t>on </a:t>
            </a:r>
            <a:r>
              <a:rPr lang="en-US" sz="4800" b="1" dirty="0" smtClean="0"/>
              <a:t>Pollution’ </a:t>
            </a:r>
            <a:r>
              <a:rPr lang="zh-CN" altLang="en-US" sz="4800" b="1" dirty="0" smtClean="0"/>
              <a:t>对污染宣战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906"/>
            <a:ext cx="9144000" cy="6084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1602075" y="3989475"/>
            <a:ext cx="3865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gbtimes.com</a:t>
            </a:r>
            <a:r>
              <a:rPr lang="en-US" sz="1200" dirty="0"/>
              <a:t>/china/china-approves-law-tighten-oversight-and-punishment-polluters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933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Revised Environmental Protection Law April 2014</a:t>
            </a:r>
          </a:p>
          <a:p>
            <a:r>
              <a:rPr lang="en-US" altLang="zh-CN" sz="4000" b="1" dirty="0" smtClean="0"/>
              <a:t>2014</a:t>
            </a:r>
            <a:r>
              <a:rPr lang="zh-CN" altLang="en-US" sz="4000" b="1" dirty="0" smtClean="0"/>
              <a:t>年</a:t>
            </a:r>
            <a:r>
              <a:rPr lang="en-US" altLang="zh-CN" sz="4000" b="1" dirty="0" smtClean="0"/>
              <a:t>4</a:t>
            </a:r>
            <a:r>
              <a:rPr lang="zh-CN" altLang="en-US" sz="4000" b="1" dirty="0" smtClean="0"/>
              <a:t>月，修订环境保护法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799" y="0"/>
            <a:ext cx="6993467" cy="4792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318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www.slate.com</a:t>
            </a:r>
            <a:r>
              <a:rPr lang="en-US" sz="1200" dirty="0"/>
              <a:t>/blogs/</a:t>
            </a:r>
            <a:r>
              <a:rPr lang="en-US" sz="1200" dirty="0" err="1"/>
              <a:t>future_tense</a:t>
            </a:r>
            <a:r>
              <a:rPr lang="en-US" sz="1200" dirty="0"/>
              <a:t>/2014/11/12/u_s_china_deal_on_emissions_reductions_won_t_stop_climate_change_but_it.html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6152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Energy </a:t>
            </a:r>
            <a:r>
              <a:rPr lang="en-US" sz="4000" b="1" dirty="0" smtClean="0"/>
              <a:t>Revolution </a:t>
            </a:r>
            <a:r>
              <a:rPr lang="en-US" sz="4000" b="1" dirty="0" smtClean="0"/>
              <a:t>China </a:t>
            </a:r>
            <a:r>
              <a:rPr lang="en-US" sz="4000" b="1" dirty="0" smtClean="0"/>
              <a:t>- GHG Peak 2030</a:t>
            </a:r>
          </a:p>
          <a:p>
            <a:r>
              <a:rPr lang="zh-CN" altLang="en-US" sz="3600" b="1" dirty="0" smtClean="0"/>
              <a:t>中国能源革命－</a:t>
            </a:r>
            <a:r>
              <a:rPr lang="en-US" altLang="zh-CN" sz="3600" b="1" dirty="0" smtClean="0"/>
              <a:t>2030</a:t>
            </a:r>
            <a:r>
              <a:rPr lang="zh-CN" altLang="en-US" sz="3600" b="1" dirty="0" smtClean="0"/>
              <a:t>年温室气体到达高峰</a:t>
            </a:r>
            <a:endParaRPr lang="en-US" sz="3600" b="1" dirty="0" smtClean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6C4-D637-AB48-B09D-ADA88F095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535</Words>
  <Application>Microsoft Macintosh PowerPoint</Application>
  <PresentationFormat>On-screen Show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‘War on Pollution’ 对污染宣战</vt:lpstr>
      <vt:lpstr>PowerPoint Presentation</vt:lpstr>
      <vt:lpstr>PowerPoint Presentation</vt:lpstr>
      <vt:lpstr>PowerPoint Presentation</vt:lpstr>
      <vt:lpstr> RENEWABLE Low Carbon Electricity 可再生低碳电</vt:lpstr>
      <vt:lpstr>PowerPoint Presentation</vt:lpstr>
      <vt:lpstr>Ten Issues  十个关注问题</vt:lpstr>
      <vt:lpstr>Ten Issues 十个关注问题</vt:lpstr>
      <vt:lpstr>Ten Issues 十个关注问题</vt:lpstr>
      <vt:lpstr>PowerPoint Presentation</vt:lpstr>
      <vt:lpstr>GREEN TRANSITION STRATEGY  绿色转型战略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Apple</dc:creator>
  <cp:keywords/>
  <dc:description/>
  <cp:lastModifiedBy>apple</cp:lastModifiedBy>
  <cp:revision>56</cp:revision>
  <dcterms:created xsi:type="dcterms:W3CDTF">2014-11-24T22:48:00Z</dcterms:created>
  <dcterms:modified xsi:type="dcterms:W3CDTF">2014-11-25T21:22:46Z</dcterms:modified>
  <cp:category/>
</cp:coreProperties>
</file>