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3" r:id="rId3"/>
    <p:sldId id="264" r:id="rId4"/>
    <p:sldId id="281"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58"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anda Schreurs"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63"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99847-71DD-4CDD-9B37-7D71056646C3}" type="datetimeFigureOut">
              <a:rPr lang="zh-CN" altLang="en-US" smtClean="0"/>
              <a:t>2014/11/28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4B8FC-FBC5-4AAA-922F-A5F047D3E6A9}" type="slidenum">
              <a:rPr lang="zh-CN" altLang="en-US" smtClean="0"/>
              <a:t>‹#›</a:t>
            </a:fld>
            <a:endParaRPr lang="zh-CN" altLang="en-US"/>
          </a:p>
        </p:txBody>
      </p:sp>
    </p:spTree>
    <p:extLst>
      <p:ext uri="{BB962C8B-B14F-4D97-AF65-F5344CB8AC3E}">
        <p14:creationId xmlns:p14="http://schemas.microsoft.com/office/powerpoint/2010/main" val="10535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pitchFamily="2" charset="-122"/>
            </a:endParaRPr>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buFontTx/>
              <a:buNone/>
            </a:pPr>
            <a:fld id="{7EA048A5-4454-426B-825C-05F266EA798C}" type="slidenum">
              <a:rPr lang="zh-CN" altLang="en-US" smtClean="0">
                <a:solidFill>
                  <a:schemeClr val="bg1"/>
                </a:solidFill>
                <a:latin typeface="Times New Roman" pitchFamily="18" charset="0"/>
                <a:ea typeface="黑体" pitchFamily="49" charset="-122"/>
              </a:rPr>
              <a:pPr eaLnBrk="1" hangingPunct="1">
                <a:spcBef>
                  <a:spcPct val="0"/>
                </a:spcBef>
                <a:buFontTx/>
                <a:buNone/>
              </a:pPr>
              <a:t>13</a:t>
            </a:fld>
            <a:endParaRPr lang="zh-CN" altLang="en-US" smtClean="0">
              <a:solidFill>
                <a:schemeClr val="bg1"/>
              </a:solidFill>
              <a:latin typeface="Times New Roman" pitchFamily="18" charset="0"/>
              <a:ea typeface="黑体" pitchFamily="49" charset="-122"/>
            </a:endParaRPr>
          </a:p>
        </p:txBody>
      </p:sp>
    </p:spTree>
    <p:extLst>
      <p:ext uri="{BB962C8B-B14F-4D97-AF65-F5344CB8AC3E}">
        <p14:creationId xmlns:p14="http://schemas.microsoft.com/office/powerpoint/2010/main" val="2548358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919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69269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761325" y="1411311"/>
            <a:ext cx="7773211" cy="172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ctr" eaLnBrk="1" hangingPunct="1">
              <a:spcBef>
                <a:spcPct val="50000"/>
              </a:spcBef>
              <a:spcAft>
                <a:spcPct val="50000"/>
              </a:spcAft>
              <a:buFontTx/>
              <a:buNone/>
            </a:pPr>
            <a:r>
              <a:rPr lang="zh-CN" altLang="en-US" sz="2600">
                <a:solidFill>
                  <a:srgbClr val="0066CC"/>
                </a:solidFill>
                <a:latin typeface="华文中宋" pitchFamily="2" charset="-122"/>
                <a:ea typeface="华文中宋" pitchFamily="2" charset="-122"/>
              </a:rPr>
              <a:t>生态文明建设背景下的环境保护制度体系创新研究</a:t>
            </a:r>
          </a:p>
          <a:p>
            <a:pPr algn="ctr">
              <a:spcBef>
                <a:spcPct val="0"/>
              </a:spcBef>
              <a:buFontTx/>
              <a:buNone/>
            </a:pPr>
            <a:r>
              <a:rPr lang="en-US" altLang="zh-CN" sz="2300">
                <a:solidFill>
                  <a:srgbClr val="0066CC"/>
                </a:solidFill>
                <a:ea typeface="华文中宋" pitchFamily="2" charset="-122"/>
              </a:rPr>
              <a:t>Institutional Innovation for Environmental Protection</a:t>
            </a:r>
            <a:endParaRPr lang="zh-CN" altLang="en-US" sz="2300">
              <a:solidFill>
                <a:srgbClr val="0066CC"/>
              </a:solidFill>
              <a:ea typeface="华文中宋" pitchFamily="2" charset="-122"/>
            </a:endParaRPr>
          </a:p>
          <a:p>
            <a:pPr algn="ctr">
              <a:spcBef>
                <a:spcPct val="0"/>
              </a:spcBef>
              <a:buFontTx/>
              <a:buNone/>
            </a:pPr>
            <a:r>
              <a:rPr lang="en-US" altLang="zh-CN" sz="2300">
                <a:solidFill>
                  <a:srgbClr val="0066CC"/>
                </a:solidFill>
                <a:ea typeface="华文中宋" pitchFamily="2" charset="-122"/>
              </a:rPr>
              <a:t>in the Context of Ecological Civilization</a:t>
            </a:r>
            <a:endParaRPr lang="zh-CN" altLang="en-US" sz="2300">
              <a:solidFill>
                <a:srgbClr val="0066CC"/>
              </a:solidFill>
              <a:ea typeface="华文中宋" pitchFamily="2" charset="-122"/>
            </a:endParaRPr>
          </a:p>
        </p:txBody>
      </p:sp>
      <p:pic>
        <p:nvPicPr>
          <p:cNvPr id="5" name="Picture 10" descr="xglj001"/>
          <p:cNvPicPr>
            <a:picLocks noChangeAspect="1" noChangeArrowheads="1"/>
          </p:cNvPicPr>
          <p:nvPr/>
        </p:nvPicPr>
        <p:blipFill>
          <a:blip r:embed="rId2">
            <a:extLst>
              <a:ext uri="{28A0092B-C50C-407E-A947-70E740481C1C}">
                <a14:useLocalDpi xmlns:a14="http://schemas.microsoft.com/office/drawing/2010/main" val="0"/>
              </a:ext>
            </a:extLst>
          </a:blip>
          <a:srcRect l="23938" t="16667" r="1933" b="33333"/>
          <a:stretch>
            <a:fillRect/>
          </a:stretch>
        </p:blipFill>
        <p:spPr bwMode="auto">
          <a:xfrm>
            <a:off x="0" y="641887"/>
            <a:ext cx="9144000" cy="38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749177" y="2996952"/>
            <a:ext cx="7771185" cy="147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marL="268288" indent="-268288"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ctr" eaLnBrk="1" hangingPunct="1">
              <a:spcBef>
                <a:spcPct val="0"/>
              </a:spcBef>
              <a:buFontTx/>
              <a:buNone/>
            </a:pPr>
            <a:r>
              <a:rPr lang="zh-CN" altLang="en-US" sz="1700" dirty="0">
                <a:solidFill>
                  <a:srgbClr val="0066CC"/>
                </a:solidFill>
                <a:latin typeface="宋体" pitchFamily="2" charset="-122"/>
                <a:ea typeface="楷体_GB2312" pitchFamily="1" charset="-122"/>
              </a:rPr>
              <a:t>王玉庆  </a:t>
            </a:r>
            <a:r>
              <a:rPr lang="zh-CN" altLang="en-US" sz="1400" dirty="0">
                <a:solidFill>
                  <a:srgbClr val="0066CC"/>
                </a:solidFill>
                <a:ea typeface="黑体" pitchFamily="49" charset="-122"/>
              </a:rPr>
              <a:t>中国环境科学学会理事长</a:t>
            </a:r>
          </a:p>
          <a:p>
            <a:pPr algn="ctr" eaLnBrk="1" hangingPunct="1">
              <a:spcBef>
                <a:spcPct val="0"/>
              </a:spcBef>
              <a:spcAft>
                <a:spcPts val="1530"/>
              </a:spcAft>
              <a:buNone/>
            </a:pPr>
            <a:r>
              <a:rPr lang="en-US" altLang="zh-CN" sz="1800" dirty="0">
                <a:solidFill>
                  <a:srgbClr val="0066CC"/>
                </a:solidFill>
                <a:ea typeface="黑体" pitchFamily="49" charset="-122"/>
              </a:rPr>
              <a:t>WANG  </a:t>
            </a:r>
            <a:r>
              <a:rPr lang="en-US" altLang="zh-CN" sz="1800" dirty="0" err="1">
                <a:solidFill>
                  <a:srgbClr val="0066CC"/>
                </a:solidFill>
                <a:ea typeface="黑体" pitchFamily="49" charset="-122"/>
              </a:rPr>
              <a:t>Yuqing</a:t>
            </a:r>
            <a:r>
              <a:rPr lang="en-US" altLang="zh-CN" sz="1800" dirty="0">
                <a:solidFill>
                  <a:srgbClr val="0066CC"/>
                </a:solidFill>
                <a:ea typeface="黑体" pitchFamily="49" charset="-122"/>
              </a:rPr>
              <a:t>   </a:t>
            </a:r>
            <a:r>
              <a:rPr lang="en-US" altLang="zh-CN" sz="1400" dirty="0">
                <a:solidFill>
                  <a:srgbClr val="0066CC"/>
                </a:solidFill>
                <a:ea typeface="黑体" pitchFamily="49" charset="-122"/>
              </a:rPr>
              <a:t>President of Chinese Society of Environmental Sciences</a:t>
            </a:r>
          </a:p>
          <a:p>
            <a:pPr algn="ctr" eaLnBrk="1" hangingPunct="1">
              <a:spcBef>
                <a:spcPct val="0"/>
              </a:spcBef>
              <a:buFontTx/>
              <a:buNone/>
            </a:pPr>
            <a:r>
              <a:rPr lang="zh-CN" altLang="en-US" sz="1700" dirty="0">
                <a:solidFill>
                  <a:srgbClr val="0066CC"/>
                </a:solidFill>
                <a:latin typeface="宋体" pitchFamily="2" charset="-122"/>
                <a:ea typeface="楷体_GB2312" pitchFamily="1" charset="-122"/>
              </a:rPr>
              <a:t>罗宾</a:t>
            </a:r>
            <a:r>
              <a:rPr lang="zh-CN" altLang="ja-JP" sz="1700" dirty="0">
                <a:solidFill>
                  <a:srgbClr val="0066CC"/>
                </a:solidFill>
                <a:latin typeface="宋体" pitchFamily="2" charset="-122"/>
                <a:ea typeface="楷体_GB2312" pitchFamily="1" charset="-122"/>
              </a:rPr>
              <a:t>·</a:t>
            </a:r>
            <a:r>
              <a:rPr lang="zh-CN" altLang="en-US" sz="1700" dirty="0">
                <a:solidFill>
                  <a:srgbClr val="0066CC"/>
                </a:solidFill>
                <a:latin typeface="宋体" pitchFamily="2" charset="-122"/>
                <a:ea typeface="楷体_GB2312" pitchFamily="1" charset="-122"/>
              </a:rPr>
              <a:t>克拉克</a:t>
            </a:r>
            <a:r>
              <a:rPr lang="zh-CN" altLang="ja-JP" sz="1700" dirty="0">
                <a:solidFill>
                  <a:srgbClr val="0066CC"/>
                </a:solidFill>
                <a:latin typeface="宋体" pitchFamily="2" charset="-122"/>
                <a:ea typeface="楷体_GB2312" pitchFamily="1" charset="-122"/>
              </a:rPr>
              <a:t> </a:t>
            </a:r>
            <a:r>
              <a:rPr lang="en-US" altLang="zh-CN" sz="1700" dirty="0">
                <a:solidFill>
                  <a:srgbClr val="0066CC"/>
                </a:solidFill>
                <a:latin typeface="宋体" pitchFamily="2" charset="-122"/>
                <a:ea typeface="楷体_GB2312" pitchFamily="1" charset="-122"/>
              </a:rPr>
              <a:t>   </a:t>
            </a:r>
            <a:r>
              <a:rPr lang="zh-CN" altLang="en-US" sz="1400" dirty="0">
                <a:solidFill>
                  <a:srgbClr val="0066CC"/>
                </a:solidFill>
                <a:latin typeface="宋体" pitchFamily="2" charset="-122"/>
                <a:ea typeface="楷体_GB2312" pitchFamily="1" charset="-122"/>
              </a:rPr>
              <a:t>澳大利亚可持续发展、环境、水务、人口与社区部前秘书长</a:t>
            </a:r>
            <a:endParaRPr lang="en-US" altLang="zh-CN" sz="1400" dirty="0">
              <a:solidFill>
                <a:srgbClr val="0066CC"/>
              </a:solidFill>
              <a:latin typeface="宋体" pitchFamily="2" charset="-122"/>
              <a:ea typeface="楷体_GB2312" pitchFamily="1" charset="-122"/>
            </a:endParaRPr>
          </a:p>
          <a:p>
            <a:pPr algn="ctr" eaLnBrk="1" hangingPunct="1">
              <a:spcBef>
                <a:spcPct val="0"/>
              </a:spcBef>
              <a:buFontTx/>
              <a:buNone/>
            </a:pPr>
            <a:r>
              <a:rPr lang="en-US" altLang="zh-CN" sz="1500" dirty="0">
                <a:solidFill>
                  <a:srgbClr val="0066CC"/>
                </a:solidFill>
                <a:ea typeface="黑体" pitchFamily="49" charset="-122"/>
              </a:rPr>
              <a:t>Robyn Kruk    </a:t>
            </a:r>
            <a:r>
              <a:rPr lang="en-US" altLang="zh-CN" sz="1400" dirty="0">
                <a:solidFill>
                  <a:srgbClr val="0066CC"/>
                </a:solidFill>
                <a:ea typeface="黑体" pitchFamily="49" charset="-122"/>
              </a:rPr>
              <a:t>Former Secretary of Department of Sustainability, Environment, Water, Population and Communities, Australian Government</a:t>
            </a:r>
          </a:p>
          <a:p>
            <a:pPr algn="ctr" eaLnBrk="1" hangingPunct="1">
              <a:spcAft>
                <a:spcPct val="15000"/>
              </a:spcAft>
              <a:buFontTx/>
              <a:buNone/>
            </a:pPr>
            <a:r>
              <a:rPr lang="en-US" altLang="zh-CN" sz="1800" dirty="0">
                <a:solidFill>
                  <a:srgbClr val="0066CC"/>
                </a:solidFill>
                <a:ea typeface="黑体" pitchFamily="49" charset="-122"/>
                <a:cs typeface="Times New Roman" pitchFamily="18" charset="0"/>
              </a:rPr>
              <a:t>Dec </a:t>
            </a:r>
            <a:r>
              <a:rPr lang="en-US" altLang="zh-CN" sz="1800" dirty="0" smtClean="0">
                <a:solidFill>
                  <a:srgbClr val="0066CC"/>
                </a:solidFill>
                <a:ea typeface="黑体" pitchFamily="49" charset="-122"/>
                <a:cs typeface="Times New Roman" pitchFamily="18" charset="0"/>
              </a:rPr>
              <a:t>2</a:t>
            </a:r>
            <a:r>
              <a:rPr lang="zh-CN" altLang="en-US" sz="1800" dirty="0" smtClean="0">
                <a:solidFill>
                  <a:srgbClr val="0066CC"/>
                </a:solidFill>
                <a:ea typeface="黑体" pitchFamily="49" charset="-122"/>
              </a:rPr>
              <a:t>, </a:t>
            </a:r>
            <a:r>
              <a:rPr lang="zh-CN" altLang="en-US" sz="1800" dirty="0">
                <a:solidFill>
                  <a:srgbClr val="0066CC"/>
                </a:solidFill>
                <a:ea typeface="黑体" pitchFamily="49" charset="-122"/>
              </a:rPr>
              <a:t>2014</a:t>
            </a:r>
          </a:p>
        </p:txBody>
      </p:sp>
    </p:spTree>
    <p:extLst>
      <p:ext uri="{BB962C8B-B14F-4D97-AF65-F5344CB8AC3E}">
        <p14:creationId xmlns:p14="http://schemas.microsoft.com/office/powerpoint/2010/main" val="306448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530498" y="764704"/>
            <a:ext cx="8083004" cy="53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spcAft>
                <a:spcPts val="383"/>
              </a:spcAft>
              <a:buNone/>
            </a:pPr>
            <a:r>
              <a:rPr lang="zh-CN" altLang="en-US" sz="1700" b="1" u="sng" dirty="0">
                <a:latin typeface="Arial" pitchFamily="34" charset="0"/>
                <a:ea typeface="黑体" pitchFamily="49" charset="-122"/>
                <a:cs typeface="Arial" pitchFamily="34" charset="0"/>
              </a:rPr>
              <a:t>（五）环境社会治理是环境治理体系中的短板，亟需加强</a:t>
            </a:r>
            <a:endParaRPr lang="en-US" altLang="zh-CN" sz="1700" b="1" u="sng" dirty="0">
              <a:latin typeface="Arial" pitchFamily="34" charset="0"/>
              <a:ea typeface="黑体" pitchFamily="49" charset="-122"/>
              <a:cs typeface="Arial" pitchFamily="34" charset="0"/>
            </a:endParaRPr>
          </a:p>
          <a:p>
            <a:pPr>
              <a:buFontTx/>
              <a:buNone/>
            </a:pPr>
            <a:r>
              <a:rPr lang="en-US" altLang="zh-CN" sz="1600" dirty="0">
                <a:latin typeface="Arial" pitchFamily="34" charset="0"/>
                <a:ea typeface="黑体" pitchFamily="49" charset="-122"/>
                <a:cs typeface="Arial" pitchFamily="34" charset="0"/>
              </a:rPr>
              <a:t>     </a:t>
            </a:r>
            <a:r>
              <a:rPr lang="zh-CN" altLang="en-US" sz="1600" dirty="0">
                <a:latin typeface="Arial" pitchFamily="34" charset="0"/>
                <a:ea typeface="黑体" pitchFamily="49" charset="-122"/>
                <a:cs typeface="Arial" pitchFamily="34" charset="0"/>
              </a:rPr>
              <a:t>以制度建设为重点，打造政府主导的“多元共治”的环境治理模式，包括治理主体的多元化、治理方式的多元化、治理渠道的多元化。</a:t>
            </a:r>
            <a:endParaRPr lang="en-US" altLang="zh-CN" sz="1600" dirty="0">
              <a:latin typeface="Arial" pitchFamily="34" charset="0"/>
              <a:ea typeface="黑体" pitchFamily="49" charset="-122"/>
              <a:cs typeface="Arial" pitchFamily="34" charset="0"/>
            </a:endParaRPr>
          </a:p>
          <a:p>
            <a:pPr>
              <a:spcAft>
                <a:spcPts val="383"/>
              </a:spcAft>
              <a:buNone/>
            </a:pPr>
            <a:r>
              <a:rPr lang="zh-CN" altLang="en-US" sz="1700" b="1" u="sng" dirty="0">
                <a:latin typeface="Arial" pitchFamily="34" charset="0"/>
                <a:ea typeface="黑体" pitchFamily="49" charset="-122"/>
                <a:cs typeface="Arial" pitchFamily="34" charset="0"/>
              </a:rPr>
              <a:t>（六）环境保护制度体系改革的总体思路</a:t>
            </a:r>
            <a:endParaRPr lang="en-US" altLang="zh-CN" sz="1700" b="1" u="sng" dirty="0">
              <a:latin typeface="Arial" pitchFamily="34" charset="0"/>
              <a:ea typeface="黑体" pitchFamily="49" charset="-122"/>
              <a:cs typeface="Arial" pitchFamily="34" charset="0"/>
            </a:endParaRPr>
          </a:p>
          <a:p>
            <a:pPr algn="just">
              <a:buFontTx/>
              <a:buNone/>
            </a:pPr>
            <a:r>
              <a:rPr lang="en-US" altLang="zh-CN" sz="1600" dirty="0">
                <a:latin typeface="Arial" pitchFamily="34" charset="0"/>
                <a:ea typeface="黑体" pitchFamily="49" charset="-122"/>
                <a:cs typeface="Arial" pitchFamily="34" charset="0"/>
              </a:rPr>
              <a:t>    1</a:t>
            </a:r>
            <a:r>
              <a:rPr lang="zh-CN" altLang="en-US" sz="1600" dirty="0">
                <a:latin typeface="Arial" pitchFamily="34" charset="0"/>
                <a:ea typeface="黑体" pitchFamily="49" charset="-122"/>
                <a:cs typeface="Arial" pitchFamily="34" charset="0"/>
              </a:rPr>
              <a:t>、各级</a:t>
            </a:r>
            <a:r>
              <a:rPr lang="zh-CN" altLang="en-US" sz="1600" dirty="0" smtClean="0">
                <a:latin typeface="Arial" pitchFamily="34" charset="0"/>
                <a:ea typeface="黑体" pitchFamily="49" charset="-122"/>
                <a:cs typeface="Arial" pitchFamily="34" charset="0"/>
              </a:rPr>
              <a:t>政府带头</a:t>
            </a:r>
            <a:r>
              <a:rPr lang="zh-CN" altLang="en-US" sz="1600" dirty="0">
                <a:latin typeface="Arial" pitchFamily="34" charset="0"/>
                <a:ea typeface="黑体" pitchFamily="49" charset="-122"/>
                <a:cs typeface="Arial" pitchFamily="34" charset="0"/>
              </a:rPr>
              <a:t>执行环保法规，</a:t>
            </a:r>
            <a:r>
              <a:rPr lang="zh-CN" altLang="en-US" sz="1600" dirty="0" smtClean="0">
                <a:latin typeface="Arial" pitchFamily="34" charset="0"/>
                <a:ea typeface="黑体" pitchFamily="49" charset="-122"/>
                <a:cs typeface="Arial" pitchFamily="34" charset="0"/>
              </a:rPr>
              <a:t>确保所有</a:t>
            </a:r>
            <a:r>
              <a:rPr lang="zh-CN" altLang="en-US" sz="1600" dirty="0">
                <a:latin typeface="Arial" pitchFamily="34" charset="0"/>
                <a:ea typeface="黑体" pitchFamily="49" charset="-122"/>
                <a:cs typeface="Arial" pitchFamily="34" charset="0"/>
              </a:rPr>
              <a:t>重要政策决策过程贯彻生态文明建设要求。</a:t>
            </a:r>
            <a:endParaRPr lang="en-US" altLang="zh-CN" sz="1600" dirty="0">
              <a:latin typeface="Arial" pitchFamily="34" charset="0"/>
              <a:ea typeface="黑体" pitchFamily="49" charset="-122"/>
              <a:cs typeface="Arial" pitchFamily="34" charset="0"/>
            </a:endParaRPr>
          </a:p>
          <a:p>
            <a:pPr algn="just">
              <a:buFontTx/>
              <a:buNone/>
            </a:pPr>
            <a:r>
              <a:rPr lang="en-US" altLang="zh-CN" sz="1600" dirty="0">
                <a:latin typeface="Arial" pitchFamily="34" charset="0"/>
                <a:ea typeface="黑体" pitchFamily="49" charset="-122"/>
                <a:cs typeface="Arial" pitchFamily="34" charset="0"/>
              </a:rPr>
              <a:t>    2</a:t>
            </a:r>
            <a:r>
              <a:rPr lang="zh-CN" altLang="en-US" sz="1600" dirty="0">
                <a:latin typeface="Arial" pitchFamily="34" charset="0"/>
                <a:ea typeface="黑体" pitchFamily="49" charset="-122"/>
                <a:cs typeface="Arial" pitchFamily="34" charset="0"/>
              </a:rPr>
              <a:t>、环境保护制度体系改革的重点应聚焦在风险最高、公众最关心、收益最大的领域。</a:t>
            </a:r>
            <a:endParaRPr lang="en-US" altLang="zh-CN" sz="1600" dirty="0">
              <a:latin typeface="Arial" pitchFamily="34" charset="0"/>
              <a:ea typeface="黑体" pitchFamily="49" charset="-122"/>
              <a:cs typeface="Arial" pitchFamily="34" charset="0"/>
            </a:endParaRPr>
          </a:p>
          <a:p>
            <a:pPr algn="just">
              <a:buFontTx/>
              <a:buNone/>
            </a:pPr>
            <a:r>
              <a:rPr lang="en-US" altLang="zh-CN" sz="1600" dirty="0">
                <a:latin typeface="Arial" pitchFamily="34" charset="0"/>
                <a:ea typeface="黑体" pitchFamily="49" charset="-122"/>
                <a:cs typeface="Arial" pitchFamily="34" charset="0"/>
              </a:rPr>
              <a:t>    3</a:t>
            </a:r>
            <a:r>
              <a:rPr lang="zh-CN" altLang="en-US" sz="1600" dirty="0">
                <a:latin typeface="Arial" pitchFamily="34" charset="0"/>
                <a:ea typeface="黑体" pitchFamily="49" charset="-122"/>
                <a:cs typeface="Arial" pitchFamily="34" charset="0"/>
              </a:rPr>
              <a:t>、总体思路：坚持依法治国，用制度保护生态环境；按照鼓励和调动一切积极因素参与环境保护的原则构建</a:t>
            </a:r>
            <a:r>
              <a:rPr lang="zh-CN" altLang="en-US" sz="1600" dirty="0">
                <a:solidFill>
                  <a:srgbClr val="FF0000"/>
                </a:solidFill>
                <a:latin typeface="Arial" pitchFamily="34" charset="0"/>
                <a:ea typeface="黑体" pitchFamily="49" charset="-122"/>
                <a:cs typeface="Arial" pitchFamily="34" charset="0"/>
              </a:rPr>
              <a:t>政府主导</a:t>
            </a:r>
            <a:r>
              <a:rPr lang="zh-CN" altLang="en-US" sz="1600" dirty="0">
                <a:latin typeface="Arial" pitchFamily="34" charset="0"/>
                <a:ea typeface="黑体" pitchFamily="49" charset="-122"/>
                <a:cs typeface="Arial" pitchFamily="34" charset="0"/>
              </a:rPr>
              <a:t>、</a:t>
            </a:r>
            <a:r>
              <a:rPr lang="zh-CN" altLang="en-US" sz="1600" dirty="0">
                <a:solidFill>
                  <a:srgbClr val="996633"/>
                </a:solidFill>
                <a:latin typeface="Arial" pitchFamily="34" charset="0"/>
                <a:ea typeface="黑体" pitchFamily="49" charset="-122"/>
                <a:cs typeface="Arial" pitchFamily="34" charset="0"/>
              </a:rPr>
              <a:t>市场调节</a:t>
            </a:r>
            <a:r>
              <a:rPr lang="zh-CN" altLang="en-US" sz="1600" dirty="0">
                <a:latin typeface="Arial" pitchFamily="34" charset="0"/>
                <a:ea typeface="黑体" pitchFamily="49" charset="-122"/>
                <a:cs typeface="Arial" pitchFamily="34" charset="0"/>
              </a:rPr>
              <a:t>、</a:t>
            </a:r>
            <a:r>
              <a:rPr lang="zh-CN" altLang="en-US" sz="1600" dirty="0">
                <a:solidFill>
                  <a:srgbClr val="00B050"/>
                </a:solidFill>
                <a:latin typeface="Arial" pitchFamily="34" charset="0"/>
                <a:ea typeface="黑体" pitchFamily="49" charset="-122"/>
                <a:cs typeface="Arial" pitchFamily="34" charset="0"/>
              </a:rPr>
              <a:t>社会行动</a:t>
            </a:r>
            <a:r>
              <a:rPr lang="zh-CN" altLang="en-US" sz="1600" dirty="0">
                <a:latin typeface="Arial" pitchFamily="34" charset="0"/>
                <a:ea typeface="黑体" pitchFamily="49" charset="-122"/>
                <a:cs typeface="Arial" pitchFamily="34" charset="0"/>
              </a:rPr>
              <a:t>的多元共治体制；更多地采用“国家宏观指导监督，地方自主创新”的新型环境管理模式。</a:t>
            </a:r>
            <a:endParaRPr lang="en-US" altLang="zh-CN" sz="1600" dirty="0">
              <a:latin typeface="Arial" pitchFamily="34" charset="0"/>
              <a:ea typeface="黑体" pitchFamily="49" charset="-122"/>
              <a:cs typeface="Arial" pitchFamily="34" charset="0"/>
            </a:endParaRPr>
          </a:p>
          <a:p>
            <a:pPr algn="just">
              <a:spcBef>
                <a:spcPts val="600"/>
              </a:spcBef>
              <a:spcAft>
                <a:spcPts val="383"/>
              </a:spcAft>
              <a:buNone/>
            </a:pPr>
            <a:r>
              <a:rPr lang="en-GB" altLang="zh-CN" sz="1600" b="1" u="sng" dirty="0">
                <a:ea typeface="黑体" pitchFamily="49" charset="-122"/>
                <a:cs typeface="Times New Roman" pitchFamily="18" charset="0"/>
              </a:rPr>
              <a:t>2.5  Social governance is the weakest link and needs to be strengthened. </a:t>
            </a:r>
          </a:p>
          <a:p>
            <a:pPr algn="just">
              <a:buFontTx/>
              <a:buNone/>
            </a:pPr>
            <a:r>
              <a:rPr lang="en-US" altLang="zh-CN" sz="800" dirty="0">
                <a:ea typeface="黑体" pitchFamily="49" charset="-122"/>
                <a:cs typeface="Times New Roman" pitchFamily="18" charset="0"/>
              </a:rPr>
              <a:t>●</a:t>
            </a:r>
            <a:r>
              <a:rPr lang="en-US" altLang="zh-CN" sz="1300" dirty="0">
                <a:ea typeface="黑体" pitchFamily="49" charset="-122"/>
              </a:rPr>
              <a:t> </a:t>
            </a:r>
            <a:r>
              <a:rPr lang="en-US" altLang="zh-CN" sz="1400" dirty="0">
                <a:ea typeface="黑体" pitchFamily="49" charset="-122"/>
              </a:rPr>
              <a:t>Establish a multi-stakeholder joint </a:t>
            </a:r>
            <a:r>
              <a:rPr lang="en-US" altLang="zh-CN" sz="1400" dirty="0" err="1">
                <a:ea typeface="黑体" pitchFamily="49" charset="-122"/>
              </a:rPr>
              <a:t>env’l</a:t>
            </a:r>
            <a:r>
              <a:rPr lang="en-US" altLang="zh-CN" sz="1400" dirty="0">
                <a:ea typeface="黑体" pitchFamily="49" charset="-122"/>
              </a:rPr>
              <a:t> governance system led by government, which fosters multiple stakeholder participation &amp; multiple governance methods &amp; channels &amp; increases awareness, consensus &amp; public confidence.</a:t>
            </a:r>
          </a:p>
          <a:p>
            <a:pPr algn="just">
              <a:spcAft>
                <a:spcPts val="383"/>
              </a:spcAft>
              <a:buNone/>
            </a:pPr>
            <a:r>
              <a:rPr lang="en-US" altLang="zh-CN" sz="1600" b="1" u="sng" dirty="0">
                <a:ea typeface="黑体" pitchFamily="49" charset="-122"/>
              </a:rPr>
              <a:t> </a:t>
            </a:r>
            <a:r>
              <a:rPr lang="en-GB" altLang="zh-CN" sz="1600" b="1" u="sng" dirty="0">
                <a:ea typeface="黑体" pitchFamily="49" charset="-122"/>
              </a:rPr>
              <a:t>2.6 General direction of environmental management institutional reform. </a:t>
            </a:r>
          </a:p>
          <a:p>
            <a:pPr algn="just">
              <a:buFontTx/>
              <a:buNone/>
            </a:pPr>
            <a:r>
              <a:rPr lang="en-US" altLang="zh-CN" sz="800" dirty="0">
                <a:ea typeface="黑体" pitchFamily="49" charset="-122"/>
              </a:rPr>
              <a:t>●</a:t>
            </a:r>
            <a:r>
              <a:rPr lang="en-US" altLang="zh-CN" sz="1300" dirty="0">
                <a:ea typeface="黑体" pitchFamily="49" charset="-122"/>
              </a:rPr>
              <a:t> </a:t>
            </a:r>
            <a:r>
              <a:rPr lang="en-US" altLang="zh-CN" sz="1400" dirty="0">
                <a:ea typeface="黑体" pitchFamily="49" charset="-122"/>
              </a:rPr>
              <a:t>Central &amp; local government must lead by example in complying with environmental laws &amp; ensure that all government entities &amp; decision-making processes comply with EC objectives. </a:t>
            </a:r>
          </a:p>
          <a:p>
            <a:pPr algn="just">
              <a:buFontTx/>
              <a:buNone/>
            </a:pPr>
            <a:r>
              <a:rPr lang="en-US" altLang="zh-CN" sz="800" dirty="0">
                <a:ea typeface="黑体" pitchFamily="49" charset="-122"/>
              </a:rPr>
              <a:t>●</a:t>
            </a:r>
            <a:r>
              <a:rPr lang="en-US" altLang="zh-CN" sz="1400" dirty="0">
                <a:ea typeface="黑体" pitchFamily="49" charset="-122"/>
              </a:rPr>
              <a:t> </a:t>
            </a:r>
            <a:r>
              <a:rPr lang="en-US" altLang="zh-CN" sz="1400" dirty="0" smtClean="0">
                <a:ea typeface="黑体" pitchFamily="49" charset="-122"/>
              </a:rPr>
              <a:t> Reform </a:t>
            </a:r>
            <a:r>
              <a:rPr lang="en-US" altLang="zh-CN" sz="1400" dirty="0">
                <a:ea typeface="黑体" pitchFamily="49" charset="-122"/>
              </a:rPr>
              <a:t>efforts need to be focused on areas of greatest risk, public concern and potential gains.</a:t>
            </a:r>
          </a:p>
          <a:p>
            <a:pPr algn="just">
              <a:buFontTx/>
              <a:buNone/>
            </a:pPr>
            <a:r>
              <a:rPr lang="en-US" altLang="zh-CN" sz="800" dirty="0">
                <a:ea typeface="黑体" pitchFamily="49" charset="-122"/>
              </a:rPr>
              <a:t>● </a:t>
            </a:r>
            <a:r>
              <a:rPr lang="en-US" altLang="zh-CN" sz="800" dirty="0" smtClean="0">
                <a:ea typeface="黑体" pitchFamily="49" charset="-122"/>
              </a:rPr>
              <a:t>  </a:t>
            </a:r>
            <a:r>
              <a:rPr lang="en-US" altLang="zh-CN" sz="1400" dirty="0" smtClean="0">
                <a:ea typeface="黑体" pitchFamily="49" charset="-122"/>
              </a:rPr>
              <a:t>Follow </a:t>
            </a:r>
            <a:r>
              <a:rPr lang="en-US" altLang="zh-CN" sz="1400" dirty="0">
                <a:ea typeface="黑体" pitchFamily="49" charset="-122"/>
              </a:rPr>
              <a:t>the rule of law &amp; set clear laws &amp; prescriptions to protect the </a:t>
            </a:r>
            <a:r>
              <a:rPr lang="en-US" altLang="zh-CN" sz="1400" dirty="0" err="1">
                <a:ea typeface="黑体" pitchFamily="49" charset="-122"/>
              </a:rPr>
              <a:t>env</a:t>
            </a:r>
            <a:r>
              <a:rPr lang="en-US" altLang="zh-CN" sz="1400" dirty="0">
                <a:ea typeface="黑体" pitchFamily="49" charset="-122"/>
              </a:rPr>
              <a:t>. Encourage &amp; mobilize all stakeholders to engage in </a:t>
            </a:r>
            <a:r>
              <a:rPr lang="en-US" altLang="zh-CN" sz="1400" dirty="0" err="1">
                <a:ea typeface="黑体" pitchFamily="49" charset="-122"/>
              </a:rPr>
              <a:t>env’l</a:t>
            </a:r>
            <a:r>
              <a:rPr lang="en-US" altLang="zh-CN" sz="1400" dirty="0">
                <a:ea typeface="黑体" pitchFamily="49" charset="-122"/>
              </a:rPr>
              <a:t> protection and form a multi-stakeholder governance system by the </a:t>
            </a:r>
            <a:r>
              <a:rPr lang="en-US" altLang="zh-CN" sz="1400" dirty="0">
                <a:solidFill>
                  <a:srgbClr val="FF0000"/>
                </a:solidFill>
                <a:ea typeface="黑体" pitchFamily="49" charset="-122"/>
              </a:rPr>
              <a:t>Government Leading</a:t>
            </a:r>
            <a:r>
              <a:rPr lang="en-US" altLang="zh-CN" sz="1400" dirty="0">
                <a:ea typeface="黑体" pitchFamily="49" charset="-122"/>
              </a:rPr>
              <a:t>, </a:t>
            </a:r>
            <a:r>
              <a:rPr lang="en-US" altLang="zh-CN" sz="1400" dirty="0">
                <a:solidFill>
                  <a:srgbClr val="C00000"/>
                </a:solidFill>
                <a:ea typeface="黑体" pitchFamily="49" charset="-122"/>
              </a:rPr>
              <a:t>Market Regulating </a:t>
            </a:r>
            <a:r>
              <a:rPr lang="en-US" altLang="zh-CN" sz="1400" dirty="0">
                <a:ea typeface="黑体" pitchFamily="49" charset="-122"/>
              </a:rPr>
              <a:t>and </a:t>
            </a:r>
            <a:r>
              <a:rPr lang="en-US" altLang="zh-CN" sz="1400" dirty="0">
                <a:solidFill>
                  <a:srgbClr val="00B050"/>
                </a:solidFill>
                <a:ea typeface="黑体" pitchFamily="49" charset="-122"/>
              </a:rPr>
              <a:t>Social Action</a:t>
            </a:r>
            <a:r>
              <a:rPr lang="en-US" altLang="zh-CN" sz="1400" dirty="0">
                <a:ea typeface="黑体" pitchFamily="49" charset="-122"/>
              </a:rPr>
              <a:t>. National government (state) provides macro guidance &amp; supervision, while localities focus on independent innovation.</a:t>
            </a:r>
            <a:endParaRPr lang="zh-CN" altLang="zh-CN" sz="1400" dirty="0">
              <a:ea typeface="黑体" pitchFamily="49" charset="-122"/>
            </a:endParaRPr>
          </a:p>
        </p:txBody>
      </p:sp>
      <p:sp>
        <p:nvSpPr>
          <p:cNvPr id="10243" name="AutoShape 4"/>
          <p:cNvSpPr>
            <a:spLocks noChangeArrowheads="1"/>
          </p:cNvSpPr>
          <p:nvPr/>
        </p:nvSpPr>
        <p:spPr bwMode="auto">
          <a:xfrm>
            <a:off x="570738" y="260648"/>
            <a:ext cx="3857246"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800">
                <a:solidFill>
                  <a:schemeClr val="bg1"/>
                </a:solidFill>
                <a:ea typeface="黑体" pitchFamily="49" charset="-122"/>
                <a:cs typeface="Arial" pitchFamily="34" charset="0"/>
              </a:rPr>
              <a:t>二、主要研究结论    </a:t>
            </a:r>
            <a:r>
              <a:rPr lang="en-US" altLang="zh-CN" sz="1800">
                <a:solidFill>
                  <a:schemeClr val="bg1"/>
                </a:solidFill>
                <a:ea typeface="黑体" pitchFamily="49" charset="-122"/>
                <a:cs typeface="Arial" pitchFamily="34" charset="0"/>
              </a:rPr>
              <a:t>2. Key Findings</a:t>
            </a:r>
          </a:p>
        </p:txBody>
      </p:sp>
    </p:spTree>
    <p:extLst>
      <p:ext uri="{BB962C8B-B14F-4D97-AF65-F5344CB8AC3E}">
        <p14:creationId xmlns:p14="http://schemas.microsoft.com/office/powerpoint/2010/main" val="33870118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870956" y="1038000"/>
            <a:ext cx="7621350" cy="46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eaLnBrk="1" hangingPunct="1">
              <a:spcBef>
                <a:spcPct val="0"/>
              </a:spcBef>
              <a:buFontTx/>
              <a:buChar char="•"/>
            </a:pPr>
            <a:r>
              <a:rPr lang="en-US" altLang="zh-CN" sz="1700"/>
              <a:t> Reform of environmental social governance institutions</a:t>
            </a:r>
          </a:p>
          <a:p>
            <a:pPr>
              <a:buFontTx/>
              <a:buChar char="•"/>
            </a:pPr>
            <a:endParaRPr lang="en-US" altLang="zh-CN" sz="1500"/>
          </a:p>
          <a:p>
            <a:pPr>
              <a:buFontTx/>
              <a:buChar char="•"/>
            </a:pPr>
            <a:endParaRPr lang="en-US" altLang="zh-CN" sz="1500"/>
          </a:p>
          <a:p>
            <a:pPr>
              <a:buFontTx/>
              <a:buChar char="•"/>
            </a:pPr>
            <a:endParaRPr lang="en-US" altLang="zh-CN" sz="1500"/>
          </a:p>
          <a:p>
            <a:pPr>
              <a:buFontTx/>
              <a:buChar char="•"/>
            </a:pPr>
            <a:endParaRPr lang="en-US" altLang="zh-CN" sz="1500"/>
          </a:p>
          <a:p>
            <a:pPr>
              <a:buFontTx/>
              <a:buChar char="•"/>
            </a:pPr>
            <a:endParaRPr lang="en-US" altLang="zh-CN" sz="1500"/>
          </a:p>
          <a:p>
            <a:pPr>
              <a:buFontTx/>
              <a:buChar char="•"/>
            </a:pPr>
            <a:endParaRPr lang="en-US" altLang="zh-CN" sz="1500"/>
          </a:p>
          <a:p>
            <a:pPr>
              <a:buFontTx/>
              <a:buChar char="•"/>
            </a:pPr>
            <a:endParaRPr lang="en-US" altLang="zh-CN" sz="1500"/>
          </a:p>
          <a:p>
            <a:pPr>
              <a:buFontTx/>
              <a:buChar char="•"/>
            </a:pPr>
            <a:endParaRPr lang="en-US" altLang="zh-CN" sz="1500"/>
          </a:p>
          <a:p>
            <a:pPr>
              <a:buFontTx/>
              <a:buChar char="•"/>
            </a:pPr>
            <a:endParaRPr lang="en-US" altLang="zh-CN" sz="1500"/>
          </a:p>
          <a:p>
            <a:pPr>
              <a:buFontTx/>
              <a:buChar char="•"/>
            </a:pPr>
            <a:endParaRPr lang="en-US" altLang="zh-CN" sz="1500"/>
          </a:p>
          <a:p>
            <a:pPr>
              <a:buFontTx/>
              <a:buNone/>
            </a:pPr>
            <a:endParaRPr lang="en-US" altLang="zh-CN" sz="1500"/>
          </a:p>
        </p:txBody>
      </p:sp>
      <p:pic>
        <p:nvPicPr>
          <p:cNvPr id="112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601" y="2060848"/>
            <a:ext cx="6548205" cy="2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174384" y="5102098"/>
            <a:ext cx="6797257" cy="589218"/>
          </a:xfrm>
          <a:prstGeom prst="rect">
            <a:avLst/>
          </a:prstGeom>
          <a:solidFill>
            <a:schemeClr val="accent6">
              <a:lumMod val="20000"/>
              <a:lumOff val="80000"/>
            </a:schemeClr>
          </a:solidFill>
        </p:spPr>
        <p:txBody>
          <a:bodyPr lIns="116623" tIns="58311" rIns="116623" bIns="58311">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ctr" eaLnBrk="1" hangingPunct="1">
              <a:spcBef>
                <a:spcPct val="0"/>
              </a:spcBef>
              <a:buFontTx/>
              <a:buNone/>
              <a:defRPr/>
            </a:pPr>
            <a:r>
              <a:rPr lang="zh-CN" altLang="de-DE" sz="1500">
                <a:solidFill>
                  <a:srgbClr val="2D2DB9"/>
                </a:solidFill>
                <a:ea typeface="黑体" pitchFamily="49" charset="-122"/>
              </a:rPr>
              <a:t>“多元共治”环境治理格局的主体及相互关系</a:t>
            </a:r>
            <a:endParaRPr lang="en-US" altLang="zh-CN" sz="1500">
              <a:solidFill>
                <a:srgbClr val="2D2DB9"/>
              </a:solidFill>
              <a:ea typeface="黑体" pitchFamily="49" charset="-122"/>
            </a:endParaRPr>
          </a:p>
          <a:p>
            <a:pPr algn="ctr" eaLnBrk="1" hangingPunct="1">
              <a:spcBef>
                <a:spcPct val="0"/>
              </a:spcBef>
              <a:buFontTx/>
              <a:buNone/>
              <a:defRPr/>
            </a:pPr>
            <a:r>
              <a:rPr lang="en-US" altLang="zh-CN" sz="1500">
                <a:solidFill>
                  <a:srgbClr val="2D2DB9"/>
                </a:solidFill>
                <a:ea typeface="黑体" pitchFamily="49" charset="-122"/>
              </a:rPr>
              <a:t>Subjects and relationships in a multivariate environmental governance pattern</a:t>
            </a:r>
          </a:p>
        </p:txBody>
      </p:sp>
      <p:sp>
        <p:nvSpPr>
          <p:cNvPr id="11269" name="Rectangle 6"/>
          <p:cNvSpPr>
            <a:spLocks noChangeArrowheads="1"/>
          </p:cNvSpPr>
          <p:nvPr/>
        </p:nvSpPr>
        <p:spPr bwMode="auto">
          <a:xfrm>
            <a:off x="714755" y="1040747"/>
            <a:ext cx="5142994" cy="55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marL="268288" indent="-268288"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endParaRPr lang="zh-CN" altLang="en-US" sz="2000">
              <a:ea typeface="黑体" pitchFamily="49" charset="-122"/>
              <a:cs typeface="Times New Roman" pitchFamily="18" charset="0"/>
            </a:endParaRPr>
          </a:p>
        </p:txBody>
      </p:sp>
      <p:sp>
        <p:nvSpPr>
          <p:cNvPr id="11270" name="AutoShape 4"/>
          <p:cNvSpPr>
            <a:spLocks noChangeArrowheads="1"/>
          </p:cNvSpPr>
          <p:nvPr/>
        </p:nvSpPr>
        <p:spPr bwMode="auto">
          <a:xfrm>
            <a:off x="599342" y="260648"/>
            <a:ext cx="3948361"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800">
                <a:solidFill>
                  <a:schemeClr val="bg1"/>
                </a:solidFill>
                <a:ea typeface="黑体" pitchFamily="49" charset="-122"/>
                <a:cs typeface="Arial" pitchFamily="34" charset="0"/>
              </a:rPr>
              <a:t>二、主要研究结论    </a:t>
            </a:r>
            <a:r>
              <a:rPr lang="en-US" altLang="zh-CN" sz="1800">
                <a:solidFill>
                  <a:schemeClr val="bg1"/>
                </a:solidFill>
                <a:ea typeface="黑体" pitchFamily="49" charset="-122"/>
                <a:cs typeface="Arial" pitchFamily="34" charset="0"/>
              </a:rPr>
              <a:t>2. Key Findings</a:t>
            </a:r>
          </a:p>
        </p:txBody>
      </p:sp>
    </p:spTree>
    <p:extLst>
      <p:ext uri="{BB962C8B-B14F-4D97-AF65-F5344CB8AC3E}">
        <p14:creationId xmlns:p14="http://schemas.microsoft.com/office/powerpoint/2010/main" val="37510487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p:cNvSpPr>
            <a:spLocks noChangeArrowheads="1"/>
          </p:cNvSpPr>
          <p:nvPr/>
        </p:nvSpPr>
        <p:spPr bwMode="auto">
          <a:xfrm>
            <a:off x="530498" y="260648"/>
            <a:ext cx="5082250"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800">
                <a:solidFill>
                  <a:schemeClr val="bg1"/>
                </a:solidFill>
                <a:ea typeface="黑体" pitchFamily="49" charset="-122"/>
                <a:cs typeface="Arial" pitchFamily="34" charset="0"/>
              </a:rPr>
              <a:t>三、国际经验综述    </a:t>
            </a:r>
            <a:r>
              <a:rPr lang="en-US" altLang="zh-CN" sz="1800">
                <a:solidFill>
                  <a:schemeClr val="bg1"/>
                </a:solidFill>
                <a:ea typeface="黑体" pitchFamily="49" charset="-122"/>
                <a:cs typeface="Arial" pitchFamily="34" charset="0"/>
              </a:rPr>
              <a:t>3. International Experiences</a:t>
            </a:r>
          </a:p>
        </p:txBody>
      </p:sp>
      <p:sp>
        <p:nvSpPr>
          <p:cNvPr id="12291" name="Rectangle 3"/>
          <p:cNvSpPr>
            <a:spLocks noChangeArrowheads="1"/>
          </p:cNvSpPr>
          <p:nvPr/>
        </p:nvSpPr>
        <p:spPr bwMode="auto">
          <a:xfrm>
            <a:off x="530498" y="908720"/>
            <a:ext cx="8083004" cy="495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buFontTx/>
              <a:buNone/>
            </a:pPr>
            <a:r>
              <a:rPr lang="en-US" altLang="zh-CN" sz="1000" b="1" dirty="0">
                <a:ea typeface="黑体" pitchFamily="49" charset="-122"/>
                <a:cs typeface="Times New Roman" pitchFamily="18" charset="0"/>
              </a:rPr>
              <a:t>●  </a:t>
            </a:r>
            <a:r>
              <a:rPr lang="zh-CN" altLang="de-DE" sz="1700" b="1" u="sng" dirty="0">
                <a:ea typeface="黑体" pitchFamily="49" charset="-122"/>
                <a:cs typeface="Times New Roman" pitchFamily="18" charset="0"/>
              </a:rPr>
              <a:t>以科学为依据制定政策</a:t>
            </a:r>
            <a:r>
              <a:rPr lang="zh-CN" altLang="de-DE" sz="1700" b="1" dirty="0">
                <a:ea typeface="黑体" pitchFamily="49" charset="-122"/>
                <a:cs typeface="Times New Roman" pitchFamily="18" charset="0"/>
              </a:rPr>
              <a:t>，</a:t>
            </a:r>
            <a:r>
              <a:rPr lang="zh-CN" altLang="de-DE" sz="1600" dirty="0">
                <a:ea typeface="黑体" pitchFamily="49" charset="-122"/>
                <a:cs typeface="Times New Roman" pitchFamily="18" charset="0"/>
              </a:rPr>
              <a:t>可推动形成强大的环境治理体系，该体系具有灵活性、充满活力，以事实支撑，并以结果为导向，最适于解决传统治理体系无法解决的一些问题。</a:t>
            </a:r>
            <a:endParaRPr lang="zh-CN" altLang="ja-JP" sz="1600" dirty="0">
              <a:ea typeface="黑体" pitchFamily="49" charset="-122"/>
              <a:cs typeface="Times New Roman" pitchFamily="18" charset="0"/>
            </a:endParaRPr>
          </a:p>
          <a:p>
            <a:pPr>
              <a:buFontTx/>
              <a:buNone/>
            </a:pPr>
            <a:r>
              <a:rPr lang="en-US" altLang="zh-CN" sz="1000" dirty="0">
                <a:ea typeface="黑体" pitchFamily="49" charset="-122"/>
                <a:cs typeface="Times New Roman" pitchFamily="18" charset="0"/>
              </a:rPr>
              <a:t>●  </a:t>
            </a:r>
            <a:r>
              <a:rPr lang="zh-CN" altLang="de-DE" sz="1700" b="1" u="sng" dirty="0">
                <a:ea typeface="黑体" pitchFamily="49" charset="-122"/>
                <a:cs typeface="Times New Roman" pitchFamily="18" charset="0"/>
              </a:rPr>
              <a:t>数据的可得性和透明度是进行有效环境治理的关键要素</a:t>
            </a:r>
            <a:r>
              <a:rPr lang="zh-CN" altLang="de-DE" sz="1700" dirty="0">
                <a:ea typeface="黑体" pitchFamily="49" charset="-122"/>
                <a:cs typeface="Times New Roman" pitchFamily="18" charset="0"/>
              </a:rPr>
              <a:t>。</a:t>
            </a:r>
            <a:r>
              <a:rPr lang="zh-CN" altLang="de-DE" sz="1600" dirty="0">
                <a:ea typeface="黑体" pitchFamily="49" charset="-122"/>
                <a:cs typeface="Times New Roman" pitchFamily="18" charset="0"/>
              </a:rPr>
              <a:t>数据应具有可靠性、便于使用</a:t>
            </a:r>
            <a:r>
              <a:rPr lang="zh-CN" altLang="de-DE" sz="1600" dirty="0" smtClean="0">
                <a:ea typeface="黑体" pitchFamily="49" charset="-122"/>
                <a:cs typeface="Times New Roman" pitchFamily="18" charset="0"/>
              </a:rPr>
              <a:t>，具有</a:t>
            </a:r>
            <a:r>
              <a:rPr lang="zh-CN" altLang="de-DE" sz="1600" dirty="0">
                <a:ea typeface="黑体" pitchFamily="49" charset="-122"/>
                <a:cs typeface="Times New Roman" pitchFamily="18" charset="0"/>
              </a:rPr>
              <a:t>统一的形式，以便用于评估问题、监测进展、有效监督和促进守规、推动创新，并通过</a:t>
            </a:r>
            <a:r>
              <a:rPr lang="zh-CN" altLang="de-DE" sz="1600" dirty="0" smtClean="0">
                <a:ea typeface="黑体" pitchFamily="49" charset="-122"/>
                <a:cs typeface="Times New Roman" pitchFamily="18" charset="0"/>
              </a:rPr>
              <a:t>参与</a:t>
            </a:r>
            <a:r>
              <a:rPr lang="zh-CN" altLang="en-US" sz="1600" dirty="0" smtClean="0">
                <a:ea typeface="黑体" pitchFamily="49" charset="-122"/>
                <a:cs typeface="Times New Roman" pitchFamily="18" charset="0"/>
              </a:rPr>
              <a:t>及</a:t>
            </a:r>
            <a:r>
              <a:rPr lang="zh-CN" altLang="de-DE" sz="1600" dirty="0" smtClean="0">
                <a:ea typeface="黑体" pitchFamily="49" charset="-122"/>
                <a:cs typeface="Times New Roman" pitchFamily="18" charset="0"/>
              </a:rPr>
              <a:t>社会</a:t>
            </a:r>
            <a:r>
              <a:rPr lang="zh-CN" altLang="de-DE" sz="1600" dirty="0">
                <a:ea typeface="黑体" pitchFamily="49" charset="-122"/>
                <a:cs typeface="Times New Roman" pitchFamily="18" charset="0"/>
              </a:rPr>
              <a:t>监督的方式推动社会治理。</a:t>
            </a:r>
            <a:endParaRPr lang="zh-CN" altLang="ja-JP" sz="1600" dirty="0">
              <a:ea typeface="黑体" pitchFamily="49" charset="-122"/>
              <a:cs typeface="Times New Roman" pitchFamily="18" charset="0"/>
            </a:endParaRPr>
          </a:p>
          <a:p>
            <a:pPr>
              <a:buFontTx/>
              <a:buNone/>
            </a:pPr>
            <a:r>
              <a:rPr lang="en-US" altLang="zh-CN" sz="1000" dirty="0">
                <a:ea typeface="黑体" pitchFamily="49" charset="-122"/>
                <a:cs typeface="Times New Roman" pitchFamily="18" charset="0"/>
              </a:rPr>
              <a:t>● </a:t>
            </a:r>
            <a:r>
              <a:rPr lang="zh-CN" altLang="en-US" sz="1700" b="1" u="sng" dirty="0">
                <a:ea typeface="黑体" pitchFamily="49" charset="-122"/>
                <a:cs typeface="Times New Roman" pitchFamily="18" charset="0"/>
              </a:rPr>
              <a:t>建立</a:t>
            </a:r>
            <a:r>
              <a:rPr lang="zh-CN" altLang="de-DE" sz="1700" b="1" u="sng" dirty="0">
                <a:ea typeface="黑体" pitchFamily="49" charset="-122"/>
                <a:cs typeface="Times New Roman" pitchFamily="18" charset="0"/>
              </a:rPr>
              <a:t>环境绩效</a:t>
            </a:r>
            <a:r>
              <a:rPr lang="zh-CN" altLang="de-DE" sz="1700" b="1" u="sng" dirty="0" smtClean="0">
                <a:ea typeface="黑体" pitchFamily="49" charset="-122"/>
                <a:cs typeface="Times New Roman" pitchFamily="18" charset="0"/>
              </a:rPr>
              <a:t>评估</a:t>
            </a:r>
            <a:r>
              <a:rPr lang="zh-CN" altLang="en-US" sz="1700" b="1" u="sng" dirty="0">
                <a:ea typeface="黑体" pitchFamily="49" charset="-122"/>
                <a:cs typeface="Times New Roman" pitchFamily="18" charset="0"/>
              </a:rPr>
              <a:t>方法</a:t>
            </a:r>
            <a:r>
              <a:rPr lang="zh-CN" altLang="de-DE" sz="1700" b="1" u="sng" dirty="0">
                <a:ea typeface="黑体" pitchFamily="49" charset="-122"/>
                <a:cs typeface="Times New Roman" pitchFamily="18" charset="0"/>
              </a:rPr>
              <a:t>和标准及独立仲裁机构</a:t>
            </a:r>
            <a:r>
              <a:rPr lang="zh-CN" altLang="en-US" sz="1700" b="1" u="sng" dirty="0" smtClean="0">
                <a:ea typeface="黑体" pitchFamily="49" charset="-122"/>
                <a:cs typeface="Times New Roman" pitchFamily="18" charset="0"/>
              </a:rPr>
              <a:t>体系</a:t>
            </a:r>
            <a:r>
              <a:rPr lang="zh-CN" altLang="de-DE" sz="1700" dirty="0" smtClean="0">
                <a:ea typeface="黑体" pitchFamily="49" charset="-122"/>
                <a:cs typeface="Times New Roman" pitchFamily="18" charset="0"/>
              </a:rPr>
              <a:t>，</a:t>
            </a:r>
            <a:r>
              <a:rPr lang="zh-CN" altLang="de-DE" sz="1600" dirty="0">
                <a:ea typeface="黑体" pitchFamily="49" charset="-122"/>
                <a:cs typeface="Times New Roman" pitchFamily="18" charset="0"/>
              </a:rPr>
              <a:t>以便公平地确保每个实施主体的利益</a:t>
            </a:r>
            <a:r>
              <a:rPr lang="zh-CN" altLang="de-DE" sz="1600" dirty="0" smtClean="0">
                <a:ea typeface="黑体" pitchFamily="49" charset="-122"/>
                <a:cs typeface="Times New Roman" pitchFamily="18" charset="0"/>
              </a:rPr>
              <a:t>、</a:t>
            </a:r>
            <a:r>
              <a:rPr lang="zh-CN" altLang="en-US" sz="1600" dirty="0" smtClean="0">
                <a:ea typeface="黑体" pitchFamily="49" charset="-122"/>
                <a:cs typeface="Times New Roman" pitchFamily="18" charset="0"/>
              </a:rPr>
              <a:t>权力</a:t>
            </a:r>
            <a:r>
              <a:rPr lang="zh-CN" altLang="de-DE" sz="1600" dirty="0" smtClean="0">
                <a:ea typeface="黑体" pitchFamily="49" charset="-122"/>
                <a:cs typeface="Times New Roman" pitchFamily="18" charset="0"/>
              </a:rPr>
              <a:t>和</a:t>
            </a:r>
            <a:r>
              <a:rPr lang="zh-CN" altLang="de-DE" sz="1600" dirty="0">
                <a:ea typeface="黑体" pitchFamily="49" charset="-122"/>
                <a:cs typeface="Times New Roman" pitchFamily="18" charset="0"/>
              </a:rPr>
              <a:t>目标。</a:t>
            </a:r>
            <a:endParaRPr lang="en-US" altLang="zh-CN" sz="1600" dirty="0">
              <a:ea typeface="黑体" pitchFamily="49" charset="-122"/>
              <a:cs typeface="Times New Roman" pitchFamily="18" charset="0"/>
            </a:endParaRPr>
          </a:p>
          <a:p>
            <a:pPr algn="just">
              <a:buFontTx/>
              <a:buAutoNum type="romanLcParenBoth"/>
            </a:pPr>
            <a:r>
              <a:rPr lang="en-US" altLang="zh-CN" sz="1600" b="1" u="sng" dirty="0">
                <a:ea typeface="黑体" pitchFamily="49" charset="-122"/>
                <a:cs typeface="Times New Roman" pitchFamily="18" charset="0"/>
              </a:rPr>
              <a:t>Science driven policy making </a:t>
            </a:r>
          </a:p>
          <a:p>
            <a:pPr algn="just">
              <a:buFontTx/>
              <a:buAutoNum type="romanLcParenBoth"/>
            </a:pPr>
            <a:r>
              <a:rPr lang="en-US" altLang="zh-CN" sz="1600" b="1" u="sng" dirty="0">
                <a:ea typeface="黑体" pitchFamily="49" charset="-122"/>
                <a:cs typeface="Times New Roman" pitchFamily="18" charset="0"/>
              </a:rPr>
              <a:t>Data availability and transparency: </a:t>
            </a:r>
            <a:r>
              <a:rPr lang="en-US" altLang="zh-CN" sz="1500" dirty="0">
                <a:ea typeface="黑体" pitchFamily="49" charset="-122"/>
                <a:cs typeface="Times New Roman" pitchFamily="18" charset="0"/>
              </a:rPr>
              <a:t>reliable, accessible &amp; integrated to properly assess problems &amp; monitor progress, monitor &amp; enforce compliance, drive innovation &amp; assist in promoting social governance. </a:t>
            </a:r>
          </a:p>
          <a:p>
            <a:pPr algn="just">
              <a:buFontTx/>
              <a:buAutoNum type="romanLcParenBoth"/>
            </a:pPr>
            <a:r>
              <a:rPr lang="en-US" altLang="zh-CN" sz="1600" b="1" u="sng" dirty="0">
                <a:ea typeface="黑体" pitchFamily="49" charset="-122"/>
                <a:cs typeface="Times New Roman" pitchFamily="18" charset="0"/>
              </a:rPr>
              <a:t>Nationally systemize methods and standards for </a:t>
            </a:r>
            <a:r>
              <a:rPr lang="en-US" altLang="zh-CN" sz="1600" b="1" u="sng" dirty="0" err="1">
                <a:ea typeface="黑体" pitchFamily="49" charset="-122"/>
                <a:cs typeface="Times New Roman" pitchFamily="18" charset="0"/>
              </a:rPr>
              <a:t>env’l</a:t>
            </a:r>
            <a:r>
              <a:rPr lang="en-US" altLang="zh-CN" sz="1600" b="1" u="sng" dirty="0">
                <a:ea typeface="黑体" pitchFamily="49" charset="-122"/>
                <a:cs typeface="Times New Roman" pitchFamily="18" charset="0"/>
              </a:rPr>
              <a:t> performance assessments &amp; independent arbitration bodies </a:t>
            </a:r>
            <a:r>
              <a:rPr lang="en-US" altLang="zh-CN" sz="1500" dirty="0">
                <a:ea typeface="黑体" pitchFamily="49" charset="-122"/>
                <a:cs typeface="Times New Roman" pitchFamily="18" charset="0"/>
              </a:rPr>
              <a:t>to fairly ensure the interests, authority &amp; objectives of each implementing entity (e.g. U.S Toxic Release Inventory)</a:t>
            </a:r>
            <a:endParaRPr lang="zh-CN" altLang="zh-CN" sz="1500" dirty="0">
              <a:ea typeface="黑体" pitchFamily="49" charset="-122"/>
              <a:cs typeface="Times New Roman" pitchFamily="18" charset="0"/>
            </a:endParaRPr>
          </a:p>
        </p:txBody>
      </p:sp>
      <p:pic>
        <p:nvPicPr>
          <p:cNvPr id="12292" name="Picture 6" descr="http://img0.imgtn.bdimg.com/it/u=3289110662,2516613914&amp;fm=23&amp;gp=0.jpg"/>
          <p:cNvPicPr>
            <a:picLocks noChangeAspect="1" noChangeArrowheads="1"/>
          </p:cNvPicPr>
          <p:nvPr/>
        </p:nvPicPr>
        <p:blipFill>
          <a:blip r:embed="rId2">
            <a:extLst>
              <a:ext uri="{28A0092B-C50C-407E-A947-70E740481C1C}">
                <a14:useLocalDpi xmlns:a14="http://schemas.microsoft.com/office/drawing/2010/main" val="0"/>
              </a:ext>
            </a:extLst>
          </a:blip>
          <a:srcRect l="15547" t="25134" r="16885" b="7198"/>
          <a:stretch>
            <a:fillRect/>
          </a:stretch>
        </p:blipFill>
        <p:spPr bwMode="auto">
          <a:xfrm>
            <a:off x="605551" y="4659873"/>
            <a:ext cx="4614521" cy="208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14915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descr="http://admin.1mutian.com/NewsSpiderImg/2012111511/eb8058d620ba4600847e80292ac4605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364062"/>
            <a:ext cx="1476080" cy="147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AutoShape 4"/>
          <p:cNvSpPr>
            <a:spLocks noChangeArrowheads="1"/>
          </p:cNvSpPr>
          <p:nvPr/>
        </p:nvSpPr>
        <p:spPr bwMode="auto">
          <a:xfrm>
            <a:off x="543855" y="257923"/>
            <a:ext cx="5082250"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800">
                <a:solidFill>
                  <a:schemeClr val="bg1"/>
                </a:solidFill>
                <a:ea typeface="黑体" pitchFamily="49" charset="-122"/>
                <a:cs typeface="Arial" pitchFamily="34" charset="0"/>
              </a:rPr>
              <a:t>三、国际经验综述    </a:t>
            </a:r>
            <a:r>
              <a:rPr lang="en-US" altLang="zh-CN" sz="1800">
                <a:solidFill>
                  <a:schemeClr val="bg1"/>
                </a:solidFill>
                <a:ea typeface="黑体" pitchFamily="49" charset="-122"/>
                <a:cs typeface="Arial" pitchFamily="34" charset="0"/>
              </a:rPr>
              <a:t>3. International Experiences</a:t>
            </a:r>
          </a:p>
        </p:txBody>
      </p:sp>
      <p:sp>
        <p:nvSpPr>
          <p:cNvPr id="13315" name="Rectangle 3"/>
          <p:cNvSpPr>
            <a:spLocks noChangeArrowheads="1"/>
          </p:cNvSpPr>
          <p:nvPr/>
        </p:nvSpPr>
        <p:spPr bwMode="auto">
          <a:xfrm>
            <a:off x="530498" y="908720"/>
            <a:ext cx="8083004" cy="495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a:buFontTx/>
              <a:buNone/>
            </a:pPr>
            <a:r>
              <a:rPr lang="en-US" altLang="zh-CN" sz="1200" dirty="0"/>
              <a:t>●</a:t>
            </a:r>
            <a:r>
              <a:rPr lang="en-US" altLang="zh-CN" sz="1100" dirty="0"/>
              <a:t> </a:t>
            </a:r>
            <a:r>
              <a:rPr lang="zh-CN" altLang="en-US" sz="1700" b="1" u="sng" dirty="0">
                <a:latin typeface="黑体" pitchFamily="49" charset="-122"/>
                <a:ea typeface="黑体" pitchFamily="49" charset="-122"/>
              </a:rPr>
              <a:t>包括高层监督部门的审查和政策评估制度，及独立的评估机制，以监测和审视政策实施和进展情况，并据此调整制度措施。</a:t>
            </a:r>
            <a:r>
              <a:rPr lang="zh-CN" altLang="en-US" sz="1600" dirty="0">
                <a:ea typeface="黑体" pitchFamily="49" charset="-122"/>
              </a:rPr>
              <a:t>该机制对德国实施能源转型计划发挥了至关重要的作用。</a:t>
            </a:r>
            <a:endParaRPr lang="zh-CN" altLang="ja-JP" sz="1600" dirty="0">
              <a:ea typeface="黑体" pitchFamily="49" charset="-122"/>
            </a:endParaRPr>
          </a:p>
          <a:p>
            <a:pPr algn="just">
              <a:buFontTx/>
              <a:buNone/>
            </a:pPr>
            <a:r>
              <a:rPr lang="en-US" altLang="zh-CN" sz="1100" dirty="0">
                <a:ea typeface="黑体" pitchFamily="49" charset="-122"/>
                <a:cs typeface="Times New Roman" pitchFamily="18" charset="0"/>
              </a:rPr>
              <a:t>● </a:t>
            </a:r>
            <a:r>
              <a:rPr lang="zh-CN" altLang="en-US" sz="1700" b="1" u="sng" dirty="0">
                <a:ea typeface="黑体" pitchFamily="49" charset="-122"/>
              </a:rPr>
              <a:t>增强环保意识。</a:t>
            </a:r>
            <a:r>
              <a:rPr lang="zh-CN" altLang="en-US" sz="1600" dirty="0">
                <a:ea typeface="黑体" pitchFamily="49" charset="-122"/>
              </a:rPr>
              <a:t>美国</a:t>
            </a:r>
            <a:r>
              <a:rPr lang="en-US" altLang="zh-CN" sz="1600" dirty="0">
                <a:ea typeface="黑体" pitchFamily="49" charset="-122"/>
              </a:rPr>
              <a:t>1969</a:t>
            </a:r>
            <a:r>
              <a:rPr lang="zh-CN" altLang="en-US" sz="1600" dirty="0">
                <a:ea typeface="黑体" pitchFamily="49" charset="-122"/>
              </a:rPr>
              <a:t>年颁布的国家环境政策法（</a:t>
            </a:r>
            <a:r>
              <a:rPr lang="en-US" altLang="zh-CN" sz="1600" dirty="0">
                <a:ea typeface="黑体" pitchFamily="49" charset="-122"/>
              </a:rPr>
              <a:t>NEPA</a:t>
            </a:r>
            <a:r>
              <a:rPr lang="zh-CN" altLang="en-US" sz="1600" dirty="0">
                <a:ea typeface="黑体" pitchFamily="49" charset="-122"/>
              </a:rPr>
              <a:t>）发挥了核心作用，提高了整个联邦政府的环保意识，并确保了在各机构和部门的决策制定中应考虑环境价值。要求联邦机构为所有“显著影响人类生存环境质量的大型联邦行动”，如土地利用、能源生产、交通运输和生态系统等具有大规模环境影响的联邦行动进行环境影响分析（</a:t>
            </a:r>
            <a:r>
              <a:rPr lang="en-US" altLang="zh-CN" sz="1600" dirty="0">
                <a:ea typeface="黑体" pitchFamily="49" charset="-122"/>
              </a:rPr>
              <a:t>EIS</a:t>
            </a:r>
            <a:r>
              <a:rPr lang="zh-CN" altLang="en-US" sz="1600" dirty="0">
                <a:ea typeface="黑体" pitchFamily="49" charset="-122"/>
              </a:rPr>
              <a:t>），并评估其可能的替代方案，从而加大各项联邦行动的透明度和公众参与程度。</a:t>
            </a:r>
            <a:endParaRPr lang="en-US" altLang="zh-CN" sz="1600" dirty="0">
              <a:ea typeface="黑体" pitchFamily="49" charset="-122"/>
            </a:endParaRPr>
          </a:p>
          <a:p>
            <a:pPr algn="just">
              <a:buFontTx/>
              <a:buNone/>
            </a:pPr>
            <a:r>
              <a:rPr lang="en-US" altLang="zh-CN" sz="1600" b="1" dirty="0">
                <a:ea typeface="黑体" pitchFamily="49" charset="-122"/>
              </a:rPr>
              <a:t>(iv) </a:t>
            </a:r>
            <a:r>
              <a:rPr lang="en-US" altLang="zh-CN" sz="1600" b="1" u="sng" dirty="0">
                <a:ea typeface="黑体" pitchFamily="49" charset="-122"/>
              </a:rPr>
              <a:t>Monitor, assess, &amp; evaluate policy implementation &amp; progress &amp; adjust institutional measures where appropriate.</a:t>
            </a:r>
            <a:r>
              <a:rPr lang="en-US" altLang="zh-CN" sz="1600" b="1" dirty="0">
                <a:ea typeface="黑体" pitchFamily="49" charset="-122"/>
              </a:rPr>
              <a:t> </a:t>
            </a:r>
            <a:r>
              <a:rPr lang="en-US" altLang="zh-CN" sz="1500" dirty="0">
                <a:ea typeface="黑体" pitchFamily="49" charset="-122"/>
              </a:rPr>
              <a:t>Link to continuous performance improvements. These mechanisms are critical if Germany is to meet its ambitious energy reforms through its </a:t>
            </a:r>
            <a:r>
              <a:rPr lang="en-US" altLang="zh-CN" sz="1500" i="1" dirty="0" err="1">
                <a:ea typeface="黑体" pitchFamily="49" charset="-122"/>
              </a:rPr>
              <a:t>Energiewende</a:t>
            </a:r>
            <a:r>
              <a:rPr lang="en-US" altLang="zh-CN" sz="1500" dirty="0">
                <a:ea typeface="黑体" pitchFamily="49" charset="-122"/>
              </a:rPr>
              <a:t>.</a:t>
            </a:r>
            <a:endParaRPr lang="zh-CN" altLang="zh-CN" sz="1500" dirty="0">
              <a:ea typeface="黑体" pitchFamily="49" charset="-122"/>
            </a:endParaRPr>
          </a:p>
          <a:p>
            <a:pPr algn="just">
              <a:buFontTx/>
              <a:buNone/>
            </a:pPr>
            <a:r>
              <a:rPr lang="en-US" altLang="zh-CN" sz="1600" b="1" dirty="0">
                <a:ea typeface="黑体" pitchFamily="49" charset="-122"/>
              </a:rPr>
              <a:t>(v) </a:t>
            </a:r>
            <a:r>
              <a:rPr lang="en-US" altLang="zh-CN" sz="1600" b="1" u="sng" dirty="0">
                <a:ea typeface="黑体" pitchFamily="49" charset="-122"/>
              </a:rPr>
              <a:t>Enhance awareness of </a:t>
            </a:r>
            <a:r>
              <a:rPr lang="en-US" altLang="zh-CN" sz="1600" b="1" u="sng" dirty="0" err="1">
                <a:ea typeface="黑体" pitchFamily="49" charset="-122"/>
              </a:rPr>
              <a:t>env’l</a:t>
            </a:r>
            <a:r>
              <a:rPr lang="en-US" altLang="zh-CN" sz="1600" b="1" u="sng" dirty="0">
                <a:ea typeface="黑体" pitchFamily="49" charset="-122"/>
              </a:rPr>
              <a:t> protection needs for constructive public involvement. </a:t>
            </a:r>
            <a:r>
              <a:rPr lang="en-US" altLang="zh-CN" sz="1500" dirty="0">
                <a:ea typeface="黑体" pitchFamily="49" charset="-122"/>
              </a:rPr>
              <a:t>U.S. National Environmental Protection Policy Act (NEPA) 1969 ensured that environmental values were taken into account in agency and departmental decision making. Environmental impact assessments (EISs) required for all ‘major federal actions significantly affecting the quality of the human environment’. Important for transparency and public engagement and analysis of environmental impacts and evaluations of alternatives.</a:t>
            </a:r>
            <a:endParaRPr lang="zh-CN" altLang="zh-CN" sz="1500" dirty="0">
              <a:ea typeface="黑体" pitchFamily="49" charset="-122"/>
            </a:endParaRPr>
          </a:p>
        </p:txBody>
      </p:sp>
      <p:sp>
        <p:nvSpPr>
          <p:cNvPr id="13317" name="AutoShape 4"/>
          <p:cNvSpPr>
            <a:spLocks noChangeAspect="1" noChangeArrowheads="1"/>
          </p:cNvSpPr>
          <p:nvPr/>
        </p:nvSpPr>
        <p:spPr bwMode="auto">
          <a:xfrm>
            <a:off x="68843" y="-164009"/>
            <a:ext cx="388762" cy="38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623" tIns="58311" rIns="116623" bIns="58311"/>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endParaRPr lang="zh-CN" altLang="en-US" sz="2200">
              <a:solidFill>
                <a:schemeClr val="bg1"/>
              </a:solidFill>
              <a:ea typeface="黑体" pitchFamily="49" charset="-122"/>
            </a:endParaRPr>
          </a:p>
        </p:txBody>
      </p:sp>
      <p:sp>
        <p:nvSpPr>
          <p:cNvPr id="13318" name="AutoShape 6"/>
          <p:cNvSpPr>
            <a:spLocks noChangeAspect="1" noChangeArrowheads="1"/>
          </p:cNvSpPr>
          <p:nvPr/>
        </p:nvSpPr>
        <p:spPr bwMode="auto">
          <a:xfrm>
            <a:off x="263224" y="30372"/>
            <a:ext cx="388762" cy="38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623" tIns="58311" rIns="116623" bIns="58311"/>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endParaRPr lang="zh-CN" altLang="en-US" sz="2200">
              <a:solidFill>
                <a:schemeClr val="bg1"/>
              </a:solidFill>
              <a:ea typeface="黑体" pitchFamily="49" charset="-122"/>
            </a:endParaRPr>
          </a:p>
        </p:txBody>
      </p:sp>
      <p:sp>
        <p:nvSpPr>
          <p:cNvPr id="13319" name="AutoShape 8"/>
          <p:cNvSpPr>
            <a:spLocks noChangeAspect="1" noChangeArrowheads="1"/>
          </p:cNvSpPr>
          <p:nvPr/>
        </p:nvSpPr>
        <p:spPr bwMode="auto">
          <a:xfrm>
            <a:off x="457605" y="224753"/>
            <a:ext cx="388762" cy="38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623" tIns="58311" rIns="116623" bIns="58311"/>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endParaRPr lang="zh-CN" altLang="en-US" sz="2200">
              <a:solidFill>
                <a:schemeClr val="bg1"/>
              </a:solidFill>
              <a:ea typeface="黑体" pitchFamily="49" charset="-122"/>
            </a:endParaRPr>
          </a:p>
        </p:txBody>
      </p:sp>
      <p:sp>
        <p:nvSpPr>
          <p:cNvPr id="13320" name="AutoShape 10"/>
          <p:cNvSpPr>
            <a:spLocks noChangeAspect="1" noChangeArrowheads="1"/>
          </p:cNvSpPr>
          <p:nvPr/>
        </p:nvSpPr>
        <p:spPr bwMode="auto">
          <a:xfrm>
            <a:off x="651986" y="419134"/>
            <a:ext cx="388762" cy="38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623" tIns="58311" rIns="116623" bIns="58311"/>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endParaRPr lang="zh-CN" altLang="en-US" sz="2200">
              <a:solidFill>
                <a:schemeClr val="bg1"/>
              </a:solidFill>
              <a:ea typeface="黑体" pitchFamily="49" charset="-122"/>
            </a:endParaRPr>
          </a:p>
        </p:txBody>
      </p:sp>
      <p:pic>
        <p:nvPicPr>
          <p:cNvPr id="13321" name="Picture 11"/>
          <p:cNvPicPr>
            <a:picLocks noChangeAspect="1" noChangeArrowheads="1"/>
          </p:cNvPicPr>
          <p:nvPr/>
        </p:nvPicPr>
        <p:blipFill>
          <a:blip r:embed="rId4">
            <a:extLst>
              <a:ext uri="{28A0092B-C50C-407E-A947-70E740481C1C}">
                <a14:useLocalDpi xmlns:a14="http://schemas.microsoft.com/office/drawing/2010/main" val="0"/>
              </a:ext>
            </a:extLst>
          </a:blip>
          <a:srcRect l="4875" t="5772" r="61635" b="36630"/>
          <a:stretch>
            <a:fillRect/>
          </a:stretch>
        </p:blipFill>
        <p:spPr bwMode="auto">
          <a:xfrm>
            <a:off x="585834" y="5337082"/>
            <a:ext cx="2387241" cy="149835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35106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p:cNvSpPr>
            <a:spLocks noChangeArrowheads="1"/>
          </p:cNvSpPr>
          <p:nvPr/>
        </p:nvSpPr>
        <p:spPr bwMode="auto">
          <a:xfrm>
            <a:off x="569870" y="260648"/>
            <a:ext cx="5082250"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800">
                <a:solidFill>
                  <a:schemeClr val="bg1"/>
                </a:solidFill>
                <a:ea typeface="黑体" pitchFamily="49" charset="-122"/>
                <a:cs typeface="Arial" pitchFamily="34" charset="0"/>
              </a:rPr>
              <a:t>三、国际经验综述    </a:t>
            </a:r>
            <a:r>
              <a:rPr lang="en-US" altLang="zh-CN" sz="1800">
                <a:solidFill>
                  <a:schemeClr val="bg1"/>
                </a:solidFill>
                <a:ea typeface="黑体" pitchFamily="49" charset="-122"/>
                <a:cs typeface="Arial" pitchFamily="34" charset="0"/>
              </a:rPr>
              <a:t>3. International Experiences</a:t>
            </a:r>
          </a:p>
        </p:txBody>
      </p:sp>
      <p:sp>
        <p:nvSpPr>
          <p:cNvPr id="14339" name="Rectangle 3"/>
          <p:cNvSpPr>
            <a:spLocks noChangeArrowheads="1"/>
          </p:cNvSpPr>
          <p:nvPr/>
        </p:nvSpPr>
        <p:spPr bwMode="auto">
          <a:xfrm>
            <a:off x="530498" y="980728"/>
            <a:ext cx="8083004" cy="495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a:buFontTx/>
              <a:buNone/>
            </a:pPr>
            <a:r>
              <a:rPr lang="en-US" altLang="zh-CN" sz="1100" dirty="0">
                <a:latin typeface="黑体" panose="02010609060101010101" pitchFamily="49" charset="-122"/>
                <a:ea typeface="黑体" panose="02010609060101010101" pitchFamily="49" charset="-122"/>
              </a:rPr>
              <a:t>●</a:t>
            </a:r>
            <a:r>
              <a:rPr lang="en-US" altLang="zh-CN" sz="1500" dirty="0">
                <a:latin typeface="黑体" panose="02010609060101010101" pitchFamily="49" charset="-122"/>
                <a:ea typeface="黑体" panose="02010609060101010101" pitchFamily="49" charset="-122"/>
              </a:rPr>
              <a:t> </a:t>
            </a:r>
            <a:r>
              <a:rPr lang="zh-CN" altLang="en-US" sz="1700" b="1" u="sng" dirty="0">
                <a:latin typeface="黑体" panose="02010609060101010101" pitchFamily="49" charset="-122"/>
                <a:ea typeface="黑体" panose="02010609060101010101" pitchFamily="49" charset="-122"/>
              </a:rPr>
              <a:t>强化激励机制，</a:t>
            </a:r>
            <a:r>
              <a:rPr lang="zh-CN" altLang="en-US" sz="1600" dirty="0">
                <a:latin typeface="黑体" panose="02010609060101010101" pitchFamily="49" charset="-122"/>
                <a:ea typeface="黑体" panose="02010609060101010101" pitchFamily="49" charset="-122"/>
              </a:rPr>
              <a:t>可以成功转变人们的行为。例如日本实施的商业领跑者计划，显著减少了能源消耗。</a:t>
            </a:r>
            <a:endParaRPr lang="zh-CN" altLang="ja-JP" sz="1600" dirty="0">
              <a:latin typeface="黑体" panose="02010609060101010101" pitchFamily="49" charset="-122"/>
              <a:ea typeface="黑体" panose="02010609060101010101" pitchFamily="49" charset="-122"/>
            </a:endParaRPr>
          </a:p>
          <a:p>
            <a:pPr algn="just">
              <a:buFontTx/>
              <a:buNone/>
            </a:pPr>
            <a:r>
              <a:rPr lang="en-US" altLang="zh-CN" sz="1100" dirty="0">
                <a:latin typeface="黑体" panose="02010609060101010101" pitchFamily="49" charset="-122"/>
                <a:ea typeface="黑体" panose="02010609060101010101" pitchFamily="49" charset="-122"/>
              </a:rPr>
              <a:t>●</a:t>
            </a:r>
            <a:r>
              <a:rPr lang="en-US" altLang="zh-CN" sz="1500" dirty="0">
                <a:latin typeface="黑体" panose="02010609060101010101" pitchFamily="49" charset="-122"/>
                <a:ea typeface="黑体" panose="02010609060101010101" pitchFamily="49" charset="-122"/>
              </a:rPr>
              <a:t> </a:t>
            </a:r>
            <a:r>
              <a:rPr lang="zh-CN" altLang="en-US" sz="1700" b="1" u="sng" dirty="0">
                <a:latin typeface="黑体" panose="02010609060101010101" pitchFamily="49" charset="-122"/>
                <a:ea typeface="黑体" panose="02010609060101010101" pitchFamily="49" charset="-122"/>
              </a:rPr>
              <a:t>区域性污染物治理的政策和制度。</a:t>
            </a:r>
            <a:r>
              <a:rPr lang="zh-CN" altLang="en-US" sz="1600" dirty="0">
                <a:latin typeface="黑体" panose="02010609060101010101" pitchFamily="49" charset="-122"/>
                <a:ea typeface="黑体" panose="02010609060101010101" pitchFamily="49" charset="-122"/>
              </a:rPr>
              <a:t>根据美国的</a:t>
            </a:r>
            <a:r>
              <a:rPr lang="zh-CN" altLang="ja-JP"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清洁空气法</a:t>
            </a:r>
            <a:r>
              <a:rPr lang="zh-CN" altLang="ja-JP"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，美国环保署已经通过减少州内污染物排放，以及与跨州界污染运输的区域控制相结合的手段，成功实现了空气质量的改善。</a:t>
            </a:r>
            <a:endParaRPr lang="zh-CN" altLang="ja-JP" sz="1600" dirty="0">
              <a:latin typeface="黑体" panose="02010609060101010101" pitchFamily="49" charset="-122"/>
              <a:ea typeface="黑体" panose="02010609060101010101" pitchFamily="49" charset="-122"/>
            </a:endParaRPr>
          </a:p>
          <a:p>
            <a:pPr algn="just">
              <a:buFontTx/>
              <a:buNone/>
            </a:pPr>
            <a:r>
              <a:rPr lang="en-US" altLang="zh-CN" sz="1100" dirty="0">
                <a:latin typeface="黑体" panose="02010609060101010101" pitchFamily="49" charset="-122"/>
                <a:ea typeface="黑体" panose="02010609060101010101" pitchFamily="49" charset="-122"/>
              </a:rPr>
              <a:t>●</a:t>
            </a:r>
            <a:r>
              <a:rPr lang="en-US" altLang="zh-CN" sz="1500" dirty="0">
                <a:latin typeface="黑体" panose="02010609060101010101" pitchFamily="49" charset="-122"/>
                <a:ea typeface="黑体" panose="02010609060101010101" pitchFamily="49" charset="-122"/>
              </a:rPr>
              <a:t> </a:t>
            </a:r>
            <a:r>
              <a:rPr lang="zh-CN" altLang="en-US" sz="1700" b="1" u="sng" dirty="0">
                <a:latin typeface="黑体" panose="02010609060101010101" pitchFamily="49" charset="-122"/>
                <a:ea typeface="黑体" panose="02010609060101010101" pitchFamily="49" charset="-122"/>
              </a:rPr>
              <a:t>联邦体制内的政策协调。</a:t>
            </a:r>
            <a:r>
              <a:rPr lang="zh-CN" altLang="en-US" sz="1600" dirty="0">
                <a:latin typeface="黑体" panose="02010609060101010101" pitchFamily="49" charset="-122"/>
                <a:ea typeface="黑体" panose="02010609060101010101" pitchFamily="49" charset="-122"/>
              </a:rPr>
              <a:t>澳大利亚</a:t>
            </a:r>
            <a:r>
              <a:rPr lang="en-US" altLang="zh-CN" sz="1600" dirty="0">
                <a:latin typeface="黑体" panose="02010609060101010101" pitchFamily="49" charset="-122"/>
                <a:ea typeface="黑体" panose="02010609060101010101" pitchFamily="49" charset="-122"/>
              </a:rPr>
              <a:t>2007</a:t>
            </a:r>
            <a:r>
              <a:rPr lang="zh-CN" altLang="en-US" sz="1600" dirty="0">
                <a:latin typeface="黑体" panose="02010609060101010101" pitchFamily="49" charset="-122"/>
                <a:ea typeface="黑体" panose="02010609060101010101" pitchFamily="49" charset="-122"/>
              </a:rPr>
              <a:t>年通过的</a:t>
            </a:r>
            <a:r>
              <a:rPr lang="zh-CN" altLang="ja-JP"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国家水法令</a:t>
            </a:r>
            <a:r>
              <a:rPr lang="zh-CN" altLang="ja-JP"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，美国通过清洁空气合作性联邦框架，制订了成功解决区域性</a:t>
            </a: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流域性环境挑战的法规措施。</a:t>
            </a:r>
            <a:endParaRPr lang="en-US" altLang="zh-CN" sz="1600" dirty="0">
              <a:latin typeface="黑体" panose="02010609060101010101" pitchFamily="49" charset="-122"/>
              <a:ea typeface="黑体" panose="02010609060101010101" pitchFamily="49" charset="-122"/>
            </a:endParaRPr>
          </a:p>
          <a:p>
            <a:pPr algn="just">
              <a:spcBef>
                <a:spcPts val="600"/>
              </a:spcBef>
              <a:buFontTx/>
              <a:buNone/>
            </a:pPr>
            <a:r>
              <a:rPr lang="en-US" altLang="zh-CN" sz="1600" b="1" dirty="0"/>
              <a:t>(vi) </a:t>
            </a:r>
            <a:r>
              <a:rPr lang="en-US" altLang="zh-CN" sz="1600" b="1" u="sng" dirty="0"/>
              <a:t>Strengthening incentive structures </a:t>
            </a:r>
            <a:r>
              <a:rPr lang="en-US" altLang="zh-CN" sz="1500" dirty="0"/>
              <a:t>has successfully changed </a:t>
            </a:r>
            <a:r>
              <a:rPr lang="en-US" altLang="zh-CN" sz="1500" dirty="0" err="1"/>
              <a:t>behaviours</a:t>
            </a:r>
            <a:r>
              <a:rPr lang="en-US" altLang="zh-CN" sz="1500" dirty="0"/>
              <a:t> as demonstrated in the Top Runner Program in Japan that has reduced energy use.</a:t>
            </a:r>
            <a:endParaRPr lang="zh-CN" altLang="zh-CN" sz="1500" dirty="0"/>
          </a:p>
          <a:p>
            <a:pPr algn="just">
              <a:buFontTx/>
              <a:buNone/>
            </a:pPr>
            <a:r>
              <a:rPr lang="en-US" altLang="zh-CN" sz="1600" b="1" dirty="0"/>
              <a:t>(vii) </a:t>
            </a:r>
            <a:r>
              <a:rPr lang="en-US" altLang="zh-CN" sz="1600" b="1" u="sng" dirty="0"/>
              <a:t>Policies and institutions for governing regional transport of pollutants</a:t>
            </a:r>
            <a:r>
              <a:rPr lang="en-US" altLang="zh-CN" sz="1600" b="1" dirty="0"/>
              <a:t>. </a:t>
            </a:r>
            <a:r>
              <a:rPr lang="en-US" altLang="zh-CN" sz="1500" dirty="0"/>
              <a:t>Under the U.S Clean Air Act, the EPA successfully led air quality improvements that relied both on in-state emission reductions and regional scale controls for pollution transported across state boundaries. </a:t>
            </a:r>
            <a:endParaRPr lang="zh-CN" altLang="zh-CN" sz="1500" dirty="0"/>
          </a:p>
          <a:p>
            <a:pPr algn="just">
              <a:buFontTx/>
              <a:buNone/>
            </a:pPr>
            <a:r>
              <a:rPr lang="en-US" altLang="zh-CN" sz="1600" b="1" dirty="0"/>
              <a:t>(viii) </a:t>
            </a:r>
            <a:r>
              <a:rPr lang="en-US" altLang="zh-CN" sz="1600" b="1" u="sng" dirty="0"/>
              <a:t>Policy coordination within federal systems is critical. </a:t>
            </a:r>
            <a:r>
              <a:rPr lang="en-US" altLang="zh-CN" sz="1500" dirty="0"/>
              <a:t>Australia &amp; the United States have successfully introduced statutory measures to address regional &amp; catchment based </a:t>
            </a:r>
            <a:r>
              <a:rPr lang="en-US" altLang="zh-CN" sz="1500" dirty="0" err="1"/>
              <a:t>env’l</a:t>
            </a:r>
            <a:r>
              <a:rPr lang="en-US" altLang="zh-CN" sz="1500" dirty="0"/>
              <a:t> challenges (Australian National Water Act, 2007; U.S Clean Air Cooperative Federalism Framework).</a:t>
            </a:r>
            <a:endParaRPr lang="zh-CN" altLang="zh-CN" sz="1500" dirty="0"/>
          </a:p>
        </p:txBody>
      </p:sp>
      <p:pic>
        <p:nvPicPr>
          <p:cNvPr id="14340" name="Picture 2" descr="http://ec4.images-amazon.com/images/I/41X3gu0yyVL._SL500_AA300_.jpg"/>
          <p:cNvPicPr>
            <a:picLocks noChangeAspect="1" noChangeArrowheads="1"/>
          </p:cNvPicPr>
          <p:nvPr/>
        </p:nvPicPr>
        <p:blipFill>
          <a:blip r:embed="rId2">
            <a:extLst>
              <a:ext uri="{28A0092B-C50C-407E-A947-70E740481C1C}">
                <a14:useLocalDpi xmlns:a14="http://schemas.microsoft.com/office/drawing/2010/main" val="0"/>
              </a:ext>
            </a:extLst>
          </a:blip>
          <a:srcRect l="15062" r="15271" b="36484"/>
          <a:stretch>
            <a:fillRect/>
          </a:stretch>
        </p:blipFill>
        <p:spPr bwMode="auto">
          <a:xfrm>
            <a:off x="7145522" y="5173366"/>
            <a:ext cx="2006577" cy="168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1" name="组合 4"/>
          <p:cNvGrpSpPr>
            <a:grpSpLocks/>
          </p:cNvGrpSpPr>
          <p:nvPr/>
        </p:nvGrpSpPr>
        <p:grpSpPr bwMode="auto">
          <a:xfrm>
            <a:off x="60745" y="5173366"/>
            <a:ext cx="7066554" cy="1725130"/>
            <a:chOff x="47625" y="4186238"/>
            <a:chExt cx="5540375" cy="1222375"/>
          </a:xfrm>
        </p:grpSpPr>
        <p:pic>
          <p:nvPicPr>
            <p:cNvPr id="14342" name="Picture 6" descr="http://barrierreef.org/sites/default/files/styles/reefblitz_slideshow/public/reefblitz-banner_reef-walk1800.jpg?itok=3-cU_C4c"/>
            <p:cNvPicPr>
              <a:picLocks noChangeAspect="1" noChangeArrowheads="1"/>
            </p:cNvPicPr>
            <p:nvPr/>
          </p:nvPicPr>
          <p:blipFill>
            <a:blip r:embed="rId3">
              <a:extLst>
                <a:ext uri="{28A0092B-C50C-407E-A947-70E740481C1C}">
                  <a14:useLocalDpi xmlns:a14="http://schemas.microsoft.com/office/drawing/2010/main" val="0"/>
                </a:ext>
              </a:extLst>
            </a:blip>
            <a:srcRect l="10043" t="2975" r="1353" b="-2975"/>
            <a:stretch>
              <a:fillRect/>
            </a:stretch>
          </p:blipFill>
          <p:spPr bwMode="auto">
            <a:xfrm>
              <a:off x="47625" y="4186238"/>
              <a:ext cx="5540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http://barrierreef.org/sites/default/files/styles/reefblitz_slideshow/public/reefblitz-banner_reef-walk1800.jpg?itok=3-cU_C4c"/>
            <p:cNvPicPr>
              <a:picLocks noChangeAspect="1" noChangeArrowheads="1"/>
            </p:cNvPicPr>
            <p:nvPr/>
          </p:nvPicPr>
          <p:blipFill>
            <a:blip r:embed="rId3">
              <a:extLst>
                <a:ext uri="{28A0092B-C50C-407E-A947-70E740481C1C}">
                  <a14:useLocalDpi xmlns:a14="http://schemas.microsoft.com/office/drawing/2010/main" val="0"/>
                </a:ext>
              </a:extLst>
            </a:blip>
            <a:srcRect l="10043" t="29463" r="58878" b="-2975"/>
            <a:stretch>
              <a:fillRect/>
            </a:stretch>
          </p:blipFill>
          <p:spPr bwMode="auto">
            <a:xfrm>
              <a:off x="55563" y="4200525"/>
              <a:ext cx="19431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
            <p:cNvSpPr txBox="1">
              <a:spLocks noChangeArrowheads="1"/>
            </p:cNvSpPr>
            <p:nvPr/>
          </p:nvSpPr>
          <p:spPr bwMode="auto">
            <a:xfrm>
              <a:off x="55563" y="4654550"/>
              <a:ext cx="2770187"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en-US" altLang="zh-CN" sz="1300">
                  <a:solidFill>
                    <a:srgbClr val="3333CC"/>
                  </a:solidFill>
                  <a:ea typeface="黑体" pitchFamily="49" charset="-122"/>
                </a:rPr>
                <a:t>ReefBlitz, involves both private organizations and the community in monitoring and working to improve the health of the Great Barrier Reef</a:t>
              </a:r>
              <a:endParaRPr lang="zh-CN" altLang="en-US" sz="1300">
                <a:solidFill>
                  <a:srgbClr val="3333CC"/>
                </a:solidFill>
                <a:ea typeface="黑体" pitchFamily="49" charset="-122"/>
              </a:endParaRPr>
            </a:p>
          </p:txBody>
        </p:sp>
      </p:grpSp>
    </p:spTree>
    <p:extLst>
      <p:ext uri="{BB962C8B-B14F-4D97-AF65-F5344CB8AC3E}">
        <p14:creationId xmlns:p14="http://schemas.microsoft.com/office/powerpoint/2010/main" val="27602354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591242" y="980728"/>
            <a:ext cx="7929120" cy="46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eaLnBrk="1" hangingPunct="1">
              <a:spcBef>
                <a:spcPts val="765"/>
              </a:spcBef>
              <a:buNone/>
            </a:pPr>
            <a:r>
              <a:rPr lang="zh-CN" altLang="en-US" sz="1700" b="1" u="sng" dirty="0">
                <a:latin typeface="Arial" pitchFamily="34" charset="0"/>
                <a:ea typeface="黑体" pitchFamily="49" charset="-122"/>
                <a:cs typeface="Arial" pitchFamily="34" charset="0"/>
              </a:rPr>
              <a:t>一、动员各方面的力量建设生态文明，明确职责，协调政策，整合目标，形成合力。</a:t>
            </a:r>
            <a:r>
              <a:rPr lang="en-US" altLang="zh-CN" sz="1700" dirty="0">
                <a:latin typeface="Arial" pitchFamily="34" charset="0"/>
                <a:ea typeface="黑体" pitchFamily="49" charset="-122"/>
                <a:cs typeface="Arial" pitchFamily="34" charset="0"/>
              </a:rPr>
              <a:t>1</a:t>
            </a:r>
            <a:r>
              <a:rPr lang="zh-CN" altLang="en-US" sz="1700" dirty="0">
                <a:latin typeface="Arial" pitchFamily="34" charset="0"/>
                <a:ea typeface="黑体" pitchFamily="49" charset="-122"/>
                <a:cs typeface="Arial" pitchFamily="34" charset="0"/>
              </a:rPr>
              <a:t>、国务院制定新的政府部门“三定”方案，明确各部门特别是综合部门生态文明建设的职能，贯彻资源节约、环境友好的要求。将环境质量作为地方政府政绩考核的硬约束，组织第三方对有关部委及地方政府环保工作进行评估，结果公开。</a:t>
            </a:r>
            <a:r>
              <a:rPr lang="en-US" altLang="zh-CN" sz="1700" dirty="0">
                <a:latin typeface="Arial" pitchFamily="34" charset="0"/>
                <a:ea typeface="黑体" pitchFamily="49" charset="-122"/>
                <a:cs typeface="Arial" pitchFamily="34" charset="0"/>
              </a:rPr>
              <a:t>2</a:t>
            </a:r>
            <a:r>
              <a:rPr lang="zh-CN" altLang="en-US" sz="1700" dirty="0">
                <a:latin typeface="Arial" pitchFamily="34" charset="0"/>
                <a:ea typeface="黑体" pitchFamily="49" charset="-122"/>
                <a:cs typeface="Arial" pitchFamily="34" charset="0"/>
              </a:rPr>
              <a:t>、建立由国务院主管领导任主任的国务院环境保护委员会（或国务院可持续发展委员会），指导协调各部门的环境保护工作，指导协调跨区域、流域生态环境保护工作，对各部门及地方政府的环境绩效进行奖惩。</a:t>
            </a:r>
            <a:r>
              <a:rPr lang="en-US" altLang="zh-CN" sz="1700" dirty="0">
                <a:latin typeface="Arial" pitchFamily="34" charset="0"/>
                <a:ea typeface="黑体" pitchFamily="49" charset="-122"/>
                <a:cs typeface="Arial" pitchFamily="34" charset="0"/>
              </a:rPr>
              <a:t>3</a:t>
            </a:r>
            <a:r>
              <a:rPr lang="zh-CN" altLang="en-US" sz="1700" dirty="0">
                <a:latin typeface="Arial" pitchFamily="34" charset="0"/>
                <a:ea typeface="黑体" pitchFamily="49" charset="-122"/>
                <a:cs typeface="Arial" pitchFamily="34" charset="0"/>
              </a:rPr>
              <a:t>、整合国务院各部门污染防治和有关生态保护的职能，突出环境保护部门统一、独立的监督执法权力。</a:t>
            </a:r>
            <a:endParaRPr lang="en-US" altLang="zh-CN" sz="1700" dirty="0">
              <a:latin typeface="Arial" pitchFamily="34" charset="0"/>
              <a:ea typeface="黑体" pitchFamily="49" charset="-122"/>
              <a:cs typeface="Arial" pitchFamily="34" charset="0"/>
            </a:endParaRPr>
          </a:p>
          <a:p>
            <a:pPr algn="just" eaLnBrk="1" hangingPunct="1">
              <a:spcBef>
                <a:spcPts val="600"/>
              </a:spcBef>
              <a:spcAft>
                <a:spcPts val="383"/>
              </a:spcAft>
              <a:buNone/>
            </a:pPr>
            <a:r>
              <a:rPr lang="en-GB" altLang="zh-CN" sz="1600" b="1" u="sng" dirty="0">
                <a:ea typeface="黑体" pitchFamily="49" charset="-122"/>
                <a:cs typeface="Arial" pitchFamily="34" charset="0"/>
              </a:rPr>
              <a:t>Recommendation 1:</a:t>
            </a:r>
            <a:r>
              <a:rPr lang="en-US" altLang="zh-CN" sz="1600" b="1" u="sng" dirty="0">
                <a:ea typeface="黑体" pitchFamily="49" charset="-122"/>
                <a:cs typeface="Arial" pitchFamily="34" charset="0"/>
              </a:rPr>
              <a:t> Mobilize governmental, social &amp; economic resources to build EC. Clearly define responsibilities, establish coordination mechanisms &amp; policies, develop integrated goals, and form synergies.</a:t>
            </a:r>
          </a:p>
          <a:p>
            <a:pPr algn="just">
              <a:buFontTx/>
              <a:buNone/>
            </a:pPr>
            <a:r>
              <a:rPr lang="en-US" altLang="zh-CN" sz="1500" dirty="0">
                <a:ea typeface="黑体" pitchFamily="49" charset="-122"/>
                <a:cs typeface="Arial" pitchFamily="34" charset="0"/>
              </a:rPr>
              <a:t>(</a:t>
            </a:r>
            <a:r>
              <a:rPr lang="en-US" altLang="zh-CN" sz="1500" dirty="0" err="1">
                <a:ea typeface="黑体" pitchFamily="49" charset="-122"/>
                <a:cs typeface="Arial" pitchFamily="34" charset="0"/>
              </a:rPr>
              <a:t>i</a:t>
            </a:r>
            <a:r>
              <a:rPr lang="en-US" altLang="zh-CN" sz="1500" dirty="0">
                <a:ea typeface="黑体" pitchFamily="49" charset="-122"/>
                <a:cs typeface="Arial" pitchFamily="34" charset="0"/>
              </a:rPr>
              <a:t>) Clarify EC responsibilities of all State Council departments. Environmental quality improvement-based performance evaluation for local governments. Third party independent evaluation of the performance of ministries and local governments. </a:t>
            </a:r>
            <a:endParaRPr lang="zh-CN" altLang="zh-CN" sz="1500" dirty="0">
              <a:ea typeface="黑体" pitchFamily="49" charset="-122"/>
              <a:cs typeface="Arial" pitchFamily="34" charset="0"/>
            </a:endParaRPr>
          </a:p>
          <a:p>
            <a:pPr algn="just">
              <a:buFontTx/>
              <a:buNone/>
            </a:pPr>
            <a:r>
              <a:rPr lang="en-US" altLang="zh-CN" sz="1500" dirty="0">
                <a:ea typeface="黑体" pitchFamily="49" charset="-122"/>
                <a:cs typeface="Arial" pitchFamily="34" charset="0"/>
              </a:rPr>
              <a:t>(ii) Establish State Council Environmental Protection Committee (or State Council Sustainable Development Committee) to coordinate across departments &amp; regional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protection activities, &amp; incentive &amp; penalize ministries &amp; local governments according to their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performance. </a:t>
            </a:r>
            <a:endParaRPr lang="zh-CN" altLang="zh-CN" sz="1500" dirty="0">
              <a:ea typeface="黑体" pitchFamily="49" charset="-122"/>
              <a:cs typeface="Arial" pitchFamily="34" charset="0"/>
            </a:endParaRPr>
          </a:p>
          <a:p>
            <a:pPr algn="just">
              <a:buFontTx/>
              <a:buNone/>
            </a:pPr>
            <a:r>
              <a:rPr lang="en-US" altLang="zh-CN" sz="1500" dirty="0">
                <a:ea typeface="黑体" pitchFamily="49" charset="-122"/>
                <a:cs typeface="Arial" pitchFamily="34" charset="0"/>
              </a:rPr>
              <a:t>(iii) Integrate scattered pollution prevention &amp; control &amp; ecological protection functions in a more unified structure that provides independent supervision and enhanced enforcement power.</a:t>
            </a:r>
          </a:p>
        </p:txBody>
      </p:sp>
      <p:sp>
        <p:nvSpPr>
          <p:cNvPr id="15363" name="AutoShape 4"/>
          <p:cNvSpPr>
            <a:spLocks noChangeArrowheads="1"/>
          </p:cNvSpPr>
          <p:nvPr/>
        </p:nvSpPr>
        <p:spPr bwMode="auto">
          <a:xfrm>
            <a:off x="591242" y="260648"/>
            <a:ext cx="5082250"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spcBef>
                <a:spcPct val="0"/>
              </a:spcBef>
              <a:buFontTx/>
              <a:buNone/>
            </a:pPr>
            <a:r>
              <a:rPr lang="zh-CN" altLang="en-US" sz="1800">
                <a:solidFill>
                  <a:schemeClr val="bg1"/>
                </a:solidFill>
                <a:ea typeface="黑体" pitchFamily="49" charset="-122"/>
                <a:cs typeface="Arial" pitchFamily="34" charset="0"/>
              </a:rPr>
              <a:t>四、主要政策建议    </a:t>
            </a:r>
            <a:r>
              <a:rPr lang="en-US" altLang="zh-CN" sz="1800">
                <a:solidFill>
                  <a:schemeClr val="bg1"/>
                </a:solidFill>
                <a:ea typeface="黑体" pitchFamily="49" charset="-122"/>
                <a:cs typeface="Arial" pitchFamily="34" charset="0"/>
              </a:rPr>
              <a:t>4. Policy Recommendations</a:t>
            </a:r>
            <a:endParaRPr lang="zh-CN" altLang="en-US" sz="1800">
              <a:solidFill>
                <a:schemeClr val="bg1"/>
              </a:solidFill>
              <a:ea typeface="黑体" pitchFamily="49" charset="-122"/>
              <a:cs typeface="Arial" pitchFamily="34" charset="0"/>
            </a:endParaRPr>
          </a:p>
        </p:txBody>
      </p:sp>
    </p:spTree>
    <p:extLst>
      <p:ext uri="{BB962C8B-B14F-4D97-AF65-F5344CB8AC3E}">
        <p14:creationId xmlns:p14="http://schemas.microsoft.com/office/powerpoint/2010/main" val="162281770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591242" y="1124744"/>
            <a:ext cx="7929120" cy="46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eaLnBrk="1" hangingPunct="1">
              <a:spcBef>
                <a:spcPct val="0"/>
              </a:spcBef>
              <a:spcAft>
                <a:spcPts val="383"/>
              </a:spcAft>
              <a:buNone/>
            </a:pPr>
            <a:r>
              <a:rPr lang="zh-CN" altLang="en-US" sz="1700" b="1" u="sng" dirty="0">
                <a:latin typeface="Arial" pitchFamily="34" charset="0"/>
                <a:ea typeface="黑体" pitchFamily="49" charset="-122"/>
              </a:rPr>
              <a:t>二、建立有利于环境保护的激励机制。</a:t>
            </a:r>
            <a:r>
              <a:rPr lang="en-US" altLang="zh-CN" sz="1700" dirty="0">
                <a:latin typeface="Arial" pitchFamily="34" charset="0"/>
                <a:ea typeface="黑体" pitchFamily="49" charset="-122"/>
              </a:rPr>
              <a:t>1</a:t>
            </a:r>
            <a:r>
              <a:rPr lang="zh-CN" altLang="en-US" sz="1700" dirty="0">
                <a:latin typeface="Arial" pitchFamily="34" charset="0"/>
                <a:ea typeface="黑体" pitchFamily="49" charset="-122"/>
              </a:rPr>
              <a:t>、落实国家鼓励环境保护的各项财税、物价、金融政策。</a:t>
            </a:r>
            <a:r>
              <a:rPr lang="zh-CN" altLang="en-US" sz="1700" dirty="0" smtClean="0">
                <a:latin typeface="Arial" pitchFamily="34" charset="0"/>
                <a:ea typeface="黑体" pitchFamily="49" charset="-122"/>
              </a:rPr>
              <a:t>确保财政投入环保资金</a:t>
            </a:r>
            <a:r>
              <a:rPr lang="zh-CN" altLang="en-US" sz="1700" dirty="0">
                <a:latin typeface="Arial" pitchFamily="34" charset="0"/>
                <a:ea typeface="黑体" pitchFamily="49" charset="-122"/>
              </a:rPr>
              <a:t>增长率不低于财政收入增长率。设立专项环境污染治理基金。鼓励公私合作模式（</a:t>
            </a:r>
            <a:r>
              <a:rPr lang="en-US" altLang="zh-CN" sz="1700" dirty="0">
                <a:latin typeface="Arial" pitchFamily="34" charset="0"/>
                <a:ea typeface="黑体" pitchFamily="49" charset="-122"/>
              </a:rPr>
              <a:t>PPP</a:t>
            </a:r>
            <a:r>
              <a:rPr lang="zh-CN" altLang="en-US" sz="1700" dirty="0">
                <a:latin typeface="Arial" pitchFamily="34" charset="0"/>
                <a:ea typeface="黑体" pitchFamily="49" charset="-122"/>
              </a:rPr>
              <a:t>）建设运营环境基础设施。</a:t>
            </a:r>
            <a:r>
              <a:rPr lang="en-US" altLang="zh-CN" sz="1700" dirty="0">
                <a:latin typeface="Arial" pitchFamily="34" charset="0"/>
                <a:ea typeface="黑体" pitchFamily="49" charset="-122"/>
              </a:rPr>
              <a:t>2</a:t>
            </a:r>
            <a:r>
              <a:rPr lang="zh-CN" altLang="en-US" sz="1700" dirty="0">
                <a:latin typeface="Arial" pitchFamily="34" charset="0"/>
                <a:ea typeface="黑体" pitchFamily="49" charset="-122"/>
              </a:rPr>
              <a:t>、建立企业环境信用评价体系，对</a:t>
            </a:r>
            <a:r>
              <a:rPr lang="zh-CN" altLang="en-US" sz="1700" dirty="0" smtClean="0">
                <a:latin typeface="Arial" pitchFamily="34" charset="0"/>
                <a:ea typeface="黑体" pitchFamily="49" charset="-122"/>
              </a:rPr>
              <a:t>遵守法规</a:t>
            </a:r>
            <a:r>
              <a:rPr lang="zh-CN" altLang="en-US" sz="1700" dirty="0">
                <a:latin typeface="Arial" pitchFamily="34" charset="0"/>
                <a:ea typeface="黑体" pitchFamily="49" charset="-122"/>
              </a:rPr>
              <a:t>的企业给予鼓励，对大量中小企业提供治理服务平台。</a:t>
            </a:r>
            <a:r>
              <a:rPr lang="en-US" altLang="zh-CN" sz="1700" dirty="0">
                <a:latin typeface="Arial" pitchFamily="34" charset="0"/>
                <a:ea typeface="黑体" pitchFamily="49" charset="-122"/>
              </a:rPr>
              <a:t>3</a:t>
            </a:r>
            <a:r>
              <a:rPr lang="zh-CN" altLang="en-US" sz="1700" dirty="0">
                <a:latin typeface="Arial" pitchFamily="34" charset="0"/>
                <a:ea typeface="黑体" pitchFamily="49" charset="-122"/>
              </a:rPr>
              <a:t>、积极推动行业、企业自愿追求良好环境绩效的行动。</a:t>
            </a:r>
            <a:r>
              <a:rPr lang="en-US" altLang="zh-CN" sz="1700" dirty="0">
                <a:latin typeface="Arial" pitchFamily="34" charset="0"/>
                <a:ea typeface="黑体" pitchFamily="49" charset="-122"/>
              </a:rPr>
              <a:t>4</a:t>
            </a:r>
            <a:r>
              <a:rPr lang="zh-CN" altLang="en-US" sz="1700" dirty="0">
                <a:latin typeface="Arial" pitchFamily="34" charset="0"/>
                <a:ea typeface="黑体" pitchFamily="49" charset="-122"/>
              </a:rPr>
              <a:t>、坚持“谁污染谁付费，谁破坏谁赔偿，谁保护谁受益”的原则，加快推进和完善生态补偿制度，调动地方政府特别是财政困难地区保护环境的积极性。</a:t>
            </a:r>
            <a:endParaRPr lang="en-US" altLang="zh-CN" sz="1700" dirty="0">
              <a:latin typeface="Arial" pitchFamily="34" charset="0"/>
              <a:ea typeface="黑体" pitchFamily="49" charset="-122"/>
            </a:endParaRPr>
          </a:p>
          <a:p>
            <a:pPr algn="just">
              <a:buFontTx/>
              <a:buNone/>
            </a:pPr>
            <a:r>
              <a:rPr lang="en-GB" altLang="zh-CN" sz="1600" b="1" u="sng" dirty="0">
                <a:ea typeface="黑体" pitchFamily="49" charset="-122"/>
              </a:rPr>
              <a:t>Recommendation 2: </a:t>
            </a:r>
            <a:r>
              <a:rPr lang="en-US" altLang="zh-CN" sz="1600" b="1" u="sng" dirty="0">
                <a:ea typeface="黑体" pitchFamily="49" charset="-122"/>
              </a:rPr>
              <a:t>Establish incentive mechanisms to promote </a:t>
            </a:r>
            <a:r>
              <a:rPr lang="en-US" altLang="zh-CN" sz="1600" b="1" u="sng" dirty="0" err="1">
                <a:ea typeface="黑体" pitchFamily="49" charset="-122"/>
              </a:rPr>
              <a:t>env’l</a:t>
            </a:r>
            <a:r>
              <a:rPr lang="en-US" altLang="zh-CN" sz="1600" b="1" u="sng" dirty="0">
                <a:ea typeface="黑体" pitchFamily="49" charset="-122"/>
              </a:rPr>
              <a:t> protection.</a:t>
            </a:r>
            <a:r>
              <a:rPr lang="en-US" altLang="zh-CN" sz="1600" b="1" u="sng" dirty="0">
                <a:ea typeface="黑体" pitchFamily="49" charset="-122"/>
                <a:cs typeface="Arial" pitchFamily="34" charset="0"/>
              </a:rPr>
              <a:t> </a:t>
            </a:r>
          </a:p>
          <a:p>
            <a:pPr algn="just">
              <a:buFontTx/>
              <a:buNone/>
            </a:pPr>
            <a:r>
              <a:rPr lang="en-US" altLang="zh-CN" sz="1500" dirty="0">
                <a:ea typeface="黑体" pitchFamily="49" charset="-122"/>
              </a:rPr>
              <a:t>(</a:t>
            </a:r>
            <a:r>
              <a:rPr lang="en-US" altLang="zh-CN" sz="1500" dirty="0" err="1">
                <a:ea typeface="黑体" pitchFamily="49" charset="-122"/>
              </a:rPr>
              <a:t>i</a:t>
            </a:r>
            <a:r>
              <a:rPr lang="en-US" altLang="zh-CN" sz="1500" dirty="0">
                <a:ea typeface="黑体" pitchFamily="49" charset="-122"/>
              </a:rPr>
              <a:t>) Implement national fiscal, taxation, pricing &amp; financial policies that encourage </a:t>
            </a:r>
            <a:r>
              <a:rPr lang="en-US" altLang="zh-CN" sz="1500" dirty="0" err="1">
                <a:ea typeface="黑体" pitchFamily="49" charset="-122"/>
              </a:rPr>
              <a:t>env’l</a:t>
            </a:r>
            <a:r>
              <a:rPr lang="en-US" altLang="zh-CN" sz="1500" dirty="0">
                <a:ea typeface="黑体" pitchFamily="49" charset="-122"/>
              </a:rPr>
              <a:t> protection. Growth in fiscal budget for </a:t>
            </a:r>
            <a:r>
              <a:rPr lang="en-US" altLang="zh-CN" sz="1500" dirty="0" err="1">
                <a:ea typeface="黑体" pitchFamily="49" charset="-122"/>
              </a:rPr>
              <a:t>env’l</a:t>
            </a:r>
            <a:r>
              <a:rPr lang="en-US" altLang="zh-CN" sz="1500" dirty="0">
                <a:ea typeface="黑体" pitchFamily="49" charset="-122"/>
              </a:rPr>
              <a:t> protection should not be lower than revenue growth. Set up environmental pollution remediation funds. Encourage public-private partnerships (PPP). </a:t>
            </a:r>
            <a:endParaRPr lang="zh-CN" altLang="zh-CN" sz="1500" dirty="0">
              <a:ea typeface="黑体" pitchFamily="49" charset="-122"/>
            </a:endParaRPr>
          </a:p>
          <a:p>
            <a:pPr algn="just">
              <a:buFontTx/>
              <a:buNone/>
            </a:pPr>
            <a:r>
              <a:rPr lang="en-US" altLang="zh-CN" sz="1500" dirty="0">
                <a:ea typeface="黑体" pitchFamily="49" charset="-122"/>
              </a:rPr>
              <a:t>(ii) Establish an Enterprise </a:t>
            </a:r>
            <a:r>
              <a:rPr lang="en-US" altLang="zh-CN" sz="1500" dirty="0" err="1">
                <a:ea typeface="黑体" pitchFamily="49" charset="-122"/>
              </a:rPr>
              <a:t>Env’l</a:t>
            </a:r>
            <a:r>
              <a:rPr lang="en-US" altLang="zh-CN" sz="1500" dirty="0">
                <a:ea typeface="黑体" pitchFamily="49" charset="-122"/>
              </a:rPr>
              <a:t> Credit Evaluation System. Set up a pollution treatment services information platform targeting small and medium sized enterprises (SMEs).</a:t>
            </a:r>
            <a:endParaRPr lang="zh-CN" altLang="zh-CN" sz="1500" dirty="0">
              <a:ea typeface="黑体" pitchFamily="49" charset="-122"/>
            </a:endParaRPr>
          </a:p>
          <a:p>
            <a:pPr algn="just">
              <a:buFontTx/>
              <a:buNone/>
            </a:pPr>
            <a:r>
              <a:rPr lang="en-US" altLang="zh-CN" sz="1500" dirty="0">
                <a:ea typeface="黑体" pitchFamily="49" charset="-122"/>
              </a:rPr>
              <a:t>(iii) Promote industries and enterprises’ voluntary pursuit of good </a:t>
            </a:r>
            <a:r>
              <a:rPr lang="en-US" altLang="zh-CN" sz="1500" dirty="0" err="1">
                <a:ea typeface="黑体" pitchFamily="49" charset="-122"/>
              </a:rPr>
              <a:t>env’l</a:t>
            </a:r>
            <a:r>
              <a:rPr lang="en-US" altLang="zh-CN" sz="1500" dirty="0">
                <a:ea typeface="黑体" pitchFamily="49" charset="-122"/>
              </a:rPr>
              <a:t> performance, through programs like the Green Supply Program and the Top Runner Program.</a:t>
            </a:r>
            <a:endParaRPr lang="zh-CN" altLang="zh-CN" sz="1500" dirty="0">
              <a:ea typeface="黑体" pitchFamily="49" charset="-122"/>
            </a:endParaRPr>
          </a:p>
          <a:p>
            <a:pPr algn="just">
              <a:buFontTx/>
              <a:buNone/>
            </a:pPr>
            <a:r>
              <a:rPr lang="en-US" altLang="zh-CN" sz="1500" dirty="0">
                <a:ea typeface="黑体" pitchFamily="49" charset="-122"/>
              </a:rPr>
              <a:t>(iv) According to the principles of ‘he who pollutes pays, he who damages compensates, he who protects benefits,’ set up an eco-compensation mechanism, &amp; mobilize local governments for </a:t>
            </a:r>
            <a:r>
              <a:rPr lang="en-US" altLang="zh-CN" sz="1500" dirty="0" err="1">
                <a:ea typeface="黑体" pitchFamily="49" charset="-122"/>
              </a:rPr>
              <a:t>env’l</a:t>
            </a:r>
            <a:r>
              <a:rPr lang="en-US" altLang="zh-CN" sz="1500" dirty="0">
                <a:ea typeface="黑体" pitchFamily="49" charset="-122"/>
              </a:rPr>
              <a:t> protection, especially in areas experiencing fiscal difficulties.</a:t>
            </a:r>
          </a:p>
        </p:txBody>
      </p:sp>
      <p:sp>
        <p:nvSpPr>
          <p:cNvPr id="16387" name="AutoShape 4"/>
          <p:cNvSpPr>
            <a:spLocks noChangeArrowheads="1"/>
          </p:cNvSpPr>
          <p:nvPr/>
        </p:nvSpPr>
        <p:spPr bwMode="auto">
          <a:xfrm>
            <a:off x="591242" y="260648"/>
            <a:ext cx="5082250"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spcBef>
                <a:spcPct val="0"/>
              </a:spcBef>
              <a:buFontTx/>
              <a:buNone/>
            </a:pPr>
            <a:r>
              <a:rPr lang="zh-CN" altLang="en-US" sz="1800">
                <a:solidFill>
                  <a:schemeClr val="bg1"/>
                </a:solidFill>
                <a:ea typeface="黑体" pitchFamily="49" charset="-122"/>
                <a:cs typeface="Arial" pitchFamily="34" charset="0"/>
              </a:rPr>
              <a:t>四、主要政策建议    </a:t>
            </a:r>
            <a:r>
              <a:rPr lang="en-US" altLang="zh-CN" sz="1800">
                <a:solidFill>
                  <a:schemeClr val="bg1"/>
                </a:solidFill>
                <a:ea typeface="黑体" pitchFamily="49" charset="-122"/>
                <a:cs typeface="Arial" pitchFamily="34" charset="0"/>
              </a:rPr>
              <a:t>4. Policy Recommendations</a:t>
            </a:r>
            <a:endParaRPr lang="zh-CN" altLang="en-US" sz="1800">
              <a:solidFill>
                <a:schemeClr val="bg1"/>
              </a:solidFill>
              <a:ea typeface="黑体" pitchFamily="49" charset="-122"/>
              <a:cs typeface="Arial" pitchFamily="34" charset="0"/>
            </a:endParaRPr>
          </a:p>
        </p:txBody>
      </p:sp>
    </p:spTree>
    <p:extLst>
      <p:ext uri="{BB962C8B-B14F-4D97-AF65-F5344CB8AC3E}">
        <p14:creationId xmlns:p14="http://schemas.microsoft.com/office/powerpoint/2010/main" val="214171287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pic13.nipic.com/20110331/5162088_190546707380_2.jpg"/>
          <p:cNvPicPr>
            <a:picLocks noChangeAspect="1" noChangeArrowheads="1"/>
          </p:cNvPicPr>
          <p:nvPr/>
        </p:nvPicPr>
        <p:blipFill>
          <a:blip r:embed="rId2">
            <a:extLst>
              <a:ext uri="{28A0092B-C50C-407E-A947-70E740481C1C}">
                <a14:useLocalDpi xmlns:a14="http://schemas.microsoft.com/office/drawing/2010/main" val="0"/>
              </a:ext>
            </a:extLst>
          </a:blip>
          <a:srcRect t="23219" b="14832"/>
          <a:stretch>
            <a:fillRect/>
          </a:stretch>
        </p:blipFill>
        <p:spPr bwMode="auto">
          <a:xfrm>
            <a:off x="5084276" y="5157192"/>
            <a:ext cx="4059725"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591242" y="980728"/>
            <a:ext cx="7929120" cy="46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eaLnBrk="1" hangingPunct="1">
              <a:spcBef>
                <a:spcPct val="0"/>
              </a:spcBef>
              <a:spcAft>
                <a:spcPts val="383"/>
              </a:spcAft>
              <a:buNone/>
            </a:pPr>
            <a:r>
              <a:rPr lang="zh-CN" altLang="en-US" sz="1700" b="1" u="sng" dirty="0">
                <a:latin typeface="Arial" pitchFamily="34" charset="0"/>
                <a:ea typeface="黑体" pitchFamily="49" charset="-122"/>
                <a:cs typeface="Arial" pitchFamily="34" charset="0"/>
              </a:rPr>
              <a:t>三、加强环境保护社会治理，形成多元共治格局。</a:t>
            </a:r>
            <a:r>
              <a:rPr lang="zh-CN" altLang="en-US" sz="1700" dirty="0">
                <a:latin typeface="Arial" pitchFamily="34" charset="0"/>
                <a:ea typeface="黑体" pitchFamily="49" charset="-122"/>
                <a:cs typeface="Arial" pitchFamily="34" charset="0"/>
              </a:rPr>
              <a:t>努力形成政府主导的多元共治格局，是解决中国环境问题的治本之策。</a:t>
            </a:r>
            <a:r>
              <a:rPr lang="en-US" altLang="zh-CN" sz="1700" dirty="0">
                <a:latin typeface="Arial" pitchFamily="34" charset="0"/>
                <a:ea typeface="黑体" pitchFamily="49" charset="-122"/>
                <a:cs typeface="Arial" pitchFamily="34" charset="0"/>
              </a:rPr>
              <a:t>1</a:t>
            </a:r>
            <a:r>
              <a:rPr lang="zh-CN" altLang="en-US" sz="1700" dirty="0">
                <a:latin typeface="Arial" pitchFamily="34" charset="0"/>
                <a:ea typeface="黑体" pitchFamily="49" charset="-122"/>
                <a:cs typeface="Arial" pitchFamily="34" charset="0"/>
              </a:rPr>
              <a:t>、优先制定落实公众参与、信息公开、环境诉讼的具体制度。认真执行环境信息报告和公开制度，使环境保护制度在科学的基础上、在法律的约束下、在公开透明的条件</a:t>
            </a:r>
            <a:r>
              <a:rPr lang="zh-CN" altLang="en-US" sz="1700" dirty="0" smtClean="0">
                <a:latin typeface="Arial" pitchFamily="34" charset="0"/>
                <a:ea typeface="黑体" pitchFamily="49" charset="-122"/>
                <a:cs typeface="Arial" pitchFamily="34" charset="0"/>
              </a:rPr>
              <a:t>中得到</a:t>
            </a:r>
            <a:r>
              <a:rPr lang="zh-CN" altLang="en-US" sz="1700" dirty="0">
                <a:latin typeface="Arial" pitchFamily="34" charset="0"/>
                <a:ea typeface="黑体" pitchFamily="49" charset="-122"/>
                <a:cs typeface="Arial" pitchFamily="34" charset="0"/>
              </a:rPr>
              <a:t>有效的执行。</a:t>
            </a:r>
            <a:r>
              <a:rPr lang="en-US" altLang="zh-CN" sz="1700" dirty="0">
                <a:latin typeface="Arial" pitchFamily="34" charset="0"/>
                <a:ea typeface="黑体" pitchFamily="49" charset="-122"/>
                <a:cs typeface="Arial" pitchFamily="34" charset="0"/>
              </a:rPr>
              <a:t>2</a:t>
            </a:r>
            <a:r>
              <a:rPr lang="zh-CN" altLang="en-US" sz="1700" dirty="0">
                <a:latin typeface="Arial" pitchFamily="34" charset="0"/>
                <a:ea typeface="黑体" pitchFamily="49" charset="-122"/>
                <a:cs typeface="Arial" pitchFamily="34" charset="0"/>
              </a:rPr>
              <a:t>、培育发挥</a:t>
            </a:r>
            <a:r>
              <a:rPr lang="zh-CN" altLang="en-US" sz="1700" dirty="0" smtClean="0">
                <a:latin typeface="Arial" pitchFamily="34" charset="0"/>
                <a:ea typeface="黑体" pitchFamily="49" charset="-122"/>
                <a:cs typeface="Arial" pitchFamily="34" charset="0"/>
              </a:rPr>
              <a:t>环保社会组织</a:t>
            </a:r>
            <a:r>
              <a:rPr lang="zh-CN" altLang="en-US" sz="1700" dirty="0">
                <a:latin typeface="Arial" pitchFamily="34" charset="0"/>
                <a:ea typeface="黑体" pitchFamily="49" charset="-122"/>
                <a:cs typeface="Arial" pitchFamily="34" charset="0"/>
              </a:rPr>
              <a:t>的作用，营造有利于其发展的社会环境。</a:t>
            </a:r>
            <a:r>
              <a:rPr lang="en-US" altLang="zh-CN" sz="1700" dirty="0">
                <a:latin typeface="Arial" pitchFamily="34" charset="0"/>
                <a:ea typeface="黑体" pitchFamily="49" charset="-122"/>
                <a:cs typeface="Arial" pitchFamily="34" charset="0"/>
              </a:rPr>
              <a:t>3</a:t>
            </a:r>
            <a:r>
              <a:rPr lang="zh-CN" altLang="en-US" sz="1700" dirty="0">
                <a:latin typeface="Arial" pitchFamily="34" charset="0"/>
                <a:ea typeface="黑体" pitchFamily="49" charset="-122"/>
                <a:cs typeface="Arial" pitchFamily="34" charset="0"/>
              </a:rPr>
              <a:t>、鼓励基层组织关注环境问题的治理，反映公众环境诉求，制定环境保护的社规民约，倡导绿色生活方式。</a:t>
            </a:r>
            <a:endParaRPr lang="en-US" altLang="zh-CN" sz="1700" dirty="0">
              <a:latin typeface="Arial" pitchFamily="34" charset="0"/>
              <a:ea typeface="黑体" pitchFamily="49" charset="-122"/>
              <a:cs typeface="Arial" pitchFamily="34" charset="0"/>
            </a:endParaRPr>
          </a:p>
          <a:p>
            <a:pPr algn="just">
              <a:buFontTx/>
              <a:buNone/>
            </a:pPr>
            <a:r>
              <a:rPr lang="en-GB" altLang="zh-CN" sz="1600" b="1" u="sng" dirty="0">
                <a:ea typeface="黑体" pitchFamily="49" charset="-122"/>
                <a:cs typeface="Arial" pitchFamily="34" charset="0"/>
              </a:rPr>
              <a:t>Recommendation 3: </a:t>
            </a:r>
            <a:r>
              <a:rPr lang="en-US" altLang="zh-CN" sz="1600" b="1" u="sng" dirty="0">
                <a:ea typeface="黑体" pitchFamily="49" charset="-122"/>
                <a:cs typeface="Arial" pitchFamily="34" charset="0"/>
              </a:rPr>
              <a:t>Strengthen social governance for </a:t>
            </a:r>
            <a:r>
              <a:rPr lang="en-US" altLang="zh-CN" sz="1600" b="1" u="sng" dirty="0" err="1">
                <a:ea typeface="黑体" pitchFamily="49" charset="-122"/>
                <a:cs typeface="Arial" pitchFamily="34" charset="0"/>
              </a:rPr>
              <a:t>env’l</a:t>
            </a:r>
            <a:r>
              <a:rPr lang="en-US" altLang="zh-CN" sz="1600" b="1" u="sng" dirty="0">
                <a:ea typeface="黑体" pitchFamily="49" charset="-122"/>
                <a:cs typeface="Arial" pitchFamily="34" charset="0"/>
              </a:rPr>
              <a:t> protection and develop a multi-stakeholder governance model.</a:t>
            </a:r>
          </a:p>
          <a:p>
            <a:pPr algn="just">
              <a:buFontTx/>
              <a:buNone/>
            </a:pPr>
            <a:r>
              <a:rPr lang="en-US" altLang="zh-CN" sz="1500" dirty="0">
                <a:ea typeface="黑体" pitchFamily="49" charset="-122"/>
                <a:cs typeface="Arial" pitchFamily="34" charset="0"/>
              </a:rPr>
              <a:t>(</a:t>
            </a:r>
            <a:r>
              <a:rPr lang="en-US" altLang="zh-CN" sz="1500" dirty="0" err="1">
                <a:ea typeface="黑体" pitchFamily="49" charset="-122"/>
                <a:cs typeface="Arial" pitchFamily="34" charset="0"/>
              </a:rPr>
              <a:t>i</a:t>
            </a:r>
            <a:r>
              <a:rPr lang="en-US" altLang="zh-CN" sz="1500" dirty="0">
                <a:ea typeface="黑体" pitchFamily="49" charset="-122"/>
                <a:cs typeface="Arial" pitchFamily="34" charset="0"/>
              </a:rPr>
              <a:t>) Develop and implement systems for public participation, information disclosure &amp;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litigation as required by the new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Protection Law. Implement open and transparent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information reporting and disclosure of pollution discharges, pollution treatment and potential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risks and ensure effective enforcement. </a:t>
            </a:r>
            <a:endParaRPr lang="zh-CN" altLang="zh-CN" sz="1500" dirty="0">
              <a:ea typeface="黑体" pitchFamily="49" charset="-122"/>
              <a:cs typeface="Arial" pitchFamily="34" charset="0"/>
            </a:endParaRPr>
          </a:p>
          <a:p>
            <a:pPr algn="just">
              <a:buFontTx/>
              <a:buNone/>
            </a:pPr>
            <a:r>
              <a:rPr lang="en-US" altLang="zh-CN" sz="1500" dirty="0">
                <a:ea typeface="黑体" pitchFamily="49" charset="-122"/>
                <a:cs typeface="Arial" pitchFamily="34" charset="0"/>
              </a:rPr>
              <a:t>(ii) Encourage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protection social organizations to play a role and create a social environment and the legal conditions to facilitate their development. </a:t>
            </a:r>
            <a:endParaRPr lang="zh-CN" altLang="zh-CN" sz="1500" dirty="0">
              <a:ea typeface="黑体" pitchFamily="49" charset="-122"/>
              <a:cs typeface="Arial" pitchFamily="34" charset="0"/>
            </a:endParaRPr>
          </a:p>
          <a:p>
            <a:pPr algn="just">
              <a:buFontTx/>
              <a:buNone/>
            </a:pPr>
            <a:r>
              <a:rPr lang="en-US" altLang="zh-CN" sz="1500" dirty="0">
                <a:ea typeface="黑体" pitchFamily="49" charset="-122"/>
                <a:cs typeface="Arial" pitchFamily="34" charset="0"/>
              </a:rPr>
              <a:t>(iii) Encourage grassroots organizations to focus on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management issues, embrace the public’s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demands, develop community by-laws for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protection, &amp; advocate green lifestyles. </a:t>
            </a:r>
            <a:endParaRPr lang="zh-CN" altLang="zh-CN" sz="1500" dirty="0">
              <a:ea typeface="黑体" pitchFamily="49" charset="-122"/>
              <a:cs typeface="Arial" pitchFamily="34" charset="0"/>
            </a:endParaRPr>
          </a:p>
        </p:txBody>
      </p:sp>
      <p:sp>
        <p:nvSpPr>
          <p:cNvPr id="17412" name="AutoShape 4"/>
          <p:cNvSpPr>
            <a:spLocks noChangeArrowheads="1"/>
          </p:cNvSpPr>
          <p:nvPr/>
        </p:nvSpPr>
        <p:spPr bwMode="auto">
          <a:xfrm>
            <a:off x="591242" y="260648"/>
            <a:ext cx="5082250"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spcBef>
                <a:spcPct val="0"/>
              </a:spcBef>
              <a:buFontTx/>
              <a:buNone/>
            </a:pPr>
            <a:r>
              <a:rPr lang="zh-CN" altLang="en-US" sz="1800">
                <a:solidFill>
                  <a:schemeClr val="bg1"/>
                </a:solidFill>
                <a:ea typeface="黑体" pitchFamily="49" charset="-122"/>
                <a:cs typeface="Arial" pitchFamily="34" charset="0"/>
              </a:rPr>
              <a:t>四、主要政策建议    </a:t>
            </a:r>
            <a:r>
              <a:rPr lang="en-US" altLang="zh-CN" sz="1800">
                <a:solidFill>
                  <a:schemeClr val="bg1"/>
                </a:solidFill>
                <a:ea typeface="黑体" pitchFamily="49" charset="-122"/>
                <a:cs typeface="Arial" pitchFamily="34" charset="0"/>
              </a:rPr>
              <a:t>4. Policy Recommendations</a:t>
            </a:r>
            <a:endParaRPr lang="zh-CN" altLang="en-US" sz="1800">
              <a:solidFill>
                <a:schemeClr val="bg1"/>
              </a:solidFill>
              <a:ea typeface="黑体" pitchFamily="49" charset="-122"/>
              <a:cs typeface="Arial" pitchFamily="34" charset="0"/>
            </a:endParaRPr>
          </a:p>
        </p:txBody>
      </p:sp>
    </p:spTree>
    <p:extLst>
      <p:ext uri="{BB962C8B-B14F-4D97-AF65-F5344CB8AC3E}">
        <p14:creationId xmlns:p14="http://schemas.microsoft.com/office/powerpoint/2010/main" val="34857454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591242" y="908720"/>
            <a:ext cx="7929120" cy="46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eaLnBrk="1" hangingPunct="1">
              <a:spcBef>
                <a:spcPct val="0"/>
              </a:spcBef>
              <a:spcAft>
                <a:spcPts val="383"/>
              </a:spcAft>
              <a:buNone/>
            </a:pPr>
            <a:r>
              <a:rPr lang="zh-CN" altLang="en-US" sz="1700" b="1" u="sng" dirty="0">
                <a:latin typeface="Arial" pitchFamily="34" charset="0"/>
                <a:ea typeface="黑体" pitchFamily="49" charset="-122"/>
                <a:cs typeface="Arial" pitchFamily="34" charset="0"/>
              </a:rPr>
              <a:t>四、使环境保护部门的权威、能力和资源与其监督管理职责及任务相匹配。</a:t>
            </a:r>
            <a:r>
              <a:rPr lang="en-US" altLang="zh-CN" sz="1700" dirty="0">
                <a:latin typeface="Arial" pitchFamily="34" charset="0"/>
                <a:ea typeface="黑体" pitchFamily="49" charset="-122"/>
                <a:cs typeface="Arial" pitchFamily="34" charset="0"/>
              </a:rPr>
              <a:t>1</a:t>
            </a:r>
            <a:r>
              <a:rPr lang="zh-CN" altLang="en-US" sz="1700" dirty="0">
                <a:latin typeface="Arial" pitchFamily="34" charset="0"/>
                <a:ea typeface="黑体" pitchFamily="49" charset="-122"/>
                <a:cs typeface="Arial" pitchFamily="34" charset="0"/>
              </a:rPr>
              <a:t>、落实环境保护主管部门“统一监督管理”的规定，国务院制定相关行政法规，明确规定环保部门监督同级政府相关部门及下级政府环保工作的权责及工作程序。</a:t>
            </a:r>
            <a:r>
              <a:rPr lang="en-US" altLang="zh-CN" sz="1700" dirty="0">
                <a:latin typeface="Arial" pitchFamily="34" charset="0"/>
                <a:ea typeface="黑体" pitchFamily="49" charset="-122"/>
                <a:cs typeface="Arial" pitchFamily="34" charset="0"/>
              </a:rPr>
              <a:t>2</a:t>
            </a:r>
            <a:r>
              <a:rPr lang="zh-CN" altLang="en-US" sz="1700" dirty="0">
                <a:latin typeface="Arial" pitchFamily="34" charset="0"/>
                <a:ea typeface="黑体" pitchFamily="49" charset="-122"/>
                <a:cs typeface="Arial" pitchFamily="34" charset="0"/>
              </a:rPr>
              <a:t>、建立统一的环境信息平台，实现及时准确的数据信息共享。建立环保部统一管理的国家环境质量监测网，改革环境统计制度。</a:t>
            </a:r>
            <a:r>
              <a:rPr lang="en-US" altLang="zh-CN" sz="1700" dirty="0">
                <a:latin typeface="Arial" pitchFamily="34" charset="0"/>
                <a:ea typeface="黑体" pitchFamily="49" charset="-122"/>
                <a:cs typeface="Arial" pitchFamily="34" charset="0"/>
              </a:rPr>
              <a:t>3</a:t>
            </a:r>
            <a:r>
              <a:rPr lang="zh-CN" altLang="en-US" sz="1700" dirty="0">
                <a:latin typeface="Arial" pitchFamily="34" charset="0"/>
                <a:ea typeface="黑体" pitchFamily="49" charset="-122"/>
                <a:cs typeface="Arial" pitchFamily="34" charset="0"/>
              </a:rPr>
              <a:t>、加大财政对环保科学研究、监测及信息化能力、监督执法能力的支持，鼓励社会化方式提供各种环境服务。增加环保部门公务员编制，提高执法人员素质，尽快作出环境管理执法人员尽职免责的司法解释。</a:t>
            </a:r>
            <a:endParaRPr lang="en-US" altLang="zh-CN" sz="1700" dirty="0">
              <a:latin typeface="Arial" pitchFamily="34" charset="0"/>
              <a:ea typeface="黑体" pitchFamily="49" charset="-122"/>
              <a:cs typeface="Arial" pitchFamily="34" charset="0"/>
            </a:endParaRPr>
          </a:p>
          <a:p>
            <a:pPr algn="just">
              <a:buFontTx/>
              <a:buNone/>
            </a:pPr>
            <a:r>
              <a:rPr lang="en-GB" altLang="zh-CN" sz="1600" b="1" u="sng" dirty="0">
                <a:ea typeface="黑体" pitchFamily="49" charset="-122"/>
                <a:cs typeface="Arial" pitchFamily="34" charset="0"/>
              </a:rPr>
              <a:t>Recommendation 4: </a:t>
            </a:r>
            <a:r>
              <a:rPr lang="en-US" altLang="zh-CN" sz="1600" b="1" u="sng" dirty="0">
                <a:ea typeface="黑体" pitchFamily="49" charset="-122"/>
                <a:cs typeface="Arial" pitchFamily="34" charset="0"/>
              </a:rPr>
              <a:t>Match </a:t>
            </a:r>
            <a:r>
              <a:rPr lang="en-US" altLang="zh-CN" sz="1600" b="1" u="sng" dirty="0" err="1">
                <a:ea typeface="黑体" pitchFamily="49" charset="-122"/>
                <a:cs typeface="Arial" pitchFamily="34" charset="0"/>
              </a:rPr>
              <a:t>env’l</a:t>
            </a:r>
            <a:r>
              <a:rPr lang="en-US" altLang="zh-CN" sz="1600" b="1" u="sng" dirty="0">
                <a:ea typeface="黑体" pitchFamily="49" charset="-122"/>
                <a:cs typeface="Arial" pitchFamily="34" charset="0"/>
              </a:rPr>
              <a:t> protection departments’ authority, capacity, &amp; resources to their supervision and management functions &amp; tasks.</a:t>
            </a:r>
          </a:p>
          <a:p>
            <a:pPr algn="just">
              <a:buFontTx/>
              <a:buNone/>
            </a:pPr>
            <a:r>
              <a:rPr lang="en-US" altLang="zh-CN" sz="1500" dirty="0">
                <a:ea typeface="黑体" pitchFamily="49" charset="-122"/>
                <a:cs typeface="Arial" pitchFamily="34" charset="0"/>
              </a:rPr>
              <a:t>(</a:t>
            </a:r>
            <a:r>
              <a:rPr lang="en-US" altLang="zh-CN" sz="1500" dirty="0" err="1">
                <a:ea typeface="黑体" pitchFamily="49" charset="-122"/>
                <a:cs typeface="Arial" pitchFamily="34" charset="0"/>
              </a:rPr>
              <a:t>i</a:t>
            </a:r>
            <a:r>
              <a:rPr lang="en-US" altLang="zh-CN" sz="1500" dirty="0">
                <a:ea typeface="黑体" pitchFamily="49" charset="-122"/>
                <a:cs typeface="Arial" pitchFamily="34" charset="0"/>
              </a:rPr>
              <a:t>) State Council should specify environmental protection departments’ authorities to supervise the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protection activities of other departments and local governments. </a:t>
            </a:r>
            <a:endParaRPr lang="zh-CN" altLang="zh-CN" sz="1500" dirty="0">
              <a:ea typeface="黑体" pitchFamily="49" charset="-122"/>
              <a:cs typeface="Arial" pitchFamily="34" charset="0"/>
            </a:endParaRPr>
          </a:p>
          <a:p>
            <a:pPr algn="just">
              <a:buFontTx/>
              <a:buNone/>
            </a:pPr>
            <a:r>
              <a:rPr lang="en-US" altLang="zh-CN" sz="1500" dirty="0">
                <a:ea typeface="黑体" pitchFamily="49" charset="-122"/>
                <a:cs typeface="Arial" pitchFamily="34" charset="0"/>
              </a:rPr>
              <a:t>(ii) Establish a unified environmental information platform to achieve timely and accurate data sharing. Set up a national environmental quality monitoring network under the management of the Ministry of Environmental Protection. </a:t>
            </a:r>
            <a:endParaRPr lang="zh-CN" altLang="zh-CN" sz="1500" dirty="0">
              <a:ea typeface="黑体" pitchFamily="49" charset="-122"/>
              <a:cs typeface="Arial" pitchFamily="34" charset="0"/>
            </a:endParaRPr>
          </a:p>
          <a:p>
            <a:pPr algn="just">
              <a:buFontTx/>
              <a:buNone/>
            </a:pPr>
            <a:r>
              <a:rPr lang="en-US" altLang="zh-CN" sz="1500" dirty="0">
                <a:ea typeface="黑体" pitchFamily="49" charset="-122"/>
                <a:cs typeface="Arial" pitchFamily="34" charset="0"/>
              </a:rPr>
              <a:t>(iii) Increase fiscal investments in environmental scientific research, monitoring &amp; information gathering, &amp; supervision &amp; enforcement capacities. Encourage provision of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services through market mechanisms. </a:t>
            </a:r>
            <a:endParaRPr lang="zh-CN" altLang="zh-CN" sz="1500" dirty="0">
              <a:ea typeface="黑体" pitchFamily="49" charset="-122"/>
              <a:cs typeface="Arial" pitchFamily="34" charset="0"/>
            </a:endParaRPr>
          </a:p>
          <a:p>
            <a:pPr algn="just">
              <a:buFontTx/>
              <a:buNone/>
            </a:pPr>
            <a:r>
              <a:rPr lang="en-US" altLang="zh-CN" sz="1500" dirty="0">
                <a:ea typeface="黑体" pitchFamily="49" charset="-122"/>
                <a:cs typeface="Arial" pitchFamily="34" charset="0"/>
              </a:rPr>
              <a:t>(iv) Increase overall number &amp; capability of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protection departments’ civil servants to match their workload and statutory responsibilities. Prescribe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law enforcement duties; offer training. </a:t>
            </a:r>
            <a:endParaRPr lang="zh-CN" altLang="zh-CN" sz="1500" dirty="0">
              <a:ea typeface="黑体" pitchFamily="49" charset="-122"/>
              <a:cs typeface="Arial" pitchFamily="34" charset="0"/>
            </a:endParaRPr>
          </a:p>
        </p:txBody>
      </p:sp>
      <p:sp>
        <p:nvSpPr>
          <p:cNvPr id="18435" name="AutoShape 4"/>
          <p:cNvSpPr>
            <a:spLocks noChangeArrowheads="1"/>
          </p:cNvSpPr>
          <p:nvPr/>
        </p:nvSpPr>
        <p:spPr bwMode="auto">
          <a:xfrm>
            <a:off x="621104" y="260648"/>
            <a:ext cx="5082250"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spcBef>
                <a:spcPct val="0"/>
              </a:spcBef>
              <a:buFontTx/>
              <a:buNone/>
            </a:pPr>
            <a:r>
              <a:rPr lang="zh-CN" altLang="en-US" sz="1800">
                <a:solidFill>
                  <a:schemeClr val="bg1"/>
                </a:solidFill>
                <a:ea typeface="黑体" pitchFamily="49" charset="-122"/>
                <a:cs typeface="Arial" pitchFamily="34" charset="0"/>
              </a:rPr>
              <a:t>四、主要政策建议    </a:t>
            </a:r>
            <a:r>
              <a:rPr lang="en-US" altLang="zh-CN" sz="1800">
                <a:solidFill>
                  <a:schemeClr val="bg1"/>
                </a:solidFill>
                <a:ea typeface="黑体" pitchFamily="49" charset="-122"/>
                <a:cs typeface="Arial" pitchFamily="34" charset="0"/>
              </a:rPr>
              <a:t>4. Policy Recommendations</a:t>
            </a:r>
            <a:endParaRPr lang="zh-CN" altLang="en-US" sz="1800">
              <a:solidFill>
                <a:schemeClr val="bg1"/>
              </a:solidFill>
              <a:ea typeface="黑体" pitchFamily="49" charset="-122"/>
              <a:cs typeface="Arial" pitchFamily="34" charset="0"/>
            </a:endParaRPr>
          </a:p>
        </p:txBody>
      </p:sp>
    </p:spTree>
    <p:extLst>
      <p:ext uri="{BB962C8B-B14F-4D97-AF65-F5344CB8AC3E}">
        <p14:creationId xmlns:p14="http://schemas.microsoft.com/office/powerpoint/2010/main" val="24673825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591242" y="836712"/>
            <a:ext cx="8085214" cy="468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eaLnBrk="1" hangingPunct="1">
              <a:spcBef>
                <a:spcPct val="0"/>
              </a:spcBef>
              <a:spcAft>
                <a:spcPts val="383"/>
              </a:spcAft>
              <a:buNone/>
            </a:pPr>
            <a:r>
              <a:rPr lang="zh-CN" altLang="en-US" sz="1700" b="1" u="sng" dirty="0">
                <a:latin typeface="Arial" pitchFamily="34" charset="0"/>
                <a:ea typeface="黑体" pitchFamily="49" charset="-122"/>
                <a:cs typeface="Arial" pitchFamily="34" charset="0"/>
              </a:rPr>
              <a:t>五、以提高效率、确保制度有效实施为目标，改革整合环境管理制度。</a:t>
            </a:r>
            <a:r>
              <a:rPr lang="zh-CN" altLang="en-US" sz="1700" dirty="0">
                <a:latin typeface="Arial" pitchFamily="34" charset="0"/>
                <a:ea typeface="黑体" pitchFamily="49" charset="-122"/>
                <a:cs typeface="Arial" pitchFamily="34" charset="0"/>
              </a:rPr>
              <a:t>重新审视环境管理制度的科学性和合理性，及时修订环保法律和制度。</a:t>
            </a:r>
            <a:r>
              <a:rPr lang="en-US" altLang="zh-CN" sz="1700" dirty="0">
                <a:latin typeface="Arial" pitchFamily="34" charset="0"/>
                <a:ea typeface="黑体" pitchFamily="49" charset="-122"/>
                <a:cs typeface="Arial" pitchFamily="34" charset="0"/>
              </a:rPr>
              <a:t>1</a:t>
            </a:r>
            <a:r>
              <a:rPr lang="zh-CN" altLang="en-US" sz="1700" dirty="0">
                <a:latin typeface="Arial" pitchFamily="34" charset="0"/>
                <a:ea typeface="黑体" pitchFamily="49" charset="-122"/>
                <a:cs typeface="Arial" pitchFamily="34" charset="0"/>
              </a:rPr>
              <a:t>、研究制定包括主要污染物排放、煤炭消费、二氧化碳排放的全面总量控制制度。探索实施以环境容量为基础的区域性、流域性污染物总量控制制度和行业污染物总量控制制度。</a:t>
            </a:r>
            <a:r>
              <a:rPr lang="en-US" altLang="zh-CN" sz="1700" dirty="0">
                <a:latin typeface="Arial" pitchFamily="34" charset="0"/>
                <a:ea typeface="黑体" pitchFamily="49" charset="-122"/>
                <a:cs typeface="Arial" pitchFamily="34" charset="0"/>
              </a:rPr>
              <a:t>2</a:t>
            </a:r>
            <a:r>
              <a:rPr lang="zh-CN" altLang="en-US" sz="1700" dirty="0">
                <a:latin typeface="Arial" pitchFamily="34" charset="0"/>
                <a:ea typeface="黑体" pitchFamily="49" charset="-122"/>
                <a:cs typeface="Arial" pitchFamily="34" charset="0"/>
              </a:rPr>
              <a:t>、出台污染物排放许可制度相关法规和实施细则，将排污单位纳入统一监管。改革环境影响评价制度，废除“三同时制度”，做好与排污许可制度的衔接。环境影响评价制度应重点用于战略、规划、政策和国家跨区域流域对生态环境有重大影响项目的评价。</a:t>
            </a:r>
            <a:r>
              <a:rPr lang="en-US" altLang="zh-CN" sz="1700" dirty="0">
                <a:latin typeface="Arial" pitchFamily="34" charset="0"/>
                <a:ea typeface="黑体" pitchFamily="49" charset="-122"/>
                <a:cs typeface="Arial" pitchFamily="34" charset="0"/>
              </a:rPr>
              <a:t>3</a:t>
            </a:r>
            <a:r>
              <a:rPr lang="zh-CN" altLang="en-US" sz="1700" dirty="0">
                <a:latin typeface="Arial" pitchFamily="34" charset="0"/>
                <a:ea typeface="黑体" pitchFamily="49" charset="-122"/>
                <a:cs typeface="Arial" pitchFamily="34" charset="0"/>
              </a:rPr>
              <a:t>、完善环境与健康相关制度，健全环境公益诉讼制度，强化生态环境损害赔偿和责任追究。强化司法系统追究环境违法行为的责任和能力。</a:t>
            </a:r>
            <a:endParaRPr lang="en-US" altLang="zh-CN" sz="1700" dirty="0">
              <a:latin typeface="Arial" pitchFamily="34" charset="0"/>
              <a:ea typeface="黑体" pitchFamily="49" charset="-122"/>
              <a:cs typeface="Arial" pitchFamily="34" charset="0"/>
            </a:endParaRPr>
          </a:p>
          <a:p>
            <a:pPr>
              <a:buFontTx/>
              <a:buNone/>
            </a:pPr>
            <a:r>
              <a:rPr lang="en-GB" altLang="zh-CN" sz="1600" b="1" u="sng" spc="-20" dirty="0">
                <a:ea typeface="黑体" pitchFamily="49" charset="-122"/>
                <a:cs typeface="Arial" pitchFamily="34" charset="0"/>
              </a:rPr>
              <a:t>Recommendation 5: </a:t>
            </a:r>
            <a:r>
              <a:rPr lang="en-US" altLang="zh-CN" sz="1600" b="1" u="sng" spc="-20" dirty="0">
                <a:ea typeface="黑体" pitchFamily="49" charset="-122"/>
                <a:cs typeface="Arial" pitchFamily="34" charset="0"/>
              </a:rPr>
              <a:t>Integrate </a:t>
            </a:r>
            <a:r>
              <a:rPr lang="en-US" altLang="zh-CN" sz="1600" b="1" u="sng" spc="-20" dirty="0" err="1">
                <a:ea typeface="黑体" pitchFamily="49" charset="-122"/>
                <a:cs typeface="Arial" pitchFamily="34" charset="0"/>
              </a:rPr>
              <a:t>env’l</a:t>
            </a:r>
            <a:r>
              <a:rPr lang="en-US" altLang="zh-CN" sz="1600" b="1" u="sng" spc="-20" dirty="0">
                <a:ea typeface="黑体" pitchFamily="49" charset="-122"/>
                <a:cs typeface="Arial" pitchFamily="34" charset="0"/>
              </a:rPr>
              <a:t> management institutions for efficiency and effectiveness. </a:t>
            </a:r>
          </a:p>
          <a:p>
            <a:pPr algn="just">
              <a:buFontTx/>
              <a:buNone/>
            </a:pPr>
            <a:r>
              <a:rPr lang="en-US" altLang="zh-CN" sz="1500" dirty="0">
                <a:ea typeface="黑体" pitchFamily="49" charset="-122"/>
                <a:cs typeface="Arial" pitchFamily="34" charset="0"/>
              </a:rPr>
              <a:t>(</a:t>
            </a:r>
            <a:r>
              <a:rPr lang="en-US" altLang="zh-CN" sz="1500" dirty="0" err="1">
                <a:ea typeface="黑体" pitchFamily="49" charset="-122"/>
                <a:cs typeface="Arial" pitchFamily="34" charset="0"/>
              </a:rPr>
              <a:t>i</a:t>
            </a:r>
            <a:r>
              <a:rPr lang="en-US" altLang="zh-CN" sz="1500" dirty="0">
                <a:ea typeface="黑体" pitchFamily="49" charset="-122"/>
                <a:cs typeface="Arial" pitchFamily="34" charset="0"/>
              </a:rPr>
              <a:t>) Implement a comprehensive total emission control system for primary pollutants &amp; CO</a:t>
            </a:r>
            <a:r>
              <a:rPr lang="en-US" altLang="zh-CN" sz="1500" baseline="-25000" dirty="0">
                <a:ea typeface="黑体" pitchFamily="49" charset="-122"/>
                <a:cs typeface="Arial" pitchFamily="34" charset="0"/>
              </a:rPr>
              <a:t>2</a:t>
            </a:r>
            <a:r>
              <a:rPr lang="en-US" altLang="zh-CN" sz="1500" dirty="0">
                <a:ea typeface="黑体" pitchFamily="49" charset="-122"/>
                <a:cs typeface="Arial" pitchFamily="34" charset="0"/>
              </a:rPr>
              <a:t> emissions from fossil fuel consumption. Explore &amp; implement regional, river-basin &amp; </a:t>
            </a:r>
            <a:r>
              <a:rPr lang="en-US" altLang="zh-CN" sz="1500" dirty="0" err="1">
                <a:ea typeface="黑体" pitchFamily="49" charset="-122"/>
                <a:cs typeface="Arial" pitchFamily="34" charset="0"/>
              </a:rPr>
              <a:t>sectoral</a:t>
            </a:r>
            <a:r>
              <a:rPr lang="en-US" altLang="zh-CN" sz="1500" dirty="0">
                <a:ea typeface="黑体" pitchFamily="49" charset="-122"/>
                <a:cs typeface="Arial" pitchFamily="34" charset="0"/>
              </a:rPr>
              <a:t> total emission control systems based on each region’s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carrying capacity. </a:t>
            </a:r>
            <a:endParaRPr lang="zh-CN" altLang="zh-CN" sz="1500" dirty="0">
              <a:ea typeface="黑体" pitchFamily="49" charset="-122"/>
              <a:cs typeface="Arial" pitchFamily="34" charset="0"/>
            </a:endParaRPr>
          </a:p>
          <a:p>
            <a:pPr algn="just">
              <a:buFontTx/>
              <a:buNone/>
            </a:pPr>
            <a:r>
              <a:rPr lang="en-US" altLang="zh-CN" sz="1500" dirty="0">
                <a:ea typeface="黑体" pitchFamily="49" charset="-122"/>
                <a:cs typeface="Arial" pitchFamily="34" charset="0"/>
              </a:rPr>
              <a:t>(ii) Develop laws &amp; regulations for an emission permit system. Cover all pollution discharging entities. Reform environmental impact assessment (EIA) system to achieve more effective integration with pollution permitting system &amp; apply to strategies, plans &amp; policies &amp; cross-regional &amp; river basin projects that may have significant ecological impacts. </a:t>
            </a:r>
            <a:endParaRPr lang="zh-CN" altLang="zh-CN" sz="1500" dirty="0">
              <a:ea typeface="黑体" pitchFamily="49" charset="-122"/>
              <a:cs typeface="Arial" pitchFamily="34" charset="0"/>
            </a:endParaRPr>
          </a:p>
          <a:p>
            <a:pPr algn="just">
              <a:buFontTx/>
              <a:buNone/>
            </a:pPr>
            <a:r>
              <a:rPr lang="en-US" altLang="zh-CN" sz="1500" dirty="0">
                <a:ea typeface="黑体" pitchFamily="49" charset="-122"/>
                <a:cs typeface="Arial" pitchFamily="34" charset="0"/>
              </a:rPr>
              <a:t>(iii) Improve environment &amp; health related institutions,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public interest litigation system &amp; ecological environment damage compensation &amp; accountability systems. Strengthen investigative efforts &amp; penalties for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matters involving criminal liability. Ensure sanctions reflect offense.</a:t>
            </a:r>
            <a:endParaRPr lang="zh-CN" altLang="zh-CN" sz="1500" dirty="0">
              <a:ea typeface="黑体" pitchFamily="49" charset="-122"/>
              <a:cs typeface="Arial" pitchFamily="34" charset="0"/>
            </a:endParaRPr>
          </a:p>
        </p:txBody>
      </p:sp>
      <p:sp>
        <p:nvSpPr>
          <p:cNvPr id="19459" name="AutoShape 4"/>
          <p:cNvSpPr>
            <a:spLocks noChangeArrowheads="1"/>
          </p:cNvSpPr>
          <p:nvPr/>
        </p:nvSpPr>
        <p:spPr bwMode="auto">
          <a:xfrm>
            <a:off x="591242" y="259389"/>
            <a:ext cx="5082250"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spcBef>
                <a:spcPct val="0"/>
              </a:spcBef>
              <a:buFontTx/>
              <a:buNone/>
            </a:pPr>
            <a:r>
              <a:rPr lang="zh-CN" altLang="en-US" sz="1800">
                <a:solidFill>
                  <a:schemeClr val="bg1"/>
                </a:solidFill>
                <a:ea typeface="黑体" pitchFamily="49" charset="-122"/>
                <a:cs typeface="Arial" pitchFamily="34" charset="0"/>
              </a:rPr>
              <a:t>四、主要政策建议    </a:t>
            </a:r>
            <a:r>
              <a:rPr lang="en-US" altLang="zh-CN" sz="1800">
                <a:solidFill>
                  <a:schemeClr val="bg1"/>
                </a:solidFill>
                <a:ea typeface="黑体" pitchFamily="49" charset="-122"/>
                <a:cs typeface="Arial" pitchFamily="34" charset="0"/>
              </a:rPr>
              <a:t>4. Policy Recommendations</a:t>
            </a:r>
            <a:endParaRPr lang="zh-CN" altLang="en-US" sz="1800">
              <a:solidFill>
                <a:schemeClr val="bg1"/>
              </a:solidFill>
              <a:ea typeface="黑体" pitchFamily="49" charset="-122"/>
              <a:cs typeface="Arial" pitchFamily="34" charset="0"/>
            </a:endParaRPr>
          </a:p>
        </p:txBody>
      </p:sp>
    </p:spTree>
    <p:extLst>
      <p:ext uri="{BB962C8B-B14F-4D97-AF65-F5344CB8AC3E}">
        <p14:creationId xmlns:p14="http://schemas.microsoft.com/office/powerpoint/2010/main" val="10734596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23639" y="1040747"/>
            <a:ext cx="7439118" cy="82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marL="268288" indent="-268288"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ctr" eaLnBrk="1" hangingPunct="1">
              <a:spcBef>
                <a:spcPct val="0"/>
              </a:spcBef>
              <a:spcAft>
                <a:spcPts val="765"/>
              </a:spcAft>
              <a:buNone/>
            </a:pPr>
            <a:r>
              <a:rPr lang="zh-CN" altLang="en-US" sz="2300">
                <a:latin typeface="华文中宋" pitchFamily="2" charset="-122"/>
                <a:ea typeface="华文中宋" pitchFamily="2" charset="-122"/>
              </a:rPr>
              <a:t>主要内容</a:t>
            </a:r>
          </a:p>
          <a:p>
            <a:pPr algn="ctr" eaLnBrk="1" hangingPunct="1">
              <a:spcBef>
                <a:spcPct val="0"/>
              </a:spcBef>
              <a:spcAft>
                <a:spcPts val="765"/>
              </a:spcAft>
              <a:buNone/>
            </a:pPr>
            <a:r>
              <a:rPr lang="en-US" altLang="zh-CN" sz="2000">
                <a:latin typeface="华文中宋" pitchFamily="2" charset="-122"/>
                <a:ea typeface="华文中宋" pitchFamily="2" charset="-122"/>
              </a:rPr>
              <a:t>Contents</a:t>
            </a:r>
            <a:endParaRPr lang="zh-CN" altLang="en-US" sz="2000">
              <a:ea typeface="黑体" pitchFamily="49" charset="-122"/>
            </a:endParaRPr>
          </a:p>
        </p:txBody>
      </p:sp>
      <p:sp>
        <p:nvSpPr>
          <p:cNvPr id="3075" name="Rectangle 3"/>
          <p:cNvSpPr>
            <a:spLocks noChangeArrowheads="1"/>
          </p:cNvSpPr>
          <p:nvPr/>
        </p:nvSpPr>
        <p:spPr bwMode="auto">
          <a:xfrm>
            <a:off x="2826622" y="2049099"/>
            <a:ext cx="3766129" cy="54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marL="268288" indent="-268288"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spcBef>
                <a:spcPct val="0"/>
              </a:spcBef>
              <a:buFontTx/>
              <a:buNone/>
            </a:pPr>
            <a:r>
              <a:rPr lang="zh-CN" altLang="en-US" sz="2000">
                <a:ea typeface="黑体" pitchFamily="49" charset="-122"/>
                <a:cs typeface="Arial" pitchFamily="34" charset="0"/>
              </a:rPr>
              <a:t>一、背景及研究过程</a:t>
            </a:r>
            <a:endParaRPr lang="en-US" altLang="zh-CN" sz="2000">
              <a:ea typeface="黑体" pitchFamily="49" charset="-122"/>
              <a:cs typeface="Arial" pitchFamily="34" charset="0"/>
            </a:endParaRPr>
          </a:p>
          <a:p>
            <a:pPr>
              <a:spcBef>
                <a:spcPct val="0"/>
              </a:spcBef>
              <a:buFontTx/>
              <a:buNone/>
            </a:pPr>
            <a:r>
              <a:rPr lang="en-US" altLang="zh-CN" sz="2000">
                <a:ea typeface="黑体" pitchFamily="49" charset="-122"/>
                <a:cs typeface="Arial" pitchFamily="34" charset="0"/>
              </a:rPr>
              <a:t>1. Background and Approach</a:t>
            </a:r>
            <a:endParaRPr lang="zh-CN" altLang="en-US" sz="2000">
              <a:ea typeface="黑体" pitchFamily="49" charset="-122"/>
              <a:cs typeface="Arial" pitchFamily="34" charset="0"/>
            </a:endParaRPr>
          </a:p>
        </p:txBody>
      </p:sp>
      <p:sp>
        <p:nvSpPr>
          <p:cNvPr id="3077" name="Rectangle 6"/>
          <p:cNvSpPr>
            <a:spLocks noChangeArrowheads="1"/>
          </p:cNvSpPr>
          <p:nvPr/>
        </p:nvSpPr>
        <p:spPr bwMode="auto">
          <a:xfrm>
            <a:off x="2826622" y="3703361"/>
            <a:ext cx="3634518" cy="73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marL="268288" indent="-268288"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2000">
                <a:latin typeface="黑体" pitchFamily="49" charset="-122"/>
                <a:ea typeface="黑体" pitchFamily="49" charset="-122"/>
              </a:rPr>
              <a:t>三、国际经验综述</a:t>
            </a:r>
            <a:endParaRPr lang="en-US" altLang="zh-CN" sz="2000">
              <a:latin typeface="黑体" pitchFamily="49" charset="-122"/>
              <a:ea typeface="黑体" pitchFamily="49" charset="-122"/>
            </a:endParaRPr>
          </a:p>
          <a:p>
            <a:pPr eaLnBrk="1" hangingPunct="1">
              <a:spcBef>
                <a:spcPct val="0"/>
              </a:spcBef>
              <a:buFontTx/>
              <a:buNone/>
            </a:pPr>
            <a:r>
              <a:rPr lang="en-US" altLang="zh-CN" sz="2000">
                <a:ea typeface="黑体" pitchFamily="49" charset="-122"/>
                <a:cs typeface="Times New Roman" pitchFamily="18" charset="0"/>
              </a:rPr>
              <a:t>3. </a:t>
            </a:r>
            <a:r>
              <a:rPr lang="en-US" altLang="zh-CN" sz="2000">
                <a:ea typeface="黑体" pitchFamily="49" charset="-122"/>
                <a:cs typeface="Arial" pitchFamily="34" charset="0"/>
              </a:rPr>
              <a:t>International Experiences</a:t>
            </a:r>
            <a:endParaRPr lang="zh-CN" altLang="en-US" sz="2000">
              <a:ea typeface="黑体" pitchFamily="49" charset="-122"/>
              <a:cs typeface="Arial" pitchFamily="34" charset="0"/>
            </a:endParaRPr>
          </a:p>
        </p:txBody>
      </p:sp>
      <p:sp>
        <p:nvSpPr>
          <p:cNvPr id="3078" name="Rectangle 3"/>
          <p:cNvSpPr>
            <a:spLocks noChangeArrowheads="1"/>
          </p:cNvSpPr>
          <p:nvPr/>
        </p:nvSpPr>
        <p:spPr bwMode="auto">
          <a:xfrm>
            <a:off x="2826622" y="2877242"/>
            <a:ext cx="3766129" cy="54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marL="268288" indent="-268288"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spcBef>
                <a:spcPct val="0"/>
              </a:spcBef>
              <a:buFontTx/>
              <a:buNone/>
            </a:pPr>
            <a:r>
              <a:rPr lang="zh-CN" altLang="en-US" sz="2000">
                <a:ea typeface="黑体" pitchFamily="49" charset="-122"/>
                <a:cs typeface="Arial" pitchFamily="34" charset="0"/>
              </a:rPr>
              <a:t>二、主要研究结论</a:t>
            </a:r>
            <a:endParaRPr lang="en-US" altLang="zh-CN" sz="2000">
              <a:ea typeface="黑体" pitchFamily="49" charset="-122"/>
              <a:cs typeface="Arial" pitchFamily="34" charset="0"/>
            </a:endParaRPr>
          </a:p>
          <a:p>
            <a:pPr>
              <a:spcBef>
                <a:spcPct val="0"/>
              </a:spcBef>
              <a:buFontTx/>
              <a:buNone/>
            </a:pPr>
            <a:r>
              <a:rPr lang="en-US" altLang="zh-CN" sz="2000">
                <a:ea typeface="黑体" pitchFamily="49" charset="-122"/>
                <a:cs typeface="Arial" pitchFamily="34" charset="0"/>
              </a:rPr>
              <a:t>2. Key Findings</a:t>
            </a:r>
            <a:endParaRPr lang="zh-CN" altLang="en-US" sz="2000">
              <a:ea typeface="黑体" pitchFamily="49" charset="-122"/>
              <a:cs typeface="Arial" pitchFamily="34" charset="0"/>
            </a:endParaRPr>
          </a:p>
        </p:txBody>
      </p:sp>
      <p:sp>
        <p:nvSpPr>
          <p:cNvPr id="3079" name="Rectangle 3"/>
          <p:cNvSpPr>
            <a:spLocks noChangeArrowheads="1"/>
          </p:cNvSpPr>
          <p:nvPr/>
        </p:nvSpPr>
        <p:spPr bwMode="auto">
          <a:xfrm>
            <a:off x="2826622" y="4531504"/>
            <a:ext cx="3766129" cy="54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marL="268288" indent="-268288"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spcBef>
                <a:spcPct val="0"/>
              </a:spcBef>
              <a:buFontTx/>
              <a:buNone/>
            </a:pPr>
            <a:r>
              <a:rPr lang="zh-CN" altLang="en-US" sz="2000">
                <a:ea typeface="黑体" pitchFamily="49" charset="-122"/>
                <a:cs typeface="Arial" pitchFamily="34" charset="0"/>
              </a:rPr>
              <a:t>四、主要</a:t>
            </a:r>
            <a:r>
              <a:rPr lang="zh-CN" altLang="en-US" sz="2000">
                <a:latin typeface="黑体" pitchFamily="49" charset="-122"/>
                <a:ea typeface="黑体" pitchFamily="49" charset="-122"/>
                <a:cs typeface="Arial" pitchFamily="34" charset="0"/>
              </a:rPr>
              <a:t>政策建议</a:t>
            </a:r>
            <a:endParaRPr lang="en-US" altLang="zh-CN" sz="2000">
              <a:latin typeface="黑体" pitchFamily="49" charset="-122"/>
              <a:ea typeface="黑体" pitchFamily="49" charset="-122"/>
              <a:cs typeface="Arial" pitchFamily="34" charset="0"/>
            </a:endParaRPr>
          </a:p>
          <a:p>
            <a:pPr>
              <a:spcBef>
                <a:spcPct val="0"/>
              </a:spcBef>
              <a:buFontTx/>
              <a:buNone/>
            </a:pPr>
            <a:r>
              <a:rPr lang="en-US" altLang="zh-CN" sz="2000">
                <a:ea typeface="黑体" pitchFamily="49" charset="-122"/>
                <a:cs typeface="Arial" pitchFamily="34" charset="0"/>
              </a:rPr>
              <a:t>4. Policy Recommendations</a:t>
            </a:r>
            <a:endParaRPr lang="zh-CN" altLang="en-US" sz="2000">
              <a:ea typeface="黑体" pitchFamily="49" charset="-122"/>
              <a:cs typeface="Arial" pitchFamily="34" charset="0"/>
            </a:endParaRPr>
          </a:p>
        </p:txBody>
      </p:sp>
    </p:spTree>
    <p:extLst>
      <p:ext uri="{BB962C8B-B14F-4D97-AF65-F5344CB8AC3E}">
        <p14:creationId xmlns:p14="http://schemas.microsoft.com/office/powerpoint/2010/main" val="51754348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591242" y="908720"/>
            <a:ext cx="7929120" cy="46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eaLnBrk="1" hangingPunct="1">
              <a:spcBef>
                <a:spcPct val="0"/>
              </a:spcBef>
              <a:spcAft>
                <a:spcPts val="383"/>
              </a:spcAft>
              <a:buNone/>
            </a:pPr>
            <a:r>
              <a:rPr lang="zh-CN" altLang="en-US" sz="1700" b="1" u="sng" dirty="0">
                <a:latin typeface="Arial" pitchFamily="34" charset="0"/>
                <a:ea typeface="黑体" pitchFamily="49" charset="-122"/>
                <a:cs typeface="Arial" pitchFamily="34" charset="0"/>
              </a:rPr>
              <a:t>六、对国合会下一步研究课题的建议。</a:t>
            </a:r>
            <a:r>
              <a:rPr lang="en-US" altLang="zh-CN" sz="1700" dirty="0">
                <a:latin typeface="Arial" pitchFamily="34" charset="0"/>
                <a:ea typeface="黑体" pitchFamily="49" charset="-122"/>
                <a:cs typeface="Arial" pitchFamily="34" charset="0"/>
              </a:rPr>
              <a:t>1</a:t>
            </a:r>
            <a:r>
              <a:rPr lang="zh-CN" altLang="en-US" sz="1700" dirty="0">
                <a:latin typeface="Arial" pitchFamily="34" charset="0"/>
                <a:ea typeface="黑体" pitchFamily="49" charset="-122"/>
                <a:cs typeface="Arial" pitchFamily="34" charset="0"/>
              </a:rPr>
              <a:t>、健全国家环境治理体系、提升国家环境治理能力，特别是加强环境社会治理的研究；</a:t>
            </a:r>
            <a:r>
              <a:rPr lang="en-US" altLang="zh-CN" sz="1700" dirty="0">
                <a:latin typeface="Arial" pitchFamily="34" charset="0"/>
                <a:ea typeface="黑体" pitchFamily="49" charset="-122"/>
                <a:cs typeface="Arial" pitchFamily="34" charset="0"/>
              </a:rPr>
              <a:t>2</a:t>
            </a:r>
            <a:r>
              <a:rPr lang="zh-CN" altLang="en-US" sz="1700" dirty="0">
                <a:latin typeface="Arial" pitchFamily="34" charset="0"/>
                <a:ea typeface="黑体" pitchFamily="49" charset="-122"/>
                <a:cs typeface="Arial" pitchFamily="34" charset="0"/>
              </a:rPr>
              <a:t>、政府及有关部门环境绩效第三方评估、企业环境信用第三方评估的制度建设研究；</a:t>
            </a:r>
            <a:r>
              <a:rPr lang="en-US" altLang="zh-CN" sz="1700" dirty="0">
                <a:latin typeface="Arial" pitchFamily="34" charset="0"/>
                <a:ea typeface="黑体" pitchFamily="49" charset="-122"/>
                <a:cs typeface="Arial" pitchFamily="34" charset="0"/>
              </a:rPr>
              <a:t>3</a:t>
            </a:r>
            <a:r>
              <a:rPr lang="zh-CN" altLang="en-US" sz="1700" dirty="0">
                <a:latin typeface="Arial" pitchFamily="34" charset="0"/>
                <a:ea typeface="黑体" pitchFamily="49" charset="-122"/>
                <a:cs typeface="Arial" pitchFamily="34" charset="0"/>
              </a:rPr>
              <a:t>、环境保护制度体系构建及顶层设计研究；</a:t>
            </a:r>
            <a:r>
              <a:rPr lang="en-US" altLang="zh-CN" sz="1700" dirty="0">
                <a:latin typeface="Arial" pitchFamily="34" charset="0"/>
                <a:ea typeface="黑体" pitchFamily="49" charset="-122"/>
                <a:cs typeface="Arial" pitchFamily="34" charset="0"/>
              </a:rPr>
              <a:t>4</a:t>
            </a:r>
            <a:r>
              <a:rPr lang="zh-CN" altLang="en-US" sz="1700" dirty="0">
                <a:latin typeface="Arial" pitchFamily="34" charset="0"/>
                <a:ea typeface="黑体" pitchFamily="49" charset="-122"/>
                <a:cs typeface="Arial" pitchFamily="34" charset="0"/>
              </a:rPr>
              <a:t>、环境保护激励政策和制度研究；</a:t>
            </a:r>
            <a:r>
              <a:rPr lang="en-US" altLang="zh-CN" sz="1700" dirty="0">
                <a:latin typeface="Arial" pitchFamily="34" charset="0"/>
                <a:ea typeface="黑体" pitchFamily="49" charset="-122"/>
                <a:cs typeface="Arial" pitchFamily="34" charset="0"/>
              </a:rPr>
              <a:t>5</a:t>
            </a:r>
            <a:r>
              <a:rPr lang="zh-CN" altLang="en-US" sz="1700" dirty="0">
                <a:latin typeface="Arial" pitchFamily="34" charset="0"/>
                <a:ea typeface="黑体" pitchFamily="49" charset="-122"/>
                <a:cs typeface="Arial" pitchFamily="34" charset="0"/>
              </a:rPr>
              <a:t>、重要污染防治制度（如环境影响评价、污染物排放总量控制、排污收费制度）实施情况评估及制度改革研究；</a:t>
            </a:r>
            <a:r>
              <a:rPr lang="en-US" altLang="zh-CN" sz="1700" dirty="0">
                <a:latin typeface="Arial" pitchFamily="34" charset="0"/>
                <a:ea typeface="黑体" pitchFamily="49" charset="-122"/>
                <a:cs typeface="Arial" pitchFamily="34" charset="0"/>
              </a:rPr>
              <a:t>6</a:t>
            </a:r>
            <a:r>
              <a:rPr lang="zh-CN" altLang="en-US" sz="1700" dirty="0">
                <a:latin typeface="Arial" pitchFamily="34" charset="0"/>
                <a:ea typeface="黑体" pitchFamily="49" charset="-122"/>
                <a:cs typeface="Arial" pitchFamily="34" charset="0"/>
              </a:rPr>
              <a:t>、</a:t>
            </a:r>
            <a:r>
              <a:rPr lang="zh-CN" altLang="ja-JP" sz="1700" dirty="0">
                <a:latin typeface="Arial" pitchFamily="34" charset="0"/>
                <a:ea typeface="黑体" pitchFamily="49" charset="-122"/>
                <a:cs typeface="Arial" pitchFamily="34" charset="0"/>
              </a:rPr>
              <a:t>《</a:t>
            </a:r>
            <a:r>
              <a:rPr lang="zh-CN" altLang="en-US" sz="1700" dirty="0">
                <a:latin typeface="Arial" pitchFamily="34" charset="0"/>
                <a:ea typeface="黑体" pitchFamily="49" charset="-122"/>
                <a:cs typeface="Arial" pitchFamily="34" charset="0"/>
              </a:rPr>
              <a:t>奥胡斯公约</a:t>
            </a:r>
            <a:r>
              <a:rPr lang="zh-CN" altLang="ja-JP" sz="1700" dirty="0">
                <a:latin typeface="Arial" pitchFamily="34" charset="0"/>
                <a:ea typeface="黑体" pitchFamily="49" charset="-122"/>
                <a:cs typeface="Arial" pitchFamily="34" charset="0"/>
              </a:rPr>
              <a:t>》</a:t>
            </a:r>
            <a:r>
              <a:rPr lang="zh-CN" altLang="en-US" sz="1700" dirty="0">
                <a:latin typeface="Arial" pitchFamily="34" charset="0"/>
                <a:ea typeface="黑体" pitchFamily="49" charset="-122"/>
                <a:cs typeface="Arial" pitchFamily="34" charset="0"/>
              </a:rPr>
              <a:t>及环保公众参与国际经验的研究。</a:t>
            </a:r>
            <a:endParaRPr lang="en-US" altLang="zh-CN" sz="1700" dirty="0">
              <a:latin typeface="Arial" pitchFamily="34" charset="0"/>
              <a:ea typeface="黑体" pitchFamily="49" charset="-122"/>
              <a:cs typeface="Arial" pitchFamily="34" charset="0"/>
            </a:endParaRPr>
          </a:p>
          <a:p>
            <a:pPr>
              <a:buFontTx/>
              <a:buNone/>
            </a:pPr>
            <a:r>
              <a:rPr lang="en-GB" altLang="zh-CN" sz="1600" b="1" u="sng" dirty="0">
                <a:ea typeface="黑体" pitchFamily="49" charset="-122"/>
                <a:cs typeface="Arial" pitchFamily="34" charset="0"/>
              </a:rPr>
              <a:t>Recommendation 6: </a:t>
            </a:r>
            <a:r>
              <a:rPr lang="en-US" altLang="zh-CN" sz="1600" b="1" u="sng" dirty="0">
                <a:ea typeface="黑体" pitchFamily="49" charset="-122"/>
                <a:cs typeface="Arial" pitchFamily="34" charset="0"/>
              </a:rPr>
              <a:t>Recommendations for further CCICED </a:t>
            </a:r>
            <a:r>
              <a:rPr lang="en-GB" altLang="zh-CN" sz="1600" b="1" u="sng" dirty="0">
                <a:ea typeface="黑体" pitchFamily="49" charset="-122"/>
                <a:cs typeface="Arial" pitchFamily="34" charset="0"/>
              </a:rPr>
              <a:t>studies.</a:t>
            </a:r>
            <a:r>
              <a:rPr lang="en-GB" altLang="zh-CN" sz="1600" u="sng" dirty="0">
                <a:ea typeface="黑体" pitchFamily="49" charset="-122"/>
                <a:cs typeface="Arial" pitchFamily="34" charset="0"/>
              </a:rPr>
              <a:t> </a:t>
            </a:r>
            <a:endParaRPr lang="en-GB" altLang="zh-CN" sz="1600" u="sng" dirty="0" smtClean="0">
              <a:ea typeface="黑体" pitchFamily="49" charset="-122"/>
              <a:cs typeface="Arial" pitchFamily="34" charset="0"/>
            </a:endParaRPr>
          </a:p>
          <a:p>
            <a:pPr>
              <a:buFontTx/>
              <a:buNone/>
            </a:pPr>
            <a:r>
              <a:rPr lang="en-US" altLang="zh-CN" sz="1500" dirty="0" smtClean="0">
                <a:ea typeface="黑体" pitchFamily="49" charset="-122"/>
                <a:cs typeface="Arial" pitchFamily="34" charset="0"/>
              </a:rPr>
              <a:t>(</a:t>
            </a:r>
            <a:r>
              <a:rPr lang="en-US" altLang="zh-CN" sz="1500" dirty="0" err="1">
                <a:ea typeface="黑体" pitchFamily="49" charset="-122"/>
                <a:cs typeface="Arial" pitchFamily="34" charset="0"/>
              </a:rPr>
              <a:t>i</a:t>
            </a:r>
            <a:r>
              <a:rPr lang="en-US" altLang="zh-CN" sz="1500" dirty="0">
                <a:ea typeface="黑体" pitchFamily="49" charset="-122"/>
                <a:cs typeface="Arial" pitchFamily="34" charset="0"/>
              </a:rPr>
              <a:t>) strengthening the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governance system &amp; governance capacity, esp. social governance; </a:t>
            </a:r>
            <a:endParaRPr lang="zh-CN" altLang="zh-CN" sz="1500" dirty="0">
              <a:ea typeface="黑体" pitchFamily="49" charset="-122"/>
              <a:cs typeface="Arial" pitchFamily="34" charset="0"/>
            </a:endParaRPr>
          </a:p>
          <a:p>
            <a:pPr>
              <a:buFontTx/>
              <a:buNone/>
            </a:pPr>
            <a:r>
              <a:rPr lang="en-US" altLang="zh-CN" sz="1500" dirty="0">
                <a:ea typeface="黑体" pitchFamily="49" charset="-122"/>
                <a:cs typeface="Arial" pitchFamily="34" charset="0"/>
              </a:rPr>
              <a:t>(ii) on third party evaluation of </a:t>
            </a:r>
            <a:r>
              <a:rPr lang="en-US" altLang="zh-CN" sz="1500" dirty="0" err="1">
                <a:ea typeface="黑体" pitchFamily="49" charset="-122"/>
                <a:cs typeface="Arial" pitchFamily="34" charset="0"/>
              </a:rPr>
              <a:t>govt’l</a:t>
            </a:r>
            <a:r>
              <a:rPr lang="en-US" altLang="zh-CN" sz="1500" dirty="0">
                <a:ea typeface="黑体" pitchFamily="49" charset="-122"/>
                <a:cs typeface="Arial" pitchFamily="34" charset="0"/>
              </a:rPr>
              <a:t>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performance, &amp;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credit rating of enterprises; </a:t>
            </a:r>
            <a:endParaRPr lang="zh-CN" altLang="zh-CN" sz="1500" dirty="0">
              <a:ea typeface="黑体" pitchFamily="49" charset="-122"/>
              <a:cs typeface="Arial" pitchFamily="34" charset="0"/>
            </a:endParaRPr>
          </a:p>
          <a:p>
            <a:pPr>
              <a:buFontTx/>
              <a:buNone/>
            </a:pPr>
            <a:r>
              <a:rPr lang="en-US" altLang="zh-CN" sz="1500" dirty="0">
                <a:ea typeface="黑体" pitchFamily="49" charset="-122"/>
                <a:cs typeface="Arial" pitchFamily="34" charset="0"/>
              </a:rPr>
              <a:t>(iii) Top-level design and construction of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protection institutions; </a:t>
            </a:r>
            <a:endParaRPr lang="zh-CN" altLang="zh-CN" sz="1500" dirty="0">
              <a:ea typeface="黑体" pitchFamily="49" charset="-122"/>
              <a:cs typeface="Arial" pitchFamily="34" charset="0"/>
            </a:endParaRPr>
          </a:p>
          <a:p>
            <a:pPr>
              <a:buFontTx/>
              <a:buNone/>
            </a:pPr>
            <a:r>
              <a:rPr lang="en-US" altLang="zh-CN" sz="1500" dirty="0">
                <a:ea typeface="黑体" pitchFamily="49" charset="-122"/>
                <a:cs typeface="Arial" pitchFamily="34" charset="0"/>
              </a:rPr>
              <a:t>(iv) Incentive policies and mechanisms to promote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protection; </a:t>
            </a:r>
            <a:endParaRPr lang="zh-CN" altLang="zh-CN" sz="1500" dirty="0">
              <a:ea typeface="黑体" pitchFamily="49" charset="-122"/>
              <a:cs typeface="Arial" pitchFamily="34" charset="0"/>
            </a:endParaRPr>
          </a:p>
          <a:p>
            <a:pPr>
              <a:buFontTx/>
              <a:buNone/>
            </a:pPr>
            <a:r>
              <a:rPr lang="en-US" altLang="zh-CN" sz="1500" dirty="0">
                <a:ea typeface="黑体" pitchFamily="49" charset="-122"/>
                <a:cs typeface="Arial" pitchFamily="34" charset="0"/>
              </a:rPr>
              <a:t>(v) Evaluating the reform and implementation of pollution control institutions; </a:t>
            </a:r>
            <a:endParaRPr lang="zh-CN" altLang="zh-CN" sz="1500" dirty="0">
              <a:ea typeface="黑体" pitchFamily="49" charset="-122"/>
              <a:cs typeface="Arial" pitchFamily="34" charset="0"/>
            </a:endParaRPr>
          </a:p>
          <a:p>
            <a:pPr>
              <a:buFontTx/>
              <a:buNone/>
            </a:pPr>
            <a:r>
              <a:rPr lang="en-US" altLang="zh-CN" sz="1500" dirty="0">
                <a:ea typeface="黑体" pitchFamily="49" charset="-122"/>
                <a:cs typeface="Arial" pitchFamily="34" charset="0"/>
              </a:rPr>
              <a:t>(vi) Aarhus Convention and international experiences on public participation in </a:t>
            </a:r>
            <a:r>
              <a:rPr lang="en-US" altLang="zh-CN" sz="1500" dirty="0" err="1">
                <a:ea typeface="黑体" pitchFamily="49" charset="-122"/>
                <a:cs typeface="Arial" pitchFamily="34" charset="0"/>
              </a:rPr>
              <a:t>env’l</a:t>
            </a:r>
            <a:r>
              <a:rPr lang="en-US" altLang="zh-CN" sz="1500" dirty="0">
                <a:ea typeface="黑体" pitchFamily="49" charset="-122"/>
                <a:cs typeface="Arial" pitchFamily="34" charset="0"/>
              </a:rPr>
              <a:t> protection &amp; multi-stakeholder governance. </a:t>
            </a:r>
            <a:endParaRPr lang="zh-CN" altLang="zh-CN" sz="1500" dirty="0">
              <a:ea typeface="黑体" pitchFamily="49" charset="-122"/>
              <a:cs typeface="Arial" pitchFamily="34" charset="0"/>
            </a:endParaRPr>
          </a:p>
        </p:txBody>
      </p:sp>
      <p:sp>
        <p:nvSpPr>
          <p:cNvPr id="20483" name="AutoShape 4"/>
          <p:cNvSpPr>
            <a:spLocks noChangeArrowheads="1"/>
          </p:cNvSpPr>
          <p:nvPr/>
        </p:nvSpPr>
        <p:spPr bwMode="auto">
          <a:xfrm>
            <a:off x="560229" y="260648"/>
            <a:ext cx="5082250"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spcBef>
                <a:spcPct val="0"/>
              </a:spcBef>
              <a:buFontTx/>
              <a:buNone/>
            </a:pPr>
            <a:r>
              <a:rPr lang="zh-CN" altLang="en-US" sz="1800">
                <a:solidFill>
                  <a:schemeClr val="bg1"/>
                </a:solidFill>
                <a:ea typeface="黑体" pitchFamily="49" charset="-122"/>
                <a:cs typeface="Arial" pitchFamily="34" charset="0"/>
              </a:rPr>
              <a:t>四、主要政策建议    </a:t>
            </a:r>
            <a:r>
              <a:rPr lang="en-US" altLang="zh-CN" sz="1800">
                <a:solidFill>
                  <a:schemeClr val="bg1"/>
                </a:solidFill>
                <a:ea typeface="黑体" pitchFamily="49" charset="-122"/>
                <a:cs typeface="Arial" pitchFamily="34" charset="0"/>
              </a:rPr>
              <a:t>4. Policy Recommendations</a:t>
            </a:r>
            <a:endParaRPr lang="zh-CN" altLang="en-US" sz="1800">
              <a:solidFill>
                <a:schemeClr val="bg1"/>
              </a:solidFill>
              <a:ea typeface="黑体" pitchFamily="49" charset="-122"/>
              <a:cs typeface="Arial" pitchFamily="34" charset="0"/>
            </a:endParaRPr>
          </a:p>
        </p:txBody>
      </p:sp>
      <p:pic>
        <p:nvPicPr>
          <p:cNvPr id="20484" name="Picture 5" descr="http://ts3.mm.bing.net/th?id=HN.608002932354909085&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8" y="4725144"/>
            <a:ext cx="2972646" cy="165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35579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3059832" y="260648"/>
            <a:ext cx="3539852" cy="360040"/>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rPr>
              <a:t>Thank You !</a:t>
            </a:r>
            <a:endParaRPr kumimoji="0" lang="zh-CN" altLang="en-US"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endParaRPr>
          </a:p>
        </p:txBody>
      </p:sp>
      <p:sp>
        <p:nvSpPr>
          <p:cNvPr id="2" name="矩形 1"/>
          <p:cNvSpPr/>
          <p:nvPr/>
        </p:nvSpPr>
        <p:spPr>
          <a:xfrm>
            <a:off x="360040" y="908720"/>
            <a:ext cx="3347864" cy="4909036"/>
          </a:xfrm>
          <a:prstGeom prst="rect">
            <a:avLst/>
          </a:prstGeom>
        </p:spPr>
        <p:txBody>
          <a:bodyPr wrap="square">
            <a:spAutoFit/>
          </a:bodyPr>
          <a:lstStyle/>
          <a:p>
            <a:pPr algn="ctr"/>
            <a:r>
              <a:rPr lang="zh-CN" altLang="zh-CN" sz="1400" b="1" dirty="0">
                <a:solidFill>
                  <a:srgbClr val="002060"/>
                </a:solidFill>
              </a:rPr>
              <a:t>课题组</a:t>
            </a:r>
            <a:r>
              <a:rPr lang="zh-CN" altLang="zh-CN" sz="1400" b="1" dirty="0" smtClean="0">
                <a:solidFill>
                  <a:srgbClr val="002060"/>
                </a:solidFill>
              </a:rPr>
              <a:t>成员</a:t>
            </a:r>
            <a:endParaRPr lang="en-US" altLang="zh-CN" sz="1400" b="1" dirty="0" smtClean="0">
              <a:solidFill>
                <a:srgbClr val="002060"/>
              </a:solidFill>
            </a:endParaRPr>
          </a:p>
          <a:p>
            <a:r>
              <a:rPr lang="zh-CN" altLang="zh-CN" sz="1300" b="1" dirty="0" smtClean="0">
                <a:solidFill>
                  <a:srgbClr val="002060"/>
                </a:solidFill>
              </a:rPr>
              <a:t>中外</a:t>
            </a:r>
            <a:r>
              <a:rPr lang="zh-CN" altLang="zh-CN" sz="1300" b="1" dirty="0">
                <a:solidFill>
                  <a:srgbClr val="002060"/>
                </a:solidFill>
              </a:rPr>
              <a:t>组长</a:t>
            </a:r>
            <a:r>
              <a:rPr lang="en-GB" altLang="zh-CN" sz="1300" b="1" baseline="30000" dirty="0">
                <a:solidFill>
                  <a:srgbClr val="002060"/>
                </a:solidFill>
              </a:rPr>
              <a:t>*</a:t>
            </a:r>
            <a:r>
              <a:rPr lang="en-GB" altLang="zh-CN" sz="1300" b="1" dirty="0">
                <a:solidFill>
                  <a:srgbClr val="002060"/>
                </a:solidFill>
              </a:rPr>
              <a:t>:  </a:t>
            </a:r>
            <a:endParaRPr lang="zh-CN" altLang="zh-CN" sz="1300" dirty="0">
              <a:solidFill>
                <a:srgbClr val="002060"/>
              </a:solidFill>
            </a:endParaRPr>
          </a:p>
          <a:p>
            <a:r>
              <a:rPr lang="zh-CN" altLang="zh-CN" sz="1300" dirty="0">
                <a:solidFill>
                  <a:srgbClr val="002060"/>
                </a:solidFill>
              </a:rPr>
              <a:t>王玉庆</a:t>
            </a:r>
            <a:r>
              <a:rPr lang="en-US" altLang="zh-CN" sz="1300" dirty="0">
                <a:solidFill>
                  <a:srgbClr val="002060"/>
                </a:solidFill>
              </a:rPr>
              <a:t>          </a:t>
            </a:r>
            <a:r>
              <a:rPr lang="en-US" altLang="zh-CN" sz="1300" dirty="0" smtClean="0">
                <a:solidFill>
                  <a:srgbClr val="002060"/>
                </a:solidFill>
              </a:rPr>
              <a:t>   </a:t>
            </a:r>
            <a:r>
              <a:rPr lang="zh-CN" altLang="zh-CN" sz="1300" dirty="0" smtClean="0">
                <a:solidFill>
                  <a:srgbClr val="002060"/>
                </a:solidFill>
              </a:rPr>
              <a:t>中国</a:t>
            </a:r>
            <a:r>
              <a:rPr lang="zh-CN" altLang="zh-CN" sz="1300" dirty="0">
                <a:solidFill>
                  <a:srgbClr val="002060"/>
                </a:solidFill>
              </a:rPr>
              <a:t>环境科学学会理事长</a:t>
            </a:r>
          </a:p>
          <a:p>
            <a:r>
              <a:rPr lang="zh-CN" altLang="zh-CN" sz="1300" dirty="0">
                <a:solidFill>
                  <a:srgbClr val="002060"/>
                </a:solidFill>
              </a:rPr>
              <a:t>罗宾·克拉克 </a:t>
            </a:r>
            <a:r>
              <a:rPr lang="en-US" altLang="zh-CN" sz="1300" dirty="0">
                <a:solidFill>
                  <a:srgbClr val="002060"/>
                </a:solidFill>
              </a:rPr>
              <a:t>  </a:t>
            </a:r>
            <a:r>
              <a:rPr lang="zh-CN" altLang="zh-CN" sz="1300" dirty="0" smtClean="0">
                <a:solidFill>
                  <a:srgbClr val="002060"/>
                </a:solidFill>
              </a:rPr>
              <a:t>澳大利亚</a:t>
            </a:r>
            <a:r>
              <a:rPr lang="zh-CN" altLang="zh-CN" sz="1300" dirty="0">
                <a:solidFill>
                  <a:srgbClr val="002060"/>
                </a:solidFill>
              </a:rPr>
              <a:t>可持续发展、环境</a:t>
            </a:r>
            <a:r>
              <a:rPr lang="zh-CN" altLang="zh-CN" sz="1300" dirty="0" smtClean="0">
                <a:solidFill>
                  <a:srgbClr val="002060"/>
                </a:solidFill>
              </a:rPr>
              <a:t>、</a:t>
            </a:r>
            <a:r>
              <a:rPr lang="en-US" altLang="zh-CN" sz="1300" dirty="0" smtClean="0">
                <a:solidFill>
                  <a:srgbClr val="002060"/>
                </a:solidFill>
              </a:rPr>
              <a:t>  </a:t>
            </a:r>
          </a:p>
          <a:p>
            <a:r>
              <a:rPr lang="en-US" altLang="zh-CN" sz="1300" dirty="0">
                <a:solidFill>
                  <a:srgbClr val="002060"/>
                </a:solidFill>
              </a:rPr>
              <a:t> </a:t>
            </a:r>
            <a:r>
              <a:rPr lang="en-US" altLang="zh-CN" sz="1300" dirty="0" smtClean="0">
                <a:solidFill>
                  <a:srgbClr val="002060"/>
                </a:solidFill>
              </a:rPr>
              <a:t>                         </a:t>
            </a:r>
            <a:r>
              <a:rPr lang="zh-CN" altLang="zh-CN" sz="1300" dirty="0" smtClean="0">
                <a:solidFill>
                  <a:srgbClr val="002060"/>
                </a:solidFill>
              </a:rPr>
              <a:t>水务</a:t>
            </a:r>
            <a:r>
              <a:rPr lang="zh-CN" altLang="zh-CN" sz="1300" dirty="0">
                <a:solidFill>
                  <a:srgbClr val="002060"/>
                </a:solidFill>
              </a:rPr>
              <a:t>、人口与社区部前秘书长</a:t>
            </a:r>
          </a:p>
          <a:p>
            <a:r>
              <a:rPr lang="zh-CN" altLang="zh-CN" sz="1300" b="1" dirty="0">
                <a:solidFill>
                  <a:srgbClr val="002060"/>
                </a:solidFill>
              </a:rPr>
              <a:t>中外成员</a:t>
            </a:r>
            <a:r>
              <a:rPr lang="en-GB" altLang="zh-CN" sz="1300" b="1" baseline="30000" dirty="0">
                <a:solidFill>
                  <a:srgbClr val="002060"/>
                </a:solidFill>
              </a:rPr>
              <a:t>*</a:t>
            </a:r>
            <a:r>
              <a:rPr lang="en-GB" altLang="zh-CN" sz="1300" b="1" dirty="0">
                <a:solidFill>
                  <a:srgbClr val="002060"/>
                </a:solidFill>
              </a:rPr>
              <a:t>: </a:t>
            </a:r>
            <a:endParaRPr lang="zh-CN" altLang="zh-CN" sz="1300" dirty="0">
              <a:solidFill>
                <a:srgbClr val="002060"/>
              </a:solidFill>
            </a:endParaRPr>
          </a:p>
          <a:p>
            <a:r>
              <a:rPr lang="zh-CN" altLang="zh-CN" sz="1300" dirty="0">
                <a:solidFill>
                  <a:srgbClr val="002060"/>
                </a:solidFill>
              </a:rPr>
              <a:t>夏</a:t>
            </a:r>
            <a:r>
              <a:rPr lang="en-US" altLang="zh-CN" sz="1300" dirty="0">
                <a:solidFill>
                  <a:srgbClr val="002060"/>
                </a:solidFill>
              </a:rPr>
              <a:t>  </a:t>
            </a:r>
            <a:r>
              <a:rPr lang="zh-CN" altLang="zh-CN" sz="1300" dirty="0">
                <a:solidFill>
                  <a:srgbClr val="002060"/>
                </a:solidFill>
              </a:rPr>
              <a:t>光</a:t>
            </a:r>
            <a:r>
              <a:rPr lang="en-US" altLang="zh-CN" sz="1300" dirty="0">
                <a:solidFill>
                  <a:srgbClr val="002060"/>
                </a:solidFill>
              </a:rPr>
              <a:t>         </a:t>
            </a:r>
            <a:r>
              <a:rPr lang="en-US" altLang="zh-CN" sz="1300" dirty="0" smtClean="0">
                <a:solidFill>
                  <a:srgbClr val="002060"/>
                </a:solidFill>
              </a:rPr>
              <a:t>      </a:t>
            </a:r>
            <a:r>
              <a:rPr lang="zh-CN" altLang="zh-CN" sz="1300" dirty="0">
                <a:solidFill>
                  <a:srgbClr val="002060"/>
                </a:solidFill>
              </a:rPr>
              <a:t>环保部环境与经济政策研究</a:t>
            </a:r>
            <a:r>
              <a:rPr lang="zh-CN" altLang="zh-CN" sz="1300" dirty="0" smtClean="0">
                <a:solidFill>
                  <a:srgbClr val="002060"/>
                </a:solidFill>
              </a:rPr>
              <a:t>中</a:t>
            </a:r>
            <a:endParaRPr lang="en-US" altLang="zh-CN" sz="1300" dirty="0" smtClean="0">
              <a:solidFill>
                <a:srgbClr val="002060"/>
              </a:solidFill>
            </a:endParaRPr>
          </a:p>
          <a:p>
            <a:r>
              <a:rPr lang="en-US" altLang="zh-CN" sz="1300" dirty="0">
                <a:solidFill>
                  <a:srgbClr val="002060"/>
                </a:solidFill>
              </a:rPr>
              <a:t> </a:t>
            </a:r>
            <a:r>
              <a:rPr lang="en-US" altLang="zh-CN" sz="1300" dirty="0" smtClean="0">
                <a:solidFill>
                  <a:srgbClr val="002060"/>
                </a:solidFill>
              </a:rPr>
              <a:t>                        </a:t>
            </a:r>
            <a:r>
              <a:rPr lang="zh-CN" altLang="zh-CN" sz="1300" dirty="0" smtClean="0">
                <a:solidFill>
                  <a:srgbClr val="002060"/>
                </a:solidFill>
              </a:rPr>
              <a:t>心</a:t>
            </a:r>
            <a:r>
              <a:rPr lang="zh-CN" altLang="zh-CN" sz="1300" dirty="0">
                <a:solidFill>
                  <a:srgbClr val="002060"/>
                </a:solidFill>
              </a:rPr>
              <a:t>主任</a:t>
            </a:r>
          </a:p>
          <a:p>
            <a:r>
              <a:rPr lang="zh-CN" altLang="zh-CN" sz="1300" dirty="0">
                <a:solidFill>
                  <a:srgbClr val="002060"/>
                </a:solidFill>
              </a:rPr>
              <a:t>彭近新</a:t>
            </a:r>
            <a:r>
              <a:rPr lang="en-US" altLang="zh-CN" sz="1300" dirty="0">
                <a:solidFill>
                  <a:srgbClr val="002060"/>
                </a:solidFill>
              </a:rPr>
              <a:t>       </a:t>
            </a:r>
            <a:r>
              <a:rPr lang="en-US" altLang="zh-CN" sz="1300" dirty="0" smtClean="0">
                <a:solidFill>
                  <a:srgbClr val="002060"/>
                </a:solidFill>
              </a:rPr>
              <a:t>     </a:t>
            </a:r>
            <a:r>
              <a:rPr lang="zh-CN" altLang="zh-CN" sz="1300" dirty="0" smtClean="0">
                <a:solidFill>
                  <a:srgbClr val="002060"/>
                </a:solidFill>
              </a:rPr>
              <a:t>中国</a:t>
            </a:r>
            <a:r>
              <a:rPr lang="zh-CN" altLang="zh-CN" sz="1300" dirty="0">
                <a:solidFill>
                  <a:srgbClr val="002060"/>
                </a:solidFill>
              </a:rPr>
              <a:t>环境科学学会常务理事</a:t>
            </a:r>
          </a:p>
          <a:p>
            <a:r>
              <a:rPr lang="zh-CN" altLang="zh-CN" sz="1300" dirty="0">
                <a:solidFill>
                  <a:srgbClr val="002060"/>
                </a:solidFill>
              </a:rPr>
              <a:t>张</a:t>
            </a:r>
            <a:r>
              <a:rPr lang="en-US" altLang="zh-CN" sz="1300" dirty="0">
                <a:solidFill>
                  <a:srgbClr val="002060"/>
                </a:solidFill>
              </a:rPr>
              <a:t>  </a:t>
            </a:r>
            <a:r>
              <a:rPr lang="zh-CN" altLang="zh-CN" sz="1300" dirty="0">
                <a:solidFill>
                  <a:srgbClr val="002060"/>
                </a:solidFill>
              </a:rPr>
              <a:t>全</a:t>
            </a:r>
            <a:r>
              <a:rPr lang="en-US" altLang="zh-CN" sz="1300" dirty="0">
                <a:solidFill>
                  <a:srgbClr val="002060"/>
                </a:solidFill>
              </a:rPr>
              <a:t>         </a:t>
            </a:r>
            <a:r>
              <a:rPr lang="en-US" altLang="zh-CN" sz="1300" dirty="0" smtClean="0">
                <a:solidFill>
                  <a:srgbClr val="002060"/>
                </a:solidFill>
              </a:rPr>
              <a:t>     </a:t>
            </a:r>
            <a:r>
              <a:rPr lang="zh-CN" altLang="zh-CN" sz="1300" dirty="0">
                <a:solidFill>
                  <a:srgbClr val="002060"/>
                </a:solidFill>
              </a:rPr>
              <a:t>上海市环保局局长</a:t>
            </a:r>
          </a:p>
          <a:p>
            <a:r>
              <a:rPr lang="zh-CN" altLang="zh-CN" sz="1300" dirty="0">
                <a:solidFill>
                  <a:srgbClr val="002060"/>
                </a:solidFill>
              </a:rPr>
              <a:t>马</a:t>
            </a:r>
            <a:r>
              <a:rPr lang="en-US" altLang="zh-CN" sz="1300" dirty="0">
                <a:solidFill>
                  <a:srgbClr val="002060"/>
                </a:solidFill>
              </a:rPr>
              <a:t>  </a:t>
            </a:r>
            <a:r>
              <a:rPr lang="zh-CN" altLang="zh-CN" sz="1300" dirty="0">
                <a:solidFill>
                  <a:srgbClr val="002060"/>
                </a:solidFill>
              </a:rPr>
              <a:t>中</a:t>
            </a:r>
            <a:r>
              <a:rPr lang="en-US" altLang="zh-CN" sz="1300" dirty="0">
                <a:solidFill>
                  <a:srgbClr val="002060"/>
                </a:solidFill>
              </a:rPr>
              <a:t>          </a:t>
            </a:r>
            <a:r>
              <a:rPr lang="en-US" altLang="zh-CN" sz="1300" dirty="0" smtClean="0">
                <a:solidFill>
                  <a:srgbClr val="002060"/>
                </a:solidFill>
              </a:rPr>
              <a:t>    </a:t>
            </a:r>
            <a:r>
              <a:rPr lang="zh-CN" altLang="zh-CN" sz="1300" dirty="0" smtClean="0">
                <a:solidFill>
                  <a:srgbClr val="002060"/>
                </a:solidFill>
              </a:rPr>
              <a:t>中国人民</a:t>
            </a:r>
            <a:r>
              <a:rPr lang="zh-CN" altLang="zh-CN" sz="1300" dirty="0">
                <a:solidFill>
                  <a:srgbClr val="002060"/>
                </a:solidFill>
              </a:rPr>
              <a:t>大学环境学院院长</a:t>
            </a:r>
          </a:p>
          <a:p>
            <a:r>
              <a:rPr lang="zh-CN" altLang="zh-CN" sz="1300" dirty="0">
                <a:solidFill>
                  <a:srgbClr val="002060"/>
                </a:solidFill>
              </a:rPr>
              <a:t>王</a:t>
            </a:r>
            <a:r>
              <a:rPr lang="en-US" altLang="zh-CN" sz="1300" dirty="0">
                <a:solidFill>
                  <a:srgbClr val="002060"/>
                </a:solidFill>
              </a:rPr>
              <a:t>  </a:t>
            </a:r>
            <a:r>
              <a:rPr lang="zh-CN" altLang="zh-CN" sz="1300" dirty="0">
                <a:solidFill>
                  <a:srgbClr val="002060"/>
                </a:solidFill>
              </a:rPr>
              <a:t>毅</a:t>
            </a:r>
            <a:r>
              <a:rPr lang="en-US" altLang="zh-CN" sz="1300" dirty="0">
                <a:solidFill>
                  <a:srgbClr val="002060"/>
                </a:solidFill>
              </a:rPr>
              <a:t>         </a:t>
            </a:r>
            <a:r>
              <a:rPr lang="en-US" altLang="zh-CN" sz="1300" dirty="0" smtClean="0">
                <a:solidFill>
                  <a:srgbClr val="002060"/>
                </a:solidFill>
              </a:rPr>
              <a:t>     </a:t>
            </a:r>
            <a:r>
              <a:rPr lang="zh-CN" altLang="zh-CN" sz="1300" dirty="0">
                <a:solidFill>
                  <a:srgbClr val="002060"/>
                </a:solidFill>
              </a:rPr>
              <a:t>中国科学院科技政策与</a:t>
            </a:r>
            <a:r>
              <a:rPr lang="zh-CN" altLang="zh-CN" sz="1300" dirty="0" smtClean="0">
                <a:solidFill>
                  <a:srgbClr val="002060"/>
                </a:solidFill>
              </a:rPr>
              <a:t>管理科</a:t>
            </a:r>
            <a:endParaRPr lang="en-US" altLang="zh-CN" sz="1300" dirty="0" smtClean="0">
              <a:solidFill>
                <a:srgbClr val="002060"/>
              </a:solidFill>
            </a:endParaRPr>
          </a:p>
          <a:p>
            <a:r>
              <a:rPr lang="en-US" altLang="zh-CN" sz="1300" dirty="0">
                <a:solidFill>
                  <a:srgbClr val="002060"/>
                </a:solidFill>
              </a:rPr>
              <a:t> </a:t>
            </a:r>
            <a:r>
              <a:rPr lang="en-US" altLang="zh-CN" sz="1300" dirty="0" smtClean="0">
                <a:solidFill>
                  <a:srgbClr val="002060"/>
                </a:solidFill>
              </a:rPr>
              <a:t>                         </a:t>
            </a:r>
            <a:r>
              <a:rPr lang="zh-CN" altLang="zh-CN" sz="1300" dirty="0" smtClean="0">
                <a:solidFill>
                  <a:srgbClr val="002060"/>
                </a:solidFill>
              </a:rPr>
              <a:t>学研究所</a:t>
            </a:r>
            <a:r>
              <a:rPr lang="zh-CN" altLang="zh-CN" sz="1300" dirty="0">
                <a:solidFill>
                  <a:srgbClr val="002060"/>
                </a:solidFill>
              </a:rPr>
              <a:t>所长</a:t>
            </a:r>
          </a:p>
          <a:p>
            <a:r>
              <a:rPr lang="zh-CN" altLang="zh-CN" sz="1300" dirty="0">
                <a:solidFill>
                  <a:srgbClr val="002060"/>
                </a:solidFill>
              </a:rPr>
              <a:t>丽莎·杰克逊</a:t>
            </a:r>
            <a:r>
              <a:rPr lang="en-US" altLang="zh-CN" sz="1300" dirty="0">
                <a:solidFill>
                  <a:srgbClr val="002060"/>
                </a:solidFill>
              </a:rPr>
              <a:t>  </a:t>
            </a:r>
            <a:r>
              <a:rPr lang="en-US" altLang="zh-CN" sz="1300" dirty="0" smtClean="0">
                <a:solidFill>
                  <a:srgbClr val="002060"/>
                </a:solidFill>
              </a:rPr>
              <a:t> </a:t>
            </a:r>
            <a:r>
              <a:rPr lang="zh-CN" altLang="zh-CN" sz="1300" dirty="0" smtClean="0">
                <a:solidFill>
                  <a:srgbClr val="002060"/>
                </a:solidFill>
              </a:rPr>
              <a:t>苹果</a:t>
            </a:r>
            <a:r>
              <a:rPr lang="zh-CN" altLang="zh-CN" sz="1300" dirty="0">
                <a:solidFill>
                  <a:srgbClr val="002060"/>
                </a:solidFill>
              </a:rPr>
              <a:t>公司环境事务副总裁</a:t>
            </a:r>
            <a:r>
              <a:rPr lang="zh-CN" altLang="zh-CN" sz="1300" dirty="0" smtClean="0">
                <a:solidFill>
                  <a:srgbClr val="002060"/>
                </a:solidFill>
              </a:rPr>
              <a:t>，</a:t>
            </a:r>
            <a:endParaRPr lang="en-US" altLang="zh-CN" sz="1300" dirty="0" smtClean="0">
              <a:solidFill>
                <a:srgbClr val="002060"/>
              </a:solidFill>
            </a:endParaRPr>
          </a:p>
          <a:p>
            <a:r>
              <a:rPr lang="en-US" altLang="zh-CN" sz="1300" dirty="0">
                <a:solidFill>
                  <a:srgbClr val="002060"/>
                </a:solidFill>
              </a:rPr>
              <a:t> </a:t>
            </a:r>
            <a:r>
              <a:rPr lang="en-US" altLang="zh-CN" sz="1300" dirty="0" smtClean="0">
                <a:solidFill>
                  <a:srgbClr val="002060"/>
                </a:solidFill>
              </a:rPr>
              <a:t>                         </a:t>
            </a:r>
            <a:r>
              <a:rPr lang="zh-CN" altLang="zh-CN" sz="1300" dirty="0" smtClean="0">
                <a:solidFill>
                  <a:srgbClr val="002060"/>
                </a:solidFill>
              </a:rPr>
              <a:t>美国环保署</a:t>
            </a:r>
            <a:r>
              <a:rPr lang="zh-CN" altLang="zh-CN" sz="1300" dirty="0">
                <a:solidFill>
                  <a:srgbClr val="002060"/>
                </a:solidFill>
              </a:rPr>
              <a:t>前署长</a:t>
            </a:r>
          </a:p>
          <a:p>
            <a:r>
              <a:rPr lang="zh-CN" altLang="zh-CN" sz="1300" dirty="0">
                <a:solidFill>
                  <a:srgbClr val="002060"/>
                </a:solidFill>
              </a:rPr>
              <a:t>杜丹德</a:t>
            </a:r>
            <a:r>
              <a:rPr lang="en-US" altLang="zh-CN" sz="1300" dirty="0">
                <a:solidFill>
                  <a:srgbClr val="002060"/>
                </a:solidFill>
              </a:rPr>
              <a:t>         </a:t>
            </a:r>
            <a:r>
              <a:rPr lang="en-US" altLang="zh-CN" sz="1300" dirty="0" smtClean="0">
                <a:solidFill>
                  <a:srgbClr val="002060"/>
                </a:solidFill>
              </a:rPr>
              <a:t>    </a:t>
            </a:r>
            <a:r>
              <a:rPr lang="zh-CN" altLang="zh-CN" sz="1300" dirty="0">
                <a:solidFill>
                  <a:srgbClr val="002060"/>
                </a:solidFill>
              </a:rPr>
              <a:t>美国环保协会副总裁</a:t>
            </a:r>
          </a:p>
          <a:p>
            <a:r>
              <a:rPr lang="zh-CN" altLang="zh-CN" sz="1300" dirty="0">
                <a:solidFill>
                  <a:srgbClr val="002060"/>
                </a:solidFill>
              </a:rPr>
              <a:t>克里尼</a:t>
            </a:r>
            <a:r>
              <a:rPr lang="en-US" altLang="zh-CN" sz="1300" dirty="0">
                <a:solidFill>
                  <a:srgbClr val="002060"/>
                </a:solidFill>
              </a:rPr>
              <a:t>         </a:t>
            </a:r>
            <a:r>
              <a:rPr lang="en-US" altLang="zh-CN" sz="1300" dirty="0" smtClean="0">
                <a:solidFill>
                  <a:srgbClr val="002060"/>
                </a:solidFill>
              </a:rPr>
              <a:t>    </a:t>
            </a:r>
            <a:r>
              <a:rPr lang="zh-CN" altLang="zh-CN" sz="1300" dirty="0">
                <a:solidFill>
                  <a:srgbClr val="002060"/>
                </a:solidFill>
              </a:rPr>
              <a:t>意大利环境、领土与海洋部</a:t>
            </a:r>
            <a:r>
              <a:rPr lang="zh-CN" altLang="zh-CN" sz="1300" dirty="0" smtClean="0">
                <a:solidFill>
                  <a:srgbClr val="002060"/>
                </a:solidFill>
              </a:rPr>
              <a:t>前</a:t>
            </a:r>
            <a:endParaRPr lang="en-US" altLang="zh-CN" sz="1300" dirty="0" smtClean="0">
              <a:solidFill>
                <a:srgbClr val="002060"/>
              </a:solidFill>
            </a:endParaRPr>
          </a:p>
          <a:p>
            <a:r>
              <a:rPr lang="en-US" altLang="zh-CN" sz="1300" dirty="0">
                <a:solidFill>
                  <a:srgbClr val="002060"/>
                </a:solidFill>
              </a:rPr>
              <a:t> </a:t>
            </a:r>
            <a:r>
              <a:rPr lang="en-US" altLang="zh-CN" sz="1300" dirty="0" smtClean="0">
                <a:solidFill>
                  <a:srgbClr val="002060"/>
                </a:solidFill>
              </a:rPr>
              <a:t>                         </a:t>
            </a:r>
            <a:r>
              <a:rPr lang="zh-CN" altLang="zh-CN" sz="1300" dirty="0" smtClean="0">
                <a:solidFill>
                  <a:srgbClr val="002060"/>
                </a:solidFill>
              </a:rPr>
              <a:t>部长</a:t>
            </a:r>
            <a:endParaRPr lang="zh-CN" altLang="zh-CN" sz="1300" dirty="0">
              <a:solidFill>
                <a:srgbClr val="002060"/>
              </a:solidFill>
            </a:endParaRPr>
          </a:p>
          <a:p>
            <a:r>
              <a:rPr lang="zh-CN" altLang="zh-CN" sz="1300" dirty="0">
                <a:solidFill>
                  <a:srgbClr val="002060"/>
                </a:solidFill>
              </a:rPr>
              <a:t>米兰达·施鲁尔</a:t>
            </a:r>
            <a:r>
              <a:rPr lang="en-US" altLang="zh-CN" sz="1300" dirty="0">
                <a:solidFill>
                  <a:srgbClr val="002060"/>
                </a:solidFill>
              </a:rPr>
              <a:t>  </a:t>
            </a:r>
            <a:r>
              <a:rPr lang="zh-CN" altLang="zh-CN" sz="1300" dirty="0">
                <a:solidFill>
                  <a:srgbClr val="002060"/>
                </a:solidFill>
              </a:rPr>
              <a:t>德国柏林自由大学环境</a:t>
            </a:r>
            <a:r>
              <a:rPr lang="zh-CN" altLang="zh-CN" sz="1300" dirty="0" smtClean="0">
                <a:solidFill>
                  <a:srgbClr val="002060"/>
                </a:solidFill>
              </a:rPr>
              <a:t>政策</a:t>
            </a:r>
            <a:endParaRPr lang="en-US" altLang="zh-CN" sz="1300" dirty="0" smtClean="0">
              <a:solidFill>
                <a:srgbClr val="002060"/>
              </a:solidFill>
            </a:endParaRPr>
          </a:p>
          <a:p>
            <a:r>
              <a:rPr lang="en-US" altLang="zh-CN" sz="1300" dirty="0">
                <a:solidFill>
                  <a:srgbClr val="002060"/>
                </a:solidFill>
              </a:rPr>
              <a:t> </a:t>
            </a:r>
            <a:r>
              <a:rPr lang="en-US" altLang="zh-CN" sz="1300" dirty="0" smtClean="0">
                <a:solidFill>
                  <a:srgbClr val="002060"/>
                </a:solidFill>
              </a:rPr>
              <a:t>                         </a:t>
            </a:r>
            <a:r>
              <a:rPr lang="zh-CN" altLang="zh-CN" sz="1300" dirty="0" smtClean="0">
                <a:solidFill>
                  <a:srgbClr val="002060"/>
                </a:solidFill>
              </a:rPr>
              <a:t>研究中心主任</a:t>
            </a:r>
            <a:endParaRPr lang="en-US" altLang="zh-CN" sz="1300" dirty="0" smtClean="0">
              <a:solidFill>
                <a:srgbClr val="002060"/>
              </a:solidFill>
            </a:endParaRPr>
          </a:p>
          <a:p>
            <a:r>
              <a:rPr lang="zh-CN" altLang="zh-CN" sz="1300" b="1" dirty="0">
                <a:solidFill>
                  <a:srgbClr val="002060"/>
                </a:solidFill>
              </a:rPr>
              <a:t>协调员</a:t>
            </a:r>
            <a:r>
              <a:rPr lang="en-GB" altLang="zh-CN" sz="1300" b="1" dirty="0">
                <a:solidFill>
                  <a:srgbClr val="002060"/>
                </a:solidFill>
              </a:rPr>
              <a:t>:</a:t>
            </a:r>
            <a:endParaRPr lang="zh-CN" altLang="zh-CN" sz="1300" b="1" dirty="0">
              <a:solidFill>
                <a:srgbClr val="002060"/>
              </a:solidFill>
            </a:endParaRPr>
          </a:p>
          <a:p>
            <a:r>
              <a:rPr lang="zh-CN" altLang="zh-CN" sz="1300" dirty="0">
                <a:solidFill>
                  <a:srgbClr val="002060"/>
                </a:solidFill>
              </a:rPr>
              <a:t>王佩珅</a:t>
            </a:r>
            <a:r>
              <a:rPr lang="en-US" altLang="zh-CN" sz="1300" dirty="0">
                <a:solidFill>
                  <a:srgbClr val="002060"/>
                </a:solidFill>
              </a:rPr>
              <a:t>          </a:t>
            </a:r>
            <a:r>
              <a:rPr lang="en-US" altLang="zh-CN" sz="1300" dirty="0" smtClean="0">
                <a:solidFill>
                  <a:srgbClr val="002060"/>
                </a:solidFill>
              </a:rPr>
              <a:t>   </a:t>
            </a:r>
            <a:r>
              <a:rPr lang="zh-CN" altLang="zh-CN" sz="1300" dirty="0" smtClean="0">
                <a:solidFill>
                  <a:srgbClr val="002060"/>
                </a:solidFill>
              </a:rPr>
              <a:t>世界银行</a:t>
            </a:r>
            <a:r>
              <a:rPr lang="zh-CN" altLang="zh-CN" sz="1300" dirty="0">
                <a:solidFill>
                  <a:srgbClr val="002060"/>
                </a:solidFill>
              </a:rPr>
              <a:t>环境专家</a:t>
            </a:r>
          </a:p>
          <a:p>
            <a:r>
              <a:rPr lang="zh-CN" altLang="zh-CN" sz="1300" dirty="0">
                <a:solidFill>
                  <a:srgbClr val="002060"/>
                </a:solidFill>
              </a:rPr>
              <a:t>周</a:t>
            </a:r>
            <a:r>
              <a:rPr lang="en-US" altLang="zh-CN" sz="1300" dirty="0">
                <a:solidFill>
                  <a:srgbClr val="002060"/>
                </a:solidFill>
              </a:rPr>
              <a:t>  </a:t>
            </a:r>
            <a:r>
              <a:rPr lang="zh-CN" altLang="zh-CN" sz="1300" dirty="0">
                <a:solidFill>
                  <a:srgbClr val="002060"/>
                </a:solidFill>
              </a:rPr>
              <a:t>涛</a:t>
            </a:r>
            <a:r>
              <a:rPr lang="en-US" altLang="zh-CN" sz="1300" dirty="0">
                <a:solidFill>
                  <a:srgbClr val="002060"/>
                </a:solidFill>
              </a:rPr>
              <a:t>          </a:t>
            </a:r>
            <a:r>
              <a:rPr lang="en-US" altLang="zh-CN" sz="1300" dirty="0" smtClean="0">
                <a:solidFill>
                  <a:srgbClr val="002060"/>
                </a:solidFill>
              </a:rPr>
              <a:t>     </a:t>
            </a:r>
            <a:r>
              <a:rPr lang="zh-CN" altLang="zh-CN" sz="1300" dirty="0" smtClean="0">
                <a:solidFill>
                  <a:srgbClr val="002060"/>
                </a:solidFill>
              </a:rPr>
              <a:t>中国</a:t>
            </a:r>
            <a:r>
              <a:rPr lang="zh-CN" altLang="zh-CN" sz="1300" dirty="0">
                <a:solidFill>
                  <a:srgbClr val="002060"/>
                </a:solidFill>
              </a:rPr>
              <a:t>环境科学学会高级工程师</a:t>
            </a:r>
          </a:p>
          <a:p>
            <a:endParaRPr lang="zh-CN" altLang="zh-CN" sz="1300" dirty="0">
              <a:solidFill>
                <a:srgbClr val="002060"/>
              </a:solidFill>
            </a:endParaRPr>
          </a:p>
        </p:txBody>
      </p:sp>
      <p:sp>
        <p:nvSpPr>
          <p:cNvPr id="4" name="矩形 3"/>
          <p:cNvSpPr/>
          <p:nvPr/>
        </p:nvSpPr>
        <p:spPr>
          <a:xfrm>
            <a:off x="3635896" y="791408"/>
            <a:ext cx="5040560" cy="5493812"/>
          </a:xfrm>
          <a:prstGeom prst="rect">
            <a:avLst/>
          </a:prstGeom>
        </p:spPr>
        <p:txBody>
          <a:bodyPr wrap="square">
            <a:spAutoFit/>
          </a:bodyPr>
          <a:lstStyle/>
          <a:p>
            <a:pPr algn="ctr"/>
            <a:r>
              <a:rPr lang="en-CA" altLang="zh-CN" sz="1300" b="1" dirty="0">
                <a:solidFill>
                  <a:srgbClr val="002060"/>
                </a:solidFill>
                <a:latin typeface="Times New Roman" panose="02020603050405020304" pitchFamily="18" charset="0"/>
                <a:cs typeface="Times New Roman" panose="02020603050405020304" pitchFamily="18" charset="0"/>
              </a:rPr>
              <a:t>Task Force Members</a:t>
            </a:r>
            <a:endParaRPr lang="zh-CN" altLang="zh-CN" sz="1300" b="1" dirty="0">
              <a:solidFill>
                <a:srgbClr val="002060"/>
              </a:solidFill>
              <a:latin typeface="Times New Roman" panose="02020603050405020304" pitchFamily="18" charset="0"/>
              <a:cs typeface="Times New Roman" panose="02020603050405020304" pitchFamily="18" charset="0"/>
            </a:endParaRPr>
          </a:p>
          <a:p>
            <a:pPr algn="just"/>
            <a:r>
              <a:rPr lang="en-US" altLang="zh-CN" sz="1300" b="1" i="1" dirty="0">
                <a:solidFill>
                  <a:srgbClr val="002060"/>
                </a:solidFill>
                <a:latin typeface="Times New Roman" panose="02020603050405020304" pitchFamily="18" charset="0"/>
                <a:cs typeface="Times New Roman" panose="02020603050405020304" pitchFamily="18" charset="0"/>
              </a:rPr>
              <a:t>Co-chairs*:</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a:solidFill>
                  <a:srgbClr val="002060"/>
                </a:solidFill>
                <a:latin typeface="Times New Roman" panose="02020603050405020304" pitchFamily="18" charset="0"/>
                <a:cs typeface="Times New Roman" panose="02020603050405020304" pitchFamily="18" charset="0"/>
              </a:rPr>
              <a:t>WANG </a:t>
            </a:r>
            <a:r>
              <a:rPr lang="en-US" altLang="zh-CN" sz="1300" b="1" dirty="0" err="1">
                <a:solidFill>
                  <a:srgbClr val="002060"/>
                </a:solidFill>
                <a:latin typeface="Times New Roman" panose="02020603050405020304" pitchFamily="18" charset="0"/>
                <a:cs typeface="Times New Roman" panose="02020603050405020304" pitchFamily="18" charset="0"/>
              </a:rPr>
              <a:t>Yuqing</a:t>
            </a:r>
            <a:r>
              <a:rPr lang="en-US" altLang="zh-CN" sz="1300" dirty="0">
                <a:solidFill>
                  <a:srgbClr val="002060"/>
                </a:solidFill>
                <a:latin typeface="Times New Roman" panose="02020603050405020304" pitchFamily="18" charset="0"/>
                <a:cs typeface="Times New Roman" panose="02020603050405020304" pitchFamily="18" charset="0"/>
              </a:rPr>
              <a:t>, President of Chinese Society for Environmental Sciences</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a:solidFill>
                  <a:srgbClr val="002060"/>
                </a:solidFill>
                <a:latin typeface="Times New Roman" panose="02020603050405020304" pitchFamily="18" charset="0"/>
                <a:cs typeface="Times New Roman" panose="02020603050405020304" pitchFamily="18" charset="0"/>
              </a:rPr>
              <a:t>Robyn </a:t>
            </a:r>
            <a:r>
              <a:rPr lang="en-US" altLang="zh-CN" sz="1300" b="1" cap="all" dirty="0">
                <a:solidFill>
                  <a:srgbClr val="002060"/>
                </a:solidFill>
                <a:latin typeface="Times New Roman" panose="02020603050405020304" pitchFamily="18" charset="0"/>
                <a:cs typeface="Times New Roman" panose="02020603050405020304" pitchFamily="18" charset="0"/>
              </a:rPr>
              <a:t>Kruk</a:t>
            </a:r>
            <a:r>
              <a:rPr lang="en-US" altLang="zh-CN" sz="1300" dirty="0">
                <a:solidFill>
                  <a:srgbClr val="002060"/>
                </a:solidFill>
                <a:latin typeface="Times New Roman" panose="02020603050405020304" pitchFamily="18" charset="0"/>
                <a:cs typeface="Times New Roman" panose="02020603050405020304" pitchFamily="18" charset="0"/>
              </a:rPr>
              <a:t>, Former Secretary of Department of Sustainability, Environment, Water, Population and Communities, Australian Government </a:t>
            </a:r>
            <a:endParaRPr lang="zh-CN" altLang="zh-CN" sz="1300" dirty="0">
              <a:solidFill>
                <a:srgbClr val="002060"/>
              </a:solidFill>
              <a:latin typeface="Times New Roman" panose="02020603050405020304" pitchFamily="18" charset="0"/>
              <a:cs typeface="Times New Roman" panose="02020603050405020304" pitchFamily="18" charset="0"/>
            </a:endParaRPr>
          </a:p>
          <a:p>
            <a:pPr algn="just"/>
            <a:r>
              <a:rPr lang="en-US" altLang="zh-CN" sz="1300" b="1" i="1" dirty="0">
                <a:solidFill>
                  <a:srgbClr val="002060"/>
                </a:solidFill>
                <a:latin typeface="Times New Roman" panose="02020603050405020304" pitchFamily="18" charset="0"/>
                <a:cs typeface="Times New Roman" panose="02020603050405020304" pitchFamily="18" charset="0"/>
              </a:rPr>
              <a:t>Task Force Members*:</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a:solidFill>
                  <a:srgbClr val="002060"/>
                </a:solidFill>
                <a:latin typeface="Times New Roman" panose="02020603050405020304" pitchFamily="18" charset="0"/>
                <a:cs typeface="Times New Roman" panose="02020603050405020304" pitchFamily="18" charset="0"/>
              </a:rPr>
              <a:t>XIA </a:t>
            </a:r>
            <a:r>
              <a:rPr lang="en-US" altLang="zh-CN" sz="1300" b="1" dirty="0" err="1">
                <a:solidFill>
                  <a:srgbClr val="002060"/>
                </a:solidFill>
                <a:latin typeface="Times New Roman" panose="02020603050405020304" pitchFamily="18" charset="0"/>
                <a:cs typeface="Times New Roman" panose="02020603050405020304" pitchFamily="18" charset="0"/>
              </a:rPr>
              <a:t>Guang</a:t>
            </a:r>
            <a:r>
              <a:rPr lang="en-US" altLang="zh-CN" sz="1300" dirty="0">
                <a:solidFill>
                  <a:srgbClr val="002060"/>
                </a:solidFill>
                <a:latin typeface="Times New Roman" panose="02020603050405020304" pitchFamily="18" charset="0"/>
                <a:cs typeface="Times New Roman" panose="02020603050405020304" pitchFamily="18" charset="0"/>
              </a:rPr>
              <a:t>, Director General, Policy Research Center for Environment and Economy, Ministry of Environmental Protection</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a:solidFill>
                  <a:srgbClr val="002060"/>
                </a:solidFill>
                <a:latin typeface="Times New Roman" panose="02020603050405020304" pitchFamily="18" charset="0"/>
                <a:cs typeface="Times New Roman" panose="02020603050405020304" pitchFamily="18" charset="0"/>
              </a:rPr>
              <a:t>PENG </a:t>
            </a:r>
            <a:r>
              <a:rPr lang="en-US" altLang="zh-CN" sz="1300" b="1" dirty="0" err="1">
                <a:solidFill>
                  <a:srgbClr val="002060"/>
                </a:solidFill>
                <a:latin typeface="Times New Roman" panose="02020603050405020304" pitchFamily="18" charset="0"/>
                <a:cs typeface="Times New Roman" panose="02020603050405020304" pitchFamily="18" charset="0"/>
              </a:rPr>
              <a:t>Jinxin</a:t>
            </a:r>
            <a:r>
              <a:rPr lang="en-US" altLang="zh-CN" sz="1300" dirty="0">
                <a:solidFill>
                  <a:srgbClr val="002060"/>
                </a:solidFill>
                <a:latin typeface="Times New Roman" panose="02020603050405020304" pitchFamily="18" charset="0"/>
                <a:cs typeface="Times New Roman" panose="02020603050405020304" pitchFamily="18" charset="0"/>
              </a:rPr>
              <a:t>, Standing Director, China Environmental Sciences Society</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a:solidFill>
                  <a:srgbClr val="002060"/>
                </a:solidFill>
                <a:latin typeface="Times New Roman" panose="02020603050405020304" pitchFamily="18" charset="0"/>
                <a:cs typeface="Times New Roman" panose="02020603050405020304" pitchFamily="18" charset="0"/>
              </a:rPr>
              <a:t>ZHANG </a:t>
            </a:r>
            <a:r>
              <a:rPr lang="en-US" altLang="zh-CN" sz="1300" b="1" dirty="0" err="1">
                <a:solidFill>
                  <a:srgbClr val="002060"/>
                </a:solidFill>
                <a:latin typeface="Times New Roman" panose="02020603050405020304" pitchFamily="18" charset="0"/>
                <a:cs typeface="Times New Roman" panose="02020603050405020304" pitchFamily="18" charset="0"/>
              </a:rPr>
              <a:t>Quan</a:t>
            </a:r>
            <a:r>
              <a:rPr lang="en-US" altLang="zh-CN" sz="1300" dirty="0">
                <a:solidFill>
                  <a:srgbClr val="002060"/>
                </a:solidFill>
                <a:latin typeface="Times New Roman" panose="02020603050405020304" pitchFamily="18" charset="0"/>
                <a:cs typeface="Times New Roman" panose="02020603050405020304" pitchFamily="18" charset="0"/>
              </a:rPr>
              <a:t>, Director General, Shanghai Environmental Protection Bureau</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a:solidFill>
                  <a:srgbClr val="002060"/>
                </a:solidFill>
                <a:latin typeface="Times New Roman" panose="02020603050405020304" pitchFamily="18" charset="0"/>
                <a:cs typeface="Times New Roman" panose="02020603050405020304" pitchFamily="18" charset="0"/>
              </a:rPr>
              <a:t>MA </a:t>
            </a:r>
            <a:r>
              <a:rPr lang="en-US" altLang="zh-CN" sz="1300" b="1" dirty="0" err="1">
                <a:solidFill>
                  <a:srgbClr val="002060"/>
                </a:solidFill>
                <a:latin typeface="Times New Roman" panose="02020603050405020304" pitchFamily="18" charset="0"/>
                <a:cs typeface="Times New Roman" panose="02020603050405020304" pitchFamily="18" charset="0"/>
              </a:rPr>
              <a:t>Zhong</a:t>
            </a:r>
            <a:r>
              <a:rPr lang="en-US" altLang="zh-CN" sz="1300" dirty="0">
                <a:solidFill>
                  <a:srgbClr val="002060"/>
                </a:solidFill>
                <a:latin typeface="Times New Roman" panose="02020603050405020304" pitchFamily="18" charset="0"/>
                <a:cs typeface="Times New Roman" panose="02020603050405020304" pitchFamily="18" charset="0"/>
              </a:rPr>
              <a:t>, Dean and Professor, School of Environment and Natural Resources, </a:t>
            </a:r>
            <a:r>
              <a:rPr lang="en-US" altLang="zh-CN" sz="1300" dirty="0" err="1">
                <a:solidFill>
                  <a:srgbClr val="002060"/>
                </a:solidFill>
                <a:latin typeface="Times New Roman" panose="02020603050405020304" pitchFamily="18" charset="0"/>
                <a:cs typeface="Times New Roman" panose="02020603050405020304" pitchFamily="18" charset="0"/>
              </a:rPr>
              <a:t>Renmin</a:t>
            </a:r>
            <a:r>
              <a:rPr lang="en-US" altLang="zh-CN" sz="1300" dirty="0">
                <a:solidFill>
                  <a:srgbClr val="002060"/>
                </a:solidFill>
                <a:latin typeface="Times New Roman" panose="02020603050405020304" pitchFamily="18" charset="0"/>
                <a:cs typeface="Times New Roman" panose="02020603050405020304" pitchFamily="18" charset="0"/>
              </a:rPr>
              <a:t> University of China </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a:solidFill>
                  <a:srgbClr val="002060"/>
                </a:solidFill>
                <a:latin typeface="Times New Roman" panose="02020603050405020304" pitchFamily="18" charset="0"/>
                <a:cs typeface="Times New Roman" panose="02020603050405020304" pitchFamily="18" charset="0"/>
              </a:rPr>
              <a:t>WANG Yi</a:t>
            </a:r>
            <a:r>
              <a:rPr lang="en-US" altLang="zh-CN" sz="1300" dirty="0">
                <a:solidFill>
                  <a:srgbClr val="002060"/>
                </a:solidFill>
                <a:latin typeface="Times New Roman" panose="02020603050405020304" pitchFamily="18" charset="0"/>
                <a:cs typeface="Times New Roman" panose="02020603050405020304" pitchFamily="18" charset="0"/>
              </a:rPr>
              <a:t>, Deputy Director-General, Institute of Policy and Management , Chinese Academy of Sciences </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a:solidFill>
                  <a:srgbClr val="002060"/>
                </a:solidFill>
                <a:latin typeface="Times New Roman" panose="02020603050405020304" pitchFamily="18" charset="0"/>
                <a:cs typeface="Times New Roman" panose="02020603050405020304" pitchFamily="18" charset="0"/>
              </a:rPr>
              <a:t>Lisa </a:t>
            </a:r>
            <a:r>
              <a:rPr lang="en-US" altLang="zh-CN" sz="1300" b="1" cap="all" dirty="0">
                <a:solidFill>
                  <a:srgbClr val="002060"/>
                </a:solidFill>
                <a:latin typeface="Times New Roman" panose="02020603050405020304" pitchFamily="18" charset="0"/>
                <a:cs typeface="Times New Roman" panose="02020603050405020304" pitchFamily="18" charset="0"/>
              </a:rPr>
              <a:t>Jackson</a:t>
            </a:r>
            <a:r>
              <a:rPr lang="en-US" altLang="zh-CN" sz="1300" dirty="0">
                <a:solidFill>
                  <a:srgbClr val="002060"/>
                </a:solidFill>
                <a:latin typeface="Times New Roman" panose="02020603050405020304" pitchFamily="18" charset="0"/>
                <a:cs typeface="Times New Roman" panose="02020603050405020304" pitchFamily="18" charset="0"/>
              </a:rPr>
              <a:t>, Vice President, Environmental Initiatives, Apple Inc. </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a:solidFill>
                  <a:srgbClr val="002060"/>
                </a:solidFill>
                <a:latin typeface="Times New Roman" panose="02020603050405020304" pitchFamily="18" charset="0"/>
                <a:cs typeface="Times New Roman" panose="02020603050405020304" pitchFamily="18" charset="0"/>
              </a:rPr>
              <a:t>Daniel J. </a:t>
            </a:r>
            <a:r>
              <a:rPr lang="en-US" altLang="zh-CN" sz="1300" b="1" cap="all" dirty="0" err="1">
                <a:solidFill>
                  <a:srgbClr val="002060"/>
                </a:solidFill>
                <a:latin typeface="Times New Roman" panose="02020603050405020304" pitchFamily="18" charset="0"/>
                <a:cs typeface="Times New Roman" panose="02020603050405020304" pitchFamily="18" charset="0"/>
              </a:rPr>
              <a:t>DudeK</a:t>
            </a:r>
            <a:r>
              <a:rPr lang="en-US" altLang="zh-CN" sz="1300" dirty="0">
                <a:solidFill>
                  <a:srgbClr val="002060"/>
                </a:solidFill>
                <a:latin typeface="Times New Roman" panose="02020603050405020304" pitchFamily="18" charset="0"/>
                <a:cs typeface="Times New Roman" panose="02020603050405020304" pitchFamily="18" charset="0"/>
              </a:rPr>
              <a:t>, Vice President, Environmental Defense Fund, USA</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err="1">
                <a:solidFill>
                  <a:srgbClr val="002060"/>
                </a:solidFill>
                <a:latin typeface="Times New Roman" panose="02020603050405020304" pitchFamily="18" charset="0"/>
                <a:cs typeface="Times New Roman" panose="02020603050405020304" pitchFamily="18" charset="0"/>
              </a:rPr>
              <a:t>Corrado</a:t>
            </a:r>
            <a:r>
              <a:rPr lang="en-US" altLang="zh-CN" sz="1300" b="1" dirty="0">
                <a:solidFill>
                  <a:srgbClr val="002060"/>
                </a:solidFill>
                <a:latin typeface="Times New Roman" panose="02020603050405020304" pitchFamily="18" charset="0"/>
                <a:cs typeface="Times New Roman" panose="02020603050405020304" pitchFamily="18" charset="0"/>
              </a:rPr>
              <a:t> </a:t>
            </a:r>
            <a:r>
              <a:rPr lang="en-US" altLang="zh-CN" sz="1300" b="1" dirty="0" err="1">
                <a:solidFill>
                  <a:srgbClr val="002060"/>
                </a:solidFill>
                <a:latin typeface="Times New Roman" panose="02020603050405020304" pitchFamily="18" charset="0"/>
                <a:cs typeface="Times New Roman" panose="02020603050405020304" pitchFamily="18" charset="0"/>
              </a:rPr>
              <a:t>Clini</a:t>
            </a:r>
            <a:r>
              <a:rPr lang="en-US" altLang="zh-CN" sz="1300" dirty="0">
                <a:solidFill>
                  <a:srgbClr val="002060"/>
                </a:solidFill>
                <a:latin typeface="Times New Roman" panose="02020603050405020304" pitchFamily="18" charset="0"/>
                <a:cs typeface="Times New Roman" panose="02020603050405020304" pitchFamily="18" charset="0"/>
              </a:rPr>
              <a:t>, 	Former Minister, Ministry for the Environment, Land and Sea, Italy</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a:solidFill>
                  <a:srgbClr val="002060"/>
                </a:solidFill>
                <a:latin typeface="Times New Roman" panose="02020603050405020304" pitchFamily="18" charset="0"/>
                <a:cs typeface="Times New Roman" panose="02020603050405020304" pitchFamily="18" charset="0"/>
              </a:rPr>
              <a:t>Miranda A. </a:t>
            </a:r>
            <a:r>
              <a:rPr lang="en-US" altLang="zh-CN" sz="1300" b="1" cap="all" dirty="0" err="1">
                <a:solidFill>
                  <a:srgbClr val="002060"/>
                </a:solidFill>
                <a:latin typeface="Times New Roman" panose="02020603050405020304" pitchFamily="18" charset="0"/>
                <a:cs typeface="Times New Roman" panose="02020603050405020304" pitchFamily="18" charset="0"/>
              </a:rPr>
              <a:t>Schreurs</a:t>
            </a:r>
            <a:r>
              <a:rPr lang="en-US" altLang="zh-CN" sz="1300" dirty="0">
                <a:solidFill>
                  <a:srgbClr val="002060"/>
                </a:solidFill>
                <a:latin typeface="Times New Roman" panose="02020603050405020304" pitchFamily="18" charset="0"/>
                <a:cs typeface="Times New Roman" panose="02020603050405020304" pitchFamily="18" charset="0"/>
              </a:rPr>
              <a:t>, Professor and Director Environmental Policy Research Centre, </a:t>
            </a:r>
            <a:r>
              <a:rPr lang="en-US" altLang="zh-CN" sz="1300" dirty="0" err="1">
                <a:solidFill>
                  <a:srgbClr val="002060"/>
                </a:solidFill>
                <a:latin typeface="Times New Roman" panose="02020603050405020304" pitchFamily="18" charset="0"/>
                <a:cs typeface="Times New Roman" panose="02020603050405020304" pitchFamily="18" charset="0"/>
              </a:rPr>
              <a:t>Freie</a:t>
            </a:r>
            <a:r>
              <a:rPr lang="en-US" altLang="zh-CN" sz="1300" dirty="0">
                <a:solidFill>
                  <a:srgbClr val="002060"/>
                </a:solidFill>
                <a:latin typeface="Times New Roman" panose="02020603050405020304" pitchFamily="18" charset="0"/>
                <a:cs typeface="Times New Roman" panose="02020603050405020304" pitchFamily="18" charset="0"/>
              </a:rPr>
              <a:t> </a:t>
            </a:r>
            <a:r>
              <a:rPr lang="en-US" altLang="zh-CN" sz="1300" dirty="0" err="1">
                <a:solidFill>
                  <a:srgbClr val="002060"/>
                </a:solidFill>
                <a:latin typeface="Times New Roman" panose="02020603050405020304" pitchFamily="18" charset="0"/>
                <a:cs typeface="Times New Roman" panose="02020603050405020304" pitchFamily="18" charset="0"/>
              </a:rPr>
              <a:t>Universität</a:t>
            </a:r>
            <a:r>
              <a:rPr lang="en-US" altLang="zh-CN" sz="1300" dirty="0">
                <a:solidFill>
                  <a:srgbClr val="002060"/>
                </a:solidFill>
                <a:latin typeface="Times New Roman" panose="02020603050405020304" pitchFamily="18" charset="0"/>
                <a:cs typeface="Times New Roman" panose="02020603050405020304" pitchFamily="18" charset="0"/>
              </a:rPr>
              <a:t> Berlin</a:t>
            </a:r>
            <a:endParaRPr lang="zh-CN" altLang="zh-CN" sz="1300" dirty="0">
              <a:solidFill>
                <a:srgbClr val="002060"/>
              </a:solidFill>
              <a:latin typeface="Times New Roman" panose="02020603050405020304" pitchFamily="18" charset="0"/>
              <a:cs typeface="Times New Roman" panose="02020603050405020304" pitchFamily="18" charset="0"/>
            </a:endParaRPr>
          </a:p>
          <a:p>
            <a:pPr algn="just"/>
            <a:r>
              <a:rPr lang="en-US" altLang="zh-CN" sz="1300" b="1" i="1" dirty="0" smtClean="0">
                <a:solidFill>
                  <a:srgbClr val="002060"/>
                </a:solidFill>
                <a:latin typeface="Times New Roman" panose="02020603050405020304" pitchFamily="18" charset="0"/>
                <a:cs typeface="Times New Roman" panose="02020603050405020304" pitchFamily="18" charset="0"/>
              </a:rPr>
              <a:t>Coordinators</a:t>
            </a:r>
            <a:r>
              <a:rPr lang="en-US" altLang="zh-CN" sz="1300" b="1" i="1" dirty="0">
                <a:solidFill>
                  <a:srgbClr val="002060"/>
                </a:solidFill>
                <a:latin typeface="Times New Roman" panose="02020603050405020304" pitchFamily="18" charset="0"/>
                <a:cs typeface="Times New Roman" panose="02020603050405020304" pitchFamily="18" charset="0"/>
              </a:rPr>
              <a:t>:</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a:solidFill>
                  <a:srgbClr val="002060"/>
                </a:solidFill>
                <a:latin typeface="Times New Roman" panose="02020603050405020304" pitchFamily="18" charset="0"/>
                <a:cs typeface="Times New Roman" panose="02020603050405020304" pitchFamily="18" charset="0"/>
              </a:rPr>
              <a:t>ZHOU Tao</a:t>
            </a:r>
            <a:r>
              <a:rPr lang="en-US" altLang="zh-CN" sz="1300" dirty="0">
                <a:solidFill>
                  <a:srgbClr val="002060"/>
                </a:solidFill>
                <a:latin typeface="Times New Roman" panose="02020603050405020304" pitchFamily="18" charset="0"/>
                <a:cs typeface="Times New Roman" panose="02020603050405020304" pitchFamily="18" charset="0"/>
              </a:rPr>
              <a:t>, Chinese Coordinator, Research Associate , CSES</a:t>
            </a:r>
            <a:endParaRPr lang="zh-CN" altLang="zh-CN" sz="1300" dirty="0">
              <a:solidFill>
                <a:srgbClr val="002060"/>
              </a:solidFill>
              <a:latin typeface="Times New Roman" panose="02020603050405020304" pitchFamily="18" charset="0"/>
              <a:cs typeface="Times New Roman" panose="02020603050405020304" pitchFamily="18" charset="0"/>
            </a:endParaRPr>
          </a:p>
          <a:p>
            <a:pPr lvl="0" algn="just"/>
            <a:r>
              <a:rPr lang="en-US" altLang="zh-CN" sz="1300" b="1" dirty="0">
                <a:solidFill>
                  <a:srgbClr val="002060"/>
                </a:solidFill>
                <a:latin typeface="Times New Roman" panose="02020603050405020304" pitchFamily="18" charset="0"/>
                <a:cs typeface="Times New Roman" panose="02020603050405020304" pitchFamily="18" charset="0"/>
              </a:rPr>
              <a:t>WANG </a:t>
            </a:r>
            <a:r>
              <a:rPr lang="en-US" altLang="zh-CN" sz="1300" b="1" dirty="0" err="1">
                <a:solidFill>
                  <a:srgbClr val="002060"/>
                </a:solidFill>
                <a:latin typeface="Times New Roman" panose="02020603050405020304" pitchFamily="18" charset="0"/>
                <a:cs typeface="Times New Roman" panose="02020603050405020304" pitchFamily="18" charset="0"/>
              </a:rPr>
              <a:t>Peishen</a:t>
            </a:r>
            <a:r>
              <a:rPr lang="en-US" altLang="zh-CN" sz="1300" dirty="0">
                <a:solidFill>
                  <a:srgbClr val="002060"/>
                </a:solidFill>
                <a:latin typeface="Times New Roman" panose="02020603050405020304" pitchFamily="18" charset="0"/>
                <a:cs typeface="Times New Roman" panose="02020603050405020304" pitchFamily="18" charset="0"/>
              </a:rPr>
              <a:t>, International Coordinator, Consultant and former Sr. Environmental Specialist of The World Bank</a:t>
            </a:r>
            <a:endParaRPr lang="zh-CN" altLang="zh-CN" sz="130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63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714756" y="2051124"/>
            <a:ext cx="7898747" cy="413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marL="285750" indent="-285750" algn="just" eaLnBrk="1" hangingPunct="1">
              <a:spcBef>
                <a:spcPts val="383"/>
              </a:spcBef>
              <a:buFont typeface="Wingdings" panose="05000000000000000000" pitchFamily="2" charset="2"/>
              <a:buChar char="l"/>
            </a:pPr>
            <a:r>
              <a:rPr lang="zh-CN" altLang="en-US" sz="1600" dirty="0">
                <a:latin typeface="Arial" pitchFamily="34" charset="0"/>
                <a:ea typeface="黑体" pitchFamily="49" charset="-122"/>
                <a:cs typeface="Arial" pitchFamily="34" charset="0"/>
              </a:rPr>
              <a:t>十八大将生态文明纳入社会主义现代化建设五位一体总体布局，融入经济、政治、文化、社会建设，有力推进中国环境保护的进程。</a:t>
            </a:r>
            <a:endParaRPr lang="zh-CN" altLang="ja-JP" sz="1600" dirty="0">
              <a:latin typeface="Arial" pitchFamily="34" charset="0"/>
              <a:ea typeface="黑体" pitchFamily="49" charset="-122"/>
              <a:cs typeface="Arial" pitchFamily="34" charset="0"/>
            </a:endParaRPr>
          </a:p>
          <a:p>
            <a:pPr marL="285750" indent="-285750" algn="just" eaLnBrk="1" hangingPunct="1">
              <a:spcBef>
                <a:spcPts val="383"/>
              </a:spcBef>
              <a:buFont typeface="Wingdings" panose="05000000000000000000" pitchFamily="2" charset="2"/>
              <a:buChar char="l"/>
            </a:pPr>
            <a:r>
              <a:rPr lang="zh-CN" altLang="en-US" sz="1600" dirty="0">
                <a:latin typeface="Arial" pitchFamily="34" charset="0"/>
                <a:ea typeface="黑体" pitchFamily="49" charset="-122"/>
                <a:cs typeface="Arial" pitchFamily="34" charset="0"/>
              </a:rPr>
              <a:t>十八届三中全会提出加快建立生态文明制度体系，用制度保护环境，改革生态环境保护管理体制。</a:t>
            </a:r>
            <a:endParaRPr lang="en-US" altLang="zh-CN" sz="1600" dirty="0">
              <a:latin typeface="Arial" pitchFamily="34" charset="0"/>
              <a:ea typeface="黑体" pitchFamily="49" charset="-122"/>
              <a:cs typeface="Arial" pitchFamily="34" charset="0"/>
            </a:endParaRPr>
          </a:p>
          <a:p>
            <a:pPr marL="285750" indent="-285750" algn="just" eaLnBrk="1" hangingPunct="1">
              <a:spcBef>
                <a:spcPts val="383"/>
              </a:spcBef>
              <a:buFont typeface="Wingdings" panose="05000000000000000000" pitchFamily="2" charset="2"/>
              <a:buChar char="l"/>
            </a:pPr>
            <a:r>
              <a:rPr lang="en-US" altLang="zh-CN" sz="1600" dirty="0">
                <a:latin typeface="Arial" pitchFamily="34" charset="0"/>
                <a:ea typeface="黑体" pitchFamily="49" charset="-122"/>
                <a:cs typeface="Arial" pitchFamily="34" charset="0"/>
              </a:rPr>
              <a:t> </a:t>
            </a:r>
            <a:r>
              <a:rPr lang="zh-CN" altLang="en-US" sz="1600" dirty="0">
                <a:latin typeface="Arial" pitchFamily="34" charset="0"/>
                <a:ea typeface="黑体" pitchFamily="49" charset="-122"/>
                <a:cs typeface="Arial" pitchFamily="34" charset="0"/>
              </a:rPr>
              <a:t>中国高速工业化城市化，资源环境问题日益突出，人民迫切希望改善环境质量。</a:t>
            </a:r>
            <a:endParaRPr lang="en-US" altLang="zh-CN" sz="1600" dirty="0">
              <a:latin typeface="Arial" pitchFamily="34" charset="0"/>
              <a:ea typeface="黑体" pitchFamily="49" charset="-122"/>
              <a:cs typeface="Arial" pitchFamily="34" charset="0"/>
            </a:endParaRPr>
          </a:p>
          <a:p>
            <a:pPr marL="285750" indent="-285750" algn="just" eaLnBrk="1" hangingPunct="1">
              <a:spcBef>
                <a:spcPts val="383"/>
              </a:spcBef>
              <a:buFont typeface="Wingdings" panose="05000000000000000000" pitchFamily="2" charset="2"/>
              <a:buChar char="l"/>
            </a:pPr>
            <a:r>
              <a:rPr lang="zh-CN" altLang="en-US" sz="1600" dirty="0">
                <a:latin typeface="Arial" pitchFamily="34" charset="0"/>
                <a:ea typeface="黑体" pitchFamily="49" charset="-122"/>
                <a:cs typeface="Arial" pitchFamily="34" charset="0"/>
              </a:rPr>
              <a:t>当前中国环境治理体系及环保制度亟待改革。为此国合会设立年度重点课题，开展环境保护制度创新的研究。本研究适应形势发展需要，有必要性和紧迫性。</a:t>
            </a:r>
            <a:endParaRPr lang="en-US" altLang="zh-CN" sz="1600" dirty="0">
              <a:latin typeface="Arial" pitchFamily="34" charset="0"/>
              <a:ea typeface="黑体" pitchFamily="49" charset="-122"/>
              <a:cs typeface="Arial" pitchFamily="34" charset="0"/>
            </a:endParaRPr>
          </a:p>
          <a:p>
            <a:pPr marL="285750" indent="-285750" algn="just" eaLnBrk="1" hangingPunct="1">
              <a:spcBef>
                <a:spcPts val="383"/>
              </a:spcBef>
              <a:buFont typeface="Wingdings" panose="05000000000000000000" pitchFamily="2" charset="2"/>
              <a:buChar char="l"/>
            </a:pPr>
            <a:r>
              <a:rPr lang="en-US" altLang="zh-CN" sz="1500" dirty="0">
                <a:ea typeface="黑体" pitchFamily="49" charset="-122"/>
                <a:cs typeface="Times New Roman" pitchFamily="18" charset="0"/>
              </a:rPr>
              <a:t>18th CPC National Congress: ecological civilization (EC) &amp; promotion of environmental (</a:t>
            </a:r>
            <a:r>
              <a:rPr lang="en-US" altLang="zh-CN" sz="1500" dirty="0" err="1">
                <a:ea typeface="黑体" pitchFamily="49" charset="-122"/>
                <a:cs typeface="Times New Roman" pitchFamily="18" charset="0"/>
              </a:rPr>
              <a:t>env</a:t>
            </a:r>
            <a:r>
              <a:rPr lang="en-US" altLang="zh-CN" sz="1500" dirty="0">
                <a:ea typeface="黑体" pitchFamily="49" charset="-122"/>
                <a:cs typeface="Times New Roman" pitchFamily="18" charset="0"/>
              </a:rPr>
              <a:t>.) protection are key for China’s modernization.</a:t>
            </a:r>
          </a:p>
          <a:p>
            <a:pPr marL="285750" indent="-285750" algn="just" eaLnBrk="1" hangingPunct="1">
              <a:spcBef>
                <a:spcPts val="383"/>
              </a:spcBef>
              <a:buFont typeface="Wingdings" panose="05000000000000000000" pitchFamily="2" charset="2"/>
              <a:buChar char="l"/>
            </a:pPr>
            <a:r>
              <a:rPr lang="en-US" altLang="zh-CN" sz="1500" dirty="0">
                <a:ea typeface="黑体" pitchFamily="49" charset="-122"/>
                <a:cs typeface="Times New Roman" pitchFamily="18" charset="0"/>
              </a:rPr>
              <a:t>3rd CPC Plenary: outlined comprehensive strategy for establishing EC institutions and reforming ecological and </a:t>
            </a:r>
            <a:r>
              <a:rPr lang="en-US" altLang="zh-CN" sz="1500" dirty="0" err="1">
                <a:ea typeface="黑体" pitchFamily="49" charset="-122"/>
                <a:cs typeface="Times New Roman" pitchFamily="18" charset="0"/>
              </a:rPr>
              <a:t>env</a:t>
            </a:r>
            <a:r>
              <a:rPr lang="en-US" altLang="zh-CN" sz="1500" dirty="0">
                <a:ea typeface="黑体" pitchFamily="49" charset="-122"/>
                <a:cs typeface="Times New Roman" pitchFamily="18" charset="0"/>
              </a:rPr>
              <a:t>. management systems. </a:t>
            </a:r>
          </a:p>
          <a:p>
            <a:pPr marL="285750" indent="-285750" algn="just" eaLnBrk="1" hangingPunct="1">
              <a:spcBef>
                <a:spcPts val="383"/>
              </a:spcBef>
              <a:buFont typeface="Wingdings" panose="05000000000000000000" pitchFamily="2" charset="2"/>
              <a:buChar char="l"/>
            </a:pPr>
            <a:r>
              <a:rPr lang="en-US" altLang="zh-CN" sz="1500" dirty="0">
                <a:ea typeface="黑体" pitchFamily="49" charset="-122"/>
                <a:cs typeface="Times New Roman" pitchFamily="18" charset="0"/>
              </a:rPr>
              <a:t>Due to rapid industrialization, China faces serious resource &amp; </a:t>
            </a:r>
            <a:r>
              <a:rPr lang="en-US" altLang="zh-CN" sz="1500" dirty="0" err="1">
                <a:ea typeface="黑体" pitchFamily="49" charset="-122"/>
                <a:cs typeface="Times New Roman" pitchFamily="18" charset="0"/>
              </a:rPr>
              <a:t>env</a:t>
            </a:r>
            <a:r>
              <a:rPr lang="en-US" altLang="zh-CN" sz="1500" dirty="0">
                <a:ea typeface="黑体" pitchFamily="49" charset="-122"/>
                <a:cs typeface="Times New Roman" pitchFamily="18" charset="0"/>
              </a:rPr>
              <a:t>. problems. National consensus behind need to improve </a:t>
            </a:r>
            <a:r>
              <a:rPr lang="en-US" altLang="zh-CN" sz="1500" dirty="0" err="1">
                <a:ea typeface="黑体" pitchFamily="49" charset="-122"/>
                <a:cs typeface="Times New Roman" pitchFamily="18" charset="0"/>
              </a:rPr>
              <a:t>env’l</a:t>
            </a:r>
            <a:r>
              <a:rPr lang="en-US" altLang="zh-CN" sz="1500" dirty="0">
                <a:ea typeface="黑体" pitchFamily="49" charset="-122"/>
                <a:cs typeface="Times New Roman" pitchFamily="18" charset="0"/>
              </a:rPr>
              <a:t> quality.</a:t>
            </a:r>
          </a:p>
          <a:p>
            <a:pPr marL="285750" indent="-285750" algn="just" eaLnBrk="1" hangingPunct="1">
              <a:spcBef>
                <a:spcPts val="383"/>
              </a:spcBef>
              <a:buFont typeface="Wingdings" panose="05000000000000000000" pitchFamily="2" charset="2"/>
              <a:buChar char="l"/>
            </a:pPr>
            <a:r>
              <a:rPr lang="en-US" altLang="zh-CN" sz="1500" dirty="0">
                <a:ea typeface="黑体" pitchFamily="49" charset="-122"/>
                <a:cs typeface="Times New Roman" pitchFamily="18" charset="0"/>
              </a:rPr>
              <a:t>China’s </a:t>
            </a:r>
            <a:r>
              <a:rPr lang="en-US" altLang="zh-CN" sz="1500" dirty="0" err="1">
                <a:ea typeface="黑体" pitchFamily="49" charset="-122"/>
                <a:cs typeface="Times New Roman" pitchFamily="18" charset="0"/>
              </a:rPr>
              <a:t>env’l</a:t>
            </a:r>
            <a:r>
              <a:rPr lang="en-US" altLang="zh-CN" sz="1500" dirty="0">
                <a:ea typeface="黑体" pitchFamily="49" charset="-122"/>
                <a:cs typeface="Times New Roman" pitchFamily="18" charset="0"/>
              </a:rPr>
              <a:t> management system has many defects and needs reform. </a:t>
            </a:r>
          </a:p>
          <a:p>
            <a:pPr marL="285750" indent="-285750" algn="just" eaLnBrk="1" hangingPunct="1">
              <a:spcBef>
                <a:spcPts val="383"/>
              </a:spcBef>
              <a:buFont typeface="Wingdings" panose="05000000000000000000" pitchFamily="2" charset="2"/>
              <a:buChar char="l"/>
            </a:pPr>
            <a:r>
              <a:rPr lang="en-US" altLang="zh-CN" sz="1500" dirty="0">
                <a:ea typeface="黑体" pitchFamily="49" charset="-122"/>
                <a:cs typeface="Times New Roman" pitchFamily="18" charset="0"/>
              </a:rPr>
              <a:t> CCICED Task Force to Study Institutional Innovation for Environmental Protection (2014). </a:t>
            </a:r>
          </a:p>
          <a:p>
            <a:pPr algn="just" eaLnBrk="1" hangingPunct="1">
              <a:lnSpc>
                <a:spcPct val="140000"/>
              </a:lnSpc>
              <a:spcBef>
                <a:spcPct val="50000"/>
              </a:spcBef>
              <a:buFontTx/>
              <a:buChar char="•"/>
            </a:pPr>
            <a:endParaRPr lang="zh-CN" altLang="zh-CN" sz="1700" dirty="0">
              <a:latin typeface="Arial" pitchFamily="34" charset="0"/>
              <a:ea typeface="黑体" pitchFamily="49" charset="-122"/>
              <a:cs typeface="Arial" pitchFamily="34" charset="0"/>
            </a:endParaRPr>
          </a:p>
        </p:txBody>
      </p:sp>
      <p:grpSp>
        <p:nvGrpSpPr>
          <p:cNvPr id="4099" name="组合 4"/>
          <p:cNvGrpSpPr>
            <a:grpSpLocks/>
          </p:cNvGrpSpPr>
          <p:nvPr/>
        </p:nvGrpSpPr>
        <p:grpSpPr bwMode="auto">
          <a:xfrm>
            <a:off x="4349272" y="711565"/>
            <a:ext cx="4804853" cy="917235"/>
            <a:chOff x="0" y="3979863"/>
            <a:chExt cx="7185025" cy="1444625"/>
          </a:xfrm>
        </p:grpSpPr>
        <p:pic>
          <p:nvPicPr>
            <p:cNvPr id="4102" name="Picture 6" descr="http://cpc.people.com.cn/img/MAIN/2012/10/112513/images/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79863"/>
              <a:ext cx="71850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p:cNvPicPr>
              <a:picLocks noChangeAspect="1" noChangeArrowheads="1"/>
            </p:cNvPicPr>
            <p:nvPr/>
          </p:nvPicPr>
          <p:blipFill>
            <a:blip r:embed="rId3">
              <a:extLst>
                <a:ext uri="{28A0092B-C50C-407E-A947-70E740481C1C}">
                  <a14:useLocalDpi xmlns:a14="http://schemas.microsoft.com/office/drawing/2010/main" val="0"/>
                </a:ext>
              </a:extLst>
            </a:blip>
            <a:srcRect b="9525"/>
            <a:stretch>
              <a:fillRect/>
            </a:stretch>
          </p:blipFill>
          <p:spPr bwMode="auto">
            <a:xfrm>
              <a:off x="1862138" y="3984625"/>
              <a:ext cx="3810000" cy="422275"/>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100" name="矩形 1"/>
          <p:cNvSpPr>
            <a:spLocks noChangeArrowheads="1"/>
          </p:cNvSpPr>
          <p:nvPr/>
        </p:nvSpPr>
        <p:spPr bwMode="auto">
          <a:xfrm>
            <a:off x="735004" y="856492"/>
            <a:ext cx="4572000" cy="66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623" tIns="58311" rIns="116623" bIns="58311">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800">
                <a:solidFill>
                  <a:srgbClr val="22228B"/>
                </a:solidFill>
                <a:ea typeface="黑体" pitchFamily="49" charset="-122"/>
              </a:rPr>
              <a:t>一、背景与研究过程</a:t>
            </a:r>
            <a:endParaRPr lang="en-US" altLang="zh-CN" sz="1800">
              <a:solidFill>
                <a:srgbClr val="22228B"/>
              </a:solidFill>
              <a:ea typeface="黑体" pitchFamily="49" charset="-122"/>
            </a:endParaRPr>
          </a:p>
          <a:p>
            <a:pPr eaLnBrk="1" hangingPunct="1">
              <a:spcBef>
                <a:spcPct val="0"/>
              </a:spcBef>
              <a:buFontTx/>
              <a:buNone/>
            </a:pPr>
            <a:r>
              <a:rPr lang="en-US" altLang="zh-CN" sz="1800">
                <a:solidFill>
                  <a:srgbClr val="22228B"/>
                </a:solidFill>
                <a:ea typeface="黑体" pitchFamily="49" charset="-122"/>
              </a:rPr>
              <a:t>1. Background and Approach</a:t>
            </a:r>
            <a:endParaRPr lang="zh-CN" altLang="en-US" sz="1800">
              <a:solidFill>
                <a:srgbClr val="22228B"/>
              </a:solidFill>
              <a:ea typeface="黑体" pitchFamily="49" charset="-122"/>
            </a:endParaRPr>
          </a:p>
        </p:txBody>
      </p:sp>
      <p:sp>
        <p:nvSpPr>
          <p:cNvPr id="4101" name="AutoShape 4"/>
          <p:cNvSpPr>
            <a:spLocks noChangeArrowheads="1"/>
          </p:cNvSpPr>
          <p:nvPr/>
        </p:nvSpPr>
        <p:spPr bwMode="auto">
          <a:xfrm>
            <a:off x="714755" y="1526700"/>
            <a:ext cx="3634517"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700">
                <a:solidFill>
                  <a:schemeClr val="bg1"/>
                </a:solidFill>
                <a:ea typeface="黑体" pitchFamily="49" charset="-122"/>
                <a:cs typeface="Arial" pitchFamily="34" charset="0"/>
              </a:rPr>
              <a:t>（一）研究背景</a:t>
            </a:r>
            <a:r>
              <a:rPr lang="en-US" altLang="zh-CN" sz="1700">
                <a:solidFill>
                  <a:schemeClr val="bg1"/>
                </a:solidFill>
                <a:ea typeface="黑体" pitchFamily="49" charset="-122"/>
                <a:cs typeface="Arial" pitchFamily="34" charset="0"/>
              </a:rPr>
              <a:t>     1.1  Background</a:t>
            </a:r>
            <a:endParaRPr lang="zh-CN" altLang="en-US" sz="1700">
              <a:solidFill>
                <a:schemeClr val="bg1"/>
              </a:solidFill>
              <a:ea typeface="黑体" pitchFamily="49" charset="-122"/>
              <a:cs typeface="Arial" pitchFamily="34" charset="0"/>
            </a:endParaRPr>
          </a:p>
        </p:txBody>
      </p:sp>
    </p:spTree>
    <p:extLst>
      <p:ext uri="{BB962C8B-B14F-4D97-AF65-F5344CB8AC3E}">
        <p14:creationId xmlns:p14="http://schemas.microsoft.com/office/powerpoint/2010/main" val="35499584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827584" y="1265916"/>
            <a:ext cx="7439118" cy="468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eaLnBrk="1" hangingPunct="1">
              <a:lnSpc>
                <a:spcPct val="120000"/>
              </a:lnSpc>
              <a:spcBef>
                <a:spcPts val="765"/>
              </a:spcBef>
              <a:buNone/>
            </a:pPr>
            <a:r>
              <a:rPr lang="zh-CN" altLang="zh-CN" sz="1600" dirty="0" smtClean="0">
                <a:latin typeface="Arial" pitchFamily="34" charset="0"/>
                <a:ea typeface="黑体" pitchFamily="49" charset="-122"/>
                <a:cs typeface="Arial" pitchFamily="34" charset="0"/>
              </a:rPr>
              <a:t>识别</a:t>
            </a:r>
            <a:r>
              <a:rPr lang="zh-CN" altLang="zh-CN" sz="1600" dirty="0">
                <a:latin typeface="Arial" pitchFamily="34" charset="0"/>
                <a:ea typeface="黑体" pitchFamily="49" charset="-122"/>
                <a:cs typeface="Arial" pitchFamily="34" charset="0"/>
              </a:rPr>
              <a:t>当前中国环境治理体系、环境保护制度存在的主要问题</a:t>
            </a:r>
            <a:r>
              <a:rPr lang="zh-CN" altLang="zh-CN" sz="1600" dirty="0" smtClean="0">
                <a:latin typeface="Arial" pitchFamily="34" charset="0"/>
                <a:ea typeface="黑体" pitchFamily="49" charset="-122"/>
                <a:cs typeface="Arial" pitchFamily="34" charset="0"/>
              </a:rPr>
              <a:t>，分析</a:t>
            </a:r>
            <a:r>
              <a:rPr lang="zh-CN" altLang="zh-CN" sz="1600" dirty="0">
                <a:latin typeface="Arial" pitchFamily="34" charset="0"/>
                <a:ea typeface="黑体" pitchFamily="49" charset="-122"/>
                <a:cs typeface="Arial" pitchFamily="34" charset="0"/>
              </a:rPr>
              <a:t>其现状与生态文明建设要求及国家环境治理目标之间存在的差距，重点研究环境保护体制机制创新，特别是关键的制度创新需求，在借鉴发达国家经验及国内经验教训的基础上，提出中国环境治理体系现代化、环境保护制度改革与创新的基本思路和具体建议，为未来一段时期中国国家环境治理体系的变革和治理能力的提升、环境管理战略转型的顶层设计提供参考和支持</a:t>
            </a:r>
            <a:r>
              <a:rPr lang="zh-CN" altLang="zh-CN" sz="1600" dirty="0" smtClean="0">
                <a:latin typeface="Arial" pitchFamily="34" charset="0"/>
                <a:ea typeface="黑体" pitchFamily="49" charset="-122"/>
                <a:cs typeface="Arial" pitchFamily="34" charset="0"/>
              </a:rPr>
              <a:t>。</a:t>
            </a:r>
            <a:endParaRPr lang="en-US" altLang="zh-CN" sz="1600" dirty="0">
              <a:latin typeface="Arial" pitchFamily="34" charset="0"/>
              <a:ea typeface="黑体" pitchFamily="49" charset="-122"/>
              <a:cs typeface="Arial" pitchFamily="34" charset="0"/>
            </a:endParaRPr>
          </a:p>
          <a:p>
            <a:pPr algn="just" eaLnBrk="1" hangingPunct="1">
              <a:lnSpc>
                <a:spcPct val="120000"/>
              </a:lnSpc>
              <a:spcBef>
                <a:spcPts val="765"/>
              </a:spcBef>
              <a:buNone/>
            </a:pPr>
            <a:r>
              <a:rPr lang="en-US" altLang="zh-CN" sz="1600" dirty="0" smtClean="0"/>
              <a:t>Identified </a:t>
            </a:r>
            <a:r>
              <a:rPr lang="en-US" altLang="zh-CN" sz="1600" dirty="0"/>
              <a:t>the prerequisites of ecological </a:t>
            </a:r>
            <a:r>
              <a:rPr lang="en-US" altLang="zh-CN" sz="1600" dirty="0" smtClean="0"/>
              <a:t>civilization, </a:t>
            </a:r>
            <a:r>
              <a:rPr lang="en-US" altLang="zh-CN" sz="1600" dirty="0" err="1" smtClean="0"/>
              <a:t>analysized</a:t>
            </a:r>
            <a:r>
              <a:rPr lang="en-US" altLang="zh-CN" sz="1600" dirty="0" smtClean="0"/>
              <a:t> the </a:t>
            </a:r>
            <a:r>
              <a:rPr lang="en-US" altLang="zh-CN" sz="1600" dirty="0"/>
              <a:t>existing environmental governance </a:t>
            </a:r>
            <a:r>
              <a:rPr lang="en-US" altLang="zh-CN" sz="1600" dirty="0" smtClean="0"/>
              <a:t>system, compared </a:t>
            </a:r>
            <a:r>
              <a:rPr lang="en-US" altLang="zh-CN" sz="1600" dirty="0"/>
              <a:t>institutional structures with best practices both domestically and </a:t>
            </a:r>
            <a:r>
              <a:rPr lang="en-US" altLang="zh-CN" sz="1600" dirty="0" smtClean="0"/>
              <a:t>internationally. </a:t>
            </a:r>
            <a:r>
              <a:rPr lang="en-US" altLang="zh-CN" sz="1600" dirty="0"/>
              <a:t>Drawing on both domestic and international experiences and </a:t>
            </a:r>
            <a:r>
              <a:rPr lang="en-US" altLang="zh-CN" sz="1600" dirty="0" smtClean="0"/>
              <a:t>lessons</a:t>
            </a:r>
            <a:r>
              <a:rPr lang="en-US" altLang="zh-CN" sz="1600" dirty="0"/>
              <a:t>.</a:t>
            </a:r>
            <a:r>
              <a:rPr lang="en-US" altLang="zh-CN" sz="1600" dirty="0" smtClean="0"/>
              <a:t> </a:t>
            </a:r>
            <a:r>
              <a:rPr lang="en-US" altLang="zh-CN" sz="1600" dirty="0"/>
              <a:t>M</a:t>
            </a:r>
            <a:r>
              <a:rPr lang="en-US" altLang="zh-CN" sz="1600" dirty="0" smtClean="0"/>
              <a:t>ade recommendations </a:t>
            </a:r>
            <a:r>
              <a:rPr lang="en-US" altLang="zh-CN" sz="1600" dirty="0"/>
              <a:t>related to the modernization of China’s environmental governance system and the reform and innovation of its environmental protection institutions are made. Chinese and international case studies provide practical guidance relevant to the transformation of China’s environmental governance system, improving governance capacity, and developing an over-arching and strategic design for environmental management</a:t>
            </a:r>
            <a:r>
              <a:rPr lang="en-US" altLang="zh-CN" sz="1600" dirty="0" smtClean="0"/>
              <a:t>.</a:t>
            </a:r>
            <a:endParaRPr lang="zh-CN" altLang="zh-CN" sz="1500" dirty="0">
              <a:ea typeface="黑体" pitchFamily="49" charset="-122"/>
            </a:endParaRPr>
          </a:p>
        </p:txBody>
      </p:sp>
      <p:sp>
        <p:nvSpPr>
          <p:cNvPr id="5123" name="AutoShape 4"/>
          <p:cNvSpPr>
            <a:spLocks noChangeArrowheads="1"/>
          </p:cNvSpPr>
          <p:nvPr/>
        </p:nvSpPr>
        <p:spPr bwMode="auto">
          <a:xfrm>
            <a:off x="899012" y="259389"/>
            <a:ext cx="4776504"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700" dirty="0">
                <a:solidFill>
                  <a:schemeClr val="bg1"/>
                </a:solidFill>
                <a:ea typeface="黑体" pitchFamily="49" charset="-122"/>
                <a:cs typeface="Arial" pitchFamily="34" charset="0"/>
              </a:rPr>
              <a:t>（二）研究目标内容</a:t>
            </a:r>
            <a:r>
              <a:rPr lang="en-US" altLang="zh-CN" sz="1700" dirty="0">
                <a:solidFill>
                  <a:schemeClr val="bg1"/>
                </a:solidFill>
                <a:ea typeface="黑体" pitchFamily="49" charset="-122"/>
                <a:cs typeface="Arial" pitchFamily="34" charset="0"/>
              </a:rPr>
              <a:t>      1.2  Objectives and Scope</a:t>
            </a:r>
            <a:endParaRPr lang="zh-CN" altLang="zh-CN" sz="1700" dirty="0">
              <a:solidFill>
                <a:schemeClr val="bg1"/>
              </a:solidFill>
              <a:ea typeface="黑体" pitchFamily="49" charset="-122"/>
              <a:cs typeface="Arial" pitchFamily="34" charset="0"/>
            </a:endParaRPr>
          </a:p>
        </p:txBody>
      </p:sp>
      <p:sp>
        <p:nvSpPr>
          <p:cNvPr id="11" name="AutoShape 4"/>
          <p:cNvSpPr>
            <a:spLocks noChangeArrowheads="1"/>
          </p:cNvSpPr>
          <p:nvPr/>
        </p:nvSpPr>
        <p:spPr bwMode="auto">
          <a:xfrm>
            <a:off x="884328" y="836712"/>
            <a:ext cx="2319520"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None/>
            </a:pPr>
            <a:r>
              <a:rPr lang="zh-CN" altLang="en-US" sz="1700" dirty="0">
                <a:solidFill>
                  <a:schemeClr val="bg1"/>
                </a:solidFill>
                <a:ea typeface="黑体" pitchFamily="49" charset="-122"/>
                <a:cs typeface="Arial" pitchFamily="34" charset="0"/>
              </a:rPr>
              <a:t>技术</a:t>
            </a:r>
            <a:r>
              <a:rPr lang="zh-CN" altLang="en-US" sz="1700" dirty="0" smtClean="0">
                <a:solidFill>
                  <a:schemeClr val="bg1"/>
                </a:solidFill>
                <a:ea typeface="黑体" pitchFamily="49" charset="-122"/>
                <a:cs typeface="Arial" pitchFamily="34" charset="0"/>
              </a:rPr>
              <a:t>路线     </a:t>
            </a:r>
            <a:r>
              <a:rPr lang="en-US" altLang="zh-CN" sz="1700" dirty="0" smtClean="0">
                <a:solidFill>
                  <a:schemeClr val="bg1"/>
                </a:solidFill>
                <a:ea typeface="黑体" pitchFamily="49" charset="-122"/>
                <a:cs typeface="Arial" pitchFamily="34" charset="0"/>
              </a:rPr>
              <a:t>Roadmap</a:t>
            </a:r>
            <a:endParaRPr lang="en-US" altLang="zh-CN" sz="1700" dirty="0">
              <a:solidFill>
                <a:schemeClr val="bg1"/>
              </a:solidFill>
              <a:ea typeface="黑体" pitchFamily="49" charset="-122"/>
              <a:cs typeface="Arial" pitchFamily="34" charset="0"/>
            </a:endParaRPr>
          </a:p>
        </p:txBody>
      </p:sp>
    </p:spTree>
    <p:extLst>
      <p:ext uri="{BB962C8B-B14F-4D97-AF65-F5344CB8AC3E}">
        <p14:creationId xmlns:p14="http://schemas.microsoft.com/office/powerpoint/2010/main" val="155968891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899012" y="908720"/>
            <a:ext cx="7439118" cy="468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eaLnBrk="1" hangingPunct="1">
              <a:lnSpc>
                <a:spcPct val="120000"/>
              </a:lnSpc>
              <a:spcBef>
                <a:spcPts val="765"/>
              </a:spcBef>
              <a:buNone/>
            </a:pPr>
            <a:r>
              <a:rPr lang="zh-CN" altLang="en-US" sz="1600" dirty="0">
                <a:latin typeface="Arial" pitchFamily="34" charset="0"/>
                <a:ea typeface="黑体" pitchFamily="49" charset="-122"/>
                <a:cs typeface="Arial" pitchFamily="34" charset="0"/>
              </a:rPr>
              <a:t>本课题研究内容包括：推动国家环境治理体系改革和治理能力现代化，环境保护制度和体制创新，环境管理战略转型的顶层设计。</a:t>
            </a:r>
            <a:endParaRPr lang="en-US" altLang="zh-CN" sz="1600" dirty="0">
              <a:latin typeface="Arial" pitchFamily="34" charset="0"/>
              <a:ea typeface="黑体" pitchFamily="49" charset="-122"/>
              <a:cs typeface="Arial" pitchFamily="34" charset="0"/>
            </a:endParaRPr>
          </a:p>
          <a:p>
            <a:pPr algn="just" eaLnBrk="1" hangingPunct="1">
              <a:lnSpc>
                <a:spcPct val="120000"/>
              </a:lnSpc>
              <a:spcBef>
                <a:spcPts val="765"/>
              </a:spcBef>
              <a:buNone/>
            </a:pPr>
            <a:r>
              <a:rPr lang="zh-CN" altLang="en-US" sz="1600" dirty="0">
                <a:latin typeface="Arial" pitchFamily="34" charset="0"/>
                <a:ea typeface="黑体" pitchFamily="49" charset="-122"/>
                <a:cs typeface="Arial" pitchFamily="34" charset="0"/>
              </a:rPr>
              <a:t>六个子课题：（</a:t>
            </a:r>
            <a:r>
              <a:rPr lang="en-US" altLang="zh-CN" sz="1600" dirty="0">
                <a:latin typeface="Arial" pitchFamily="34" charset="0"/>
                <a:ea typeface="黑体" pitchFamily="49" charset="-122"/>
                <a:cs typeface="Arial" pitchFamily="34" charset="0"/>
              </a:rPr>
              <a:t>1</a:t>
            </a:r>
            <a:r>
              <a:rPr lang="zh-CN" altLang="en-US" sz="1600" dirty="0">
                <a:latin typeface="Arial" pitchFamily="34" charset="0"/>
                <a:ea typeface="黑体" pitchFamily="49" charset="-122"/>
                <a:cs typeface="Arial" pitchFamily="34" charset="0"/>
              </a:rPr>
              <a:t>）环境治理体系的理论框架和现代化目标研究；（</a:t>
            </a:r>
            <a:r>
              <a:rPr lang="en-US" altLang="zh-CN" sz="1600" dirty="0">
                <a:latin typeface="Arial" pitchFamily="34" charset="0"/>
                <a:ea typeface="黑体" pitchFamily="49" charset="-122"/>
                <a:cs typeface="Arial" pitchFamily="34" charset="0"/>
              </a:rPr>
              <a:t>2</a:t>
            </a:r>
            <a:r>
              <a:rPr lang="zh-CN" altLang="en-US" sz="1600" dirty="0">
                <a:latin typeface="Arial" pitchFamily="34" charset="0"/>
                <a:ea typeface="黑体" pitchFamily="49" charset="-122"/>
                <a:cs typeface="Arial" pitchFamily="34" charset="0"/>
              </a:rPr>
              <a:t>）提高环境保护社会治理水平研究；（</a:t>
            </a:r>
            <a:r>
              <a:rPr lang="en-US" altLang="zh-CN" sz="1600" dirty="0">
                <a:latin typeface="Arial" pitchFamily="34" charset="0"/>
                <a:ea typeface="黑体" pitchFamily="49" charset="-122"/>
                <a:cs typeface="Arial" pitchFamily="34" charset="0"/>
              </a:rPr>
              <a:t>3</a:t>
            </a:r>
            <a:r>
              <a:rPr lang="zh-CN" altLang="en-US" sz="1600" dirty="0">
                <a:latin typeface="Arial" pitchFamily="34" charset="0"/>
                <a:ea typeface="黑体" pitchFamily="49" charset="-122"/>
                <a:cs typeface="Arial" pitchFamily="34" charset="0"/>
              </a:rPr>
              <a:t>）生态环境保护管理体制改革研究；（</a:t>
            </a:r>
            <a:r>
              <a:rPr lang="en-US" altLang="zh-CN" sz="1600" dirty="0">
                <a:latin typeface="Arial" pitchFamily="34" charset="0"/>
                <a:ea typeface="黑体" pitchFamily="49" charset="-122"/>
                <a:cs typeface="Arial" pitchFamily="34" charset="0"/>
              </a:rPr>
              <a:t>4</a:t>
            </a:r>
            <a:r>
              <a:rPr lang="zh-CN" altLang="en-US" sz="1600" dirty="0">
                <a:latin typeface="Arial" pitchFamily="34" charset="0"/>
                <a:ea typeface="黑体" pitchFamily="49" charset="-122"/>
                <a:cs typeface="Arial" pitchFamily="34" charset="0"/>
              </a:rPr>
              <a:t>）环境保护制度创新的总体思路研究；（</a:t>
            </a:r>
            <a:r>
              <a:rPr lang="en-US" altLang="zh-CN" sz="1600" dirty="0">
                <a:latin typeface="Arial" pitchFamily="34" charset="0"/>
                <a:ea typeface="黑体" pitchFamily="49" charset="-122"/>
                <a:cs typeface="Arial" pitchFamily="34" charset="0"/>
              </a:rPr>
              <a:t>5</a:t>
            </a:r>
            <a:r>
              <a:rPr lang="zh-CN" altLang="en-US" sz="1600" dirty="0">
                <a:latin typeface="Arial" pitchFamily="34" charset="0"/>
                <a:ea typeface="黑体" pitchFamily="49" charset="-122"/>
                <a:cs typeface="Arial" pitchFamily="34" charset="0"/>
              </a:rPr>
              <a:t>）环境管理战略转型的总体研究；（</a:t>
            </a:r>
            <a:r>
              <a:rPr lang="en-US" altLang="zh-CN" sz="1600" dirty="0">
                <a:latin typeface="Arial" pitchFamily="34" charset="0"/>
                <a:ea typeface="黑体" pitchFamily="49" charset="-122"/>
                <a:cs typeface="Arial" pitchFamily="34" charset="0"/>
              </a:rPr>
              <a:t>6</a:t>
            </a:r>
            <a:r>
              <a:rPr lang="zh-CN" altLang="en-US" sz="1600" dirty="0">
                <a:latin typeface="Arial" pitchFamily="34" charset="0"/>
                <a:ea typeface="黑体" pitchFamily="49" charset="-122"/>
                <a:cs typeface="Arial" pitchFamily="34" charset="0"/>
              </a:rPr>
              <a:t>）国际经验与案例。</a:t>
            </a:r>
            <a:endParaRPr lang="en-US" altLang="zh-CN" sz="1600" dirty="0">
              <a:latin typeface="Arial" pitchFamily="34" charset="0"/>
              <a:ea typeface="黑体" pitchFamily="49" charset="-122"/>
              <a:cs typeface="Arial" pitchFamily="34" charset="0"/>
            </a:endParaRPr>
          </a:p>
          <a:p>
            <a:pPr algn="just" eaLnBrk="1" hangingPunct="1">
              <a:lnSpc>
                <a:spcPct val="120000"/>
              </a:lnSpc>
              <a:spcBef>
                <a:spcPts val="765"/>
              </a:spcBef>
              <a:buNone/>
            </a:pPr>
            <a:r>
              <a:rPr lang="en-US" altLang="zh-CN" sz="1500" dirty="0">
                <a:ea typeface="黑体" pitchFamily="49" charset="-122"/>
                <a:cs typeface="Times New Roman" pitchFamily="18" charset="0"/>
              </a:rPr>
              <a:t>Task Force objectives: Provide advice to: (1) accelerate reform of the national </a:t>
            </a:r>
            <a:r>
              <a:rPr lang="en-US" altLang="zh-CN" sz="1500" dirty="0" err="1">
                <a:ea typeface="黑体" pitchFamily="49" charset="-122"/>
                <a:cs typeface="Times New Roman" pitchFamily="18" charset="0"/>
              </a:rPr>
              <a:t>env’l</a:t>
            </a:r>
            <a:r>
              <a:rPr lang="en-US" altLang="zh-CN" sz="1500" dirty="0">
                <a:ea typeface="黑体" pitchFamily="49" charset="-122"/>
                <a:cs typeface="Times New Roman" pitchFamily="18" charset="0"/>
              </a:rPr>
              <a:t> governance system and improve </a:t>
            </a:r>
            <a:r>
              <a:rPr lang="en-US" altLang="zh-CN" sz="1500" dirty="0" err="1">
                <a:ea typeface="黑体" pitchFamily="49" charset="-122"/>
                <a:cs typeface="Times New Roman" pitchFamily="18" charset="0"/>
              </a:rPr>
              <a:t>env’l</a:t>
            </a:r>
            <a:r>
              <a:rPr lang="en-US" altLang="zh-CN" sz="1500" dirty="0">
                <a:ea typeface="黑体" pitchFamily="49" charset="-122"/>
                <a:cs typeface="Times New Roman" pitchFamily="18" charset="0"/>
              </a:rPr>
              <a:t> governance capacities; (2) stimulate innovations in </a:t>
            </a:r>
            <a:r>
              <a:rPr lang="en-US" altLang="zh-CN" sz="1500" dirty="0" err="1">
                <a:ea typeface="黑体" pitchFamily="49" charset="-122"/>
                <a:cs typeface="Times New Roman" pitchFamily="18" charset="0"/>
              </a:rPr>
              <a:t>env’l</a:t>
            </a:r>
            <a:r>
              <a:rPr lang="en-US" altLang="zh-CN" sz="1500" dirty="0">
                <a:ea typeface="黑体" pitchFamily="49" charset="-122"/>
                <a:cs typeface="Times New Roman" pitchFamily="18" charset="0"/>
              </a:rPr>
              <a:t> protection institutions and governance systems to improve </a:t>
            </a:r>
            <a:r>
              <a:rPr lang="en-US" altLang="zh-CN" sz="1500" dirty="0" err="1" smtClean="0">
                <a:ea typeface="黑体" pitchFamily="49" charset="-122"/>
                <a:cs typeface="Times New Roman" pitchFamily="18" charset="0"/>
              </a:rPr>
              <a:t>env’l</a:t>
            </a:r>
            <a:r>
              <a:rPr lang="en-US" altLang="zh-CN" sz="1500" dirty="0" smtClean="0">
                <a:ea typeface="黑体" pitchFamily="49" charset="-122"/>
                <a:cs typeface="Times New Roman" pitchFamily="18" charset="0"/>
              </a:rPr>
              <a:t> quality</a:t>
            </a:r>
            <a:r>
              <a:rPr lang="en-US" altLang="zh-CN" sz="1500" dirty="0">
                <a:ea typeface="黑体" pitchFamily="49" charset="-122"/>
                <a:cs typeface="Times New Roman" pitchFamily="18" charset="0"/>
              </a:rPr>
              <a:t>; (3) propose a top-level design for a strategic transformation of </a:t>
            </a:r>
            <a:r>
              <a:rPr lang="en-US" altLang="zh-CN" sz="1500" dirty="0" err="1">
                <a:ea typeface="黑体" pitchFamily="49" charset="-122"/>
                <a:cs typeface="Times New Roman" pitchFamily="18" charset="0"/>
              </a:rPr>
              <a:t>env’l</a:t>
            </a:r>
            <a:r>
              <a:rPr lang="en-US" altLang="zh-CN" sz="1500" dirty="0">
                <a:ea typeface="黑体" pitchFamily="49" charset="-122"/>
                <a:cs typeface="Times New Roman" pitchFamily="18" charset="0"/>
              </a:rPr>
              <a:t> management approaches. 	Sub-topics:</a:t>
            </a:r>
            <a:endParaRPr lang="zh-CN" altLang="zh-CN" sz="1500" dirty="0">
              <a:ea typeface="黑体" pitchFamily="49" charset="-122"/>
            </a:endParaRPr>
          </a:p>
        </p:txBody>
      </p:sp>
      <p:sp>
        <p:nvSpPr>
          <p:cNvPr id="5123" name="AutoShape 4"/>
          <p:cNvSpPr>
            <a:spLocks noChangeArrowheads="1"/>
          </p:cNvSpPr>
          <p:nvPr/>
        </p:nvSpPr>
        <p:spPr bwMode="auto">
          <a:xfrm>
            <a:off x="899012" y="259389"/>
            <a:ext cx="4776504"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700">
                <a:solidFill>
                  <a:schemeClr val="bg1"/>
                </a:solidFill>
                <a:ea typeface="黑体" pitchFamily="49" charset="-122"/>
                <a:cs typeface="Arial" pitchFamily="34" charset="0"/>
              </a:rPr>
              <a:t>（二）研究目标内容</a:t>
            </a:r>
            <a:r>
              <a:rPr lang="en-US" altLang="zh-CN" sz="1700">
                <a:solidFill>
                  <a:schemeClr val="bg1"/>
                </a:solidFill>
                <a:ea typeface="黑体" pitchFamily="49" charset="-122"/>
                <a:cs typeface="Arial" pitchFamily="34" charset="0"/>
              </a:rPr>
              <a:t>      1.2  Objectives and Scope</a:t>
            </a:r>
            <a:endParaRPr lang="zh-CN" altLang="zh-CN" sz="1700">
              <a:solidFill>
                <a:schemeClr val="bg1"/>
              </a:solidFill>
              <a:ea typeface="黑体" pitchFamily="49" charset="-122"/>
              <a:cs typeface="Arial" pitchFamily="34" charset="0"/>
            </a:endParaRPr>
          </a:p>
        </p:txBody>
      </p:sp>
      <p:sp>
        <p:nvSpPr>
          <p:cNvPr id="5" name="AutoShape 4"/>
          <p:cNvSpPr>
            <a:spLocks noChangeArrowheads="1"/>
          </p:cNvSpPr>
          <p:nvPr/>
        </p:nvSpPr>
        <p:spPr bwMode="auto">
          <a:xfrm>
            <a:off x="990128" y="4098868"/>
            <a:ext cx="7254860" cy="249050"/>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lnSpc>
                <a:spcPts val="1275"/>
              </a:lnSpc>
              <a:spcBef>
                <a:spcPct val="0"/>
              </a:spcBef>
              <a:buNone/>
            </a:pPr>
            <a:r>
              <a:rPr lang="en-US" altLang="zh-CN" sz="1300">
                <a:solidFill>
                  <a:schemeClr val="bg1"/>
                </a:solidFill>
                <a:ea typeface="黑体" pitchFamily="49" charset="-122"/>
                <a:cs typeface="Times New Roman" pitchFamily="18" charset="0"/>
              </a:rPr>
              <a:t>Theoretical framework and modernization objectives of China’s environmental governance system</a:t>
            </a:r>
            <a:endParaRPr lang="zh-CN" altLang="zh-CN" sz="1300">
              <a:solidFill>
                <a:schemeClr val="bg1"/>
              </a:solidFill>
              <a:ea typeface="黑体" pitchFamily="49" charset="-122"/>
              <a:cs typeface="Arial" pitchFamily="34" charset="0"/>
            </a:endParaRPr>
          </a:p>
        </p:txBody>
      </p:sp>
      <p:sp>
        <p:nvSpPr>
          <p:cNvPr id="6" name="AutoShape 4"/>
          <p:cNvSpPr>
            <a:spLocks noChangeArrowheads="1"/>
          </p:cNvSpPr>
          <p:nvPr/>
        </p:nvSpPr>
        <p:spPr bwMode="auto">
          <a:xfrm>
            <a:off x="977980" y="4441059"/>
            <a:ext cx="7254860" cy="251075"/>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lnSpc>
                <a:spcPts val="1275"/>
              </a:lnSpc>
              <a:spcBef>
                <a:spcPct val="0"/>
              </a:spcBef>
              <a:buNone/>
            </a:pPr>
            <a:r>
              <a:rPr lang="en-US" altLang="zh-CN" sz="1300">
                <a:solidFill>
                  <a:schemeClr val="bg1"/>
                </a:solidFill>
                <a:ea typeface="黑体" pitchFamily="49" charset="-122"/>
                <a:cs typeface="Times New Roman" pitchFamily="18" charset="0"/>
              </a:rPr>
              <a:t>Improvement of social governance capacity for environmental protection</a:t>
            </a:r>
            <a:endParaRPr lang="zh-CN" altLang="zh-CN" sz="1300">
              <a:solidFill>
                <a:schemeClr val="bg1"/>
              </a:solidFill>
              <a:ea typeface="黑体" pitchFamily="49" charset="-122"/>
              <a:cs typeface="Arial" pitchFamily="34" charset="0"/>
            </a:endParaRPr>
          </a:p>
        </p:txBody>
      </p:sp>
      <p:sp>
        <p:nvSpPr>
          <p:cNvPr id="7" name="AutoShape 4"/>
          <p:cNvSpPr>
            <a:spLocks noChangeArrowheads="1"/>
          </p:cNvSpPr>
          <p:nvPr/>
        </p:nvSpPr>
        <p:spPr bwMode="auto">
          <a:xfrm>
            <a:off x="990128" y="4793375"/>
            <a:ext cx="7256886" cy="249051"/>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lnSpc>
                <a:spcPts val="1275"/>
              </a:lnSpc>
              <a:spcBef>
                <a:spcPct val="0"/>
              </a:spcBef>
              <a:buNone/>
            </a:pPr>
            <a:r>
              <a:rPr lang="en-US" altLang="zh-CN" sz="1300">
                <a:solidFill>
                  <a:schemeClr val="bg1"/>
                </a:solidFill>
                <a:ea typeface="黑体" pitchFamily="49" charset="-122"/>
              </a:rPr>
              <a:t>Reform of Ecological &amp; Environmental Protection Management Institutions</a:t>
            </a:r>
            <a:endParaRPr lang="zh-CN" altLang="zh-CN" sz="1300">
              <a:solidFill>
                <a:schemeClr val="bg1"/>
              </a:solidFill>
              <a:ea typeface="黑体" pitchFamily="49" charset="-122"/>
              <a:cs typeface="Arial" pitchFamily="34" charset="0"/>
            </a:endParaRPr>
          </a:p>
        </p:txBody>
      </p:sp>
      <p:sp>
        <p:nvSpPr>
          <p:cNvPr id="8" name="AutoShape 4"/>
          <p:cNvSpPr>
            <a:spLocks noChangeArrowheads="1"/>
          </p:cNvSpPr>
          <p:nvPr/>
        </p:nvSpPr>
        <p:spPr bwMode="auto">
          <a:xfrm>
            <a:off x="977980" y="5147715"/>
            <a:ext cx="7254860" cy="249050"/>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lnSpc>
                <a:spcPts val="1275"/>
              </a:lnSpc>
              <a:spcBef>
                <a:spcPct val="0"/>
              </a:spcBef>
              <a:buNone/>
            </a:pPr>
            <a:r>
              <a:rPr lang="en-US" altLang="zh-CN" sz="1300">
                <a:solidFill>
                  <a:schemeClr val="bg1"/>
                </a:solidFill>
                <a:ea typeface="黑体" pitchFamily="49" charset="-122"/>
              </a:rPr>
              <a:t>General Thoughts for Institutional Innovation for Environmental Protection</a:t>
            </a:r>
            <a:endParaRPr lang="zh-CN" altLang="zh-CN" sz="1300">
              <a:solidFill>
                <a:schemeClr val="bg1"/>
              </a:solidFill>
              <a:ea typeface="黑体" pitchFamily="49" charset="-122"/>
              <a:cs typeface="Arial" pitchFamily="34" charset="0"/>
            </a:endParaRPr>
          </a:p>
        </p:txBody>
      </p:sp>
      <p:sp>
        <p:nvSpPr>
          <p:cNvPr id="9" name="AutoShape 4"/>
          <p:cNvSpPr>
            <a:spLocks noChangeArrowheads="1"/>
          </p:cNvSpPr>
          <p:nvPr/>
        </p:nvSpPr>
        <p:spPr bwMode="auto">
          <a:xfrm>
            <a:off x="990128" y="5504080"/>
            <a:ext cx="7254860" cy="249050"/>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lnSpc>
                <a:spcPts val="1275"/>
              </a:lnSpc>
              <a:spcBef>
                <a:spcPct val="0"/>
              </a:spcBef>
              <a:buNone/>
            </a:pPr>
            <a:r>
              <a:rPr lang="en-US" altLang="zh-CN" sz="1300">
                <a:solidFill>
                  <a:schemeClr val="bg1"/>
                </a:solidFill>
                <a:ea typeface="黑体" pitchFamily="49" charset="-122"/>
              </a:rPr>
              <a:t>General Study on Strategic Transformation of Environmental Management</a:t>
            </a:r>
            <a:endParaRPr lang="zh-CN" altLang="zh-CN" sz="1300">
              <a:solidFill>
                <a:schemeClr val="bg1"/>
              </a:solidFill>
              <a:ea typeface="黑体" pitchFamily="49" charset="-122"/>
              <a:cs typeface="Arial" pitchFamily="34" charset="0"/>
            </a:endParaRPr>
          </a:p>
        </p:txBody>
      </p:sp>
      <p:sp>
        <p:nvSpPr>
          <p:cNvPr id="10" name="AutoShape 4"/>
          <p:cNvSpPr>
            <a:spLocks noChangeArrowheads="1"/>
          </p:cNvSpPr>
          <p:nvPr/>
        </p:nvSpPr>
        <p:spPr bwMode="auto">
          <a:xfrm>
            <a:off x="990128" y="5844246"/>
            <a:ext cx="7246761" cy="249050"/>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lnSpc>
                <a:spcPts val="1275"/>
              </a:lnSpc>
              <a:spcBef>
                <a:spcPct val="0"/>
              </a:spcBef>
              <a:buNone/>
            </a:pPr>
            <a:r>
              <a:rPr lang="en-US" altLang="zh-CN" sz="1300">
                <a:solidFill>
                  <a:schemeClr val="bg1"/>
                </a:solidFill>
                <a:ea typeface="黑体" pitchFamily="49" charset="-122"/>
              </a:rPr>
              <a:t>International Experiences and Case Studies </a:t>
            </a:r>
            <a:endParaRPr lang="zh-CN" altLang="zh-CN" sz="1300">
              <a:solidFill>
                <a:schemeClr val="bg1"/>
              </a:solidFill>
              <a:ea typeface="黑体" pitchFamily="49" charset="-122"/>
              <a:cs typeface="Arial" pitchFamily="34" charset="0"/>
            </a:endParaRPr>
          </a:p>
        </p:txBody>
      </p:sp>
    </p:spTree>
    <p:extLst>
      <p:ext uri="{BB962C8B-B14F-4D97-AF65-F5344CB8AC3E}">
        <p14:creationId xmlns:p14="http://schemas.microsoft.com/office/powerpoint/2010/main" val="4587674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Left)">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Left)">
                                      <p:cBhvr>
                                        <p:cTn id="22" dur="1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Left)">
                                      <p:cBhvr>
                                        <p:cTn id="27" dur="1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Left)">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ChangeArrowheads="1"/>
          </p:cNvSpPr>
          <p:nvPr/>
        </p:nvSpPr>
        <p:spPr bwMode="auto">
          <a:xfrm>
            <a:off x="368123" y="260648"/>
            <a:ext cx="3411789"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800">
                <a:solidFill>
                  <a:schemeClr val="bg1"/>
                </a:solidFill>
                <a:ea typeface="黑体" pitchFamily="49" charset="-122"/>
                <a:cs typeface="Arial" pitchFamily="34" charset="0"/>
              </a:rPr>
              <a:t>（三）工作进展    </a:t>
            </a:r>
            <a:r>
              <a:rPr lang="en-US" altLang="zh-CN" sz="1800">
                <a:solidFill>
                  <a:schemeClr val="bg1"/>
                </a:solidFill>
                <a:ea typeface="黑体" pitchFamily="49" charset="-122"/>
                <a:cs typeface="Arial" pitchFamily="34" charset="0"/>
              </a:rPr>
              <a:t>1.3  Progress</a:t>
            </a:r>
            <a:endParaRPr lang="zh-CN" altLang="zh-CN" sz="1800">
              <a:solidFill>
                <a:schemeClr val="bg1"/>
              </a:solidFill>
              <a:ea typeface="黑体" pitchFamily="49" charset="-122"/>
              <a:cs typeface="Arial" pitchFamily="34" charset="0"/>
            </a:endParaRPr>
          </a:p>
        </p:txBody>
      </p:sp>
      <p:sp>
        <p:nvSpPr>
          <p:cNvPr id="6147" name="Rectangle 3"/>
          <p:cNvSpPr>
            <a:spLocks noChangeArrowheads="1"/>
          </p:cNvSpPr>
          <p:nvPr/>
        </p:nvSpPr>
        <p:spPr bwMode="auto">
          <a:xfrm>
            <a:off x="3561625" y="980728"/>
            <a:ext cx="5602623" cy="53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a:spcBef>
                <a:spcPts val="383"/>
              </a:spcBef>
              <a:spcAft>
                <a:spcPts val="383"/>
              </a:spcAft>
            </a:pPr>
            <a:r>
              <a:rPr lang="en-US" altLang="zh-CN" sz="1500">
                <a:ea typeface="黑体" pitchFamily="49" charset="-122"/>
                <a:cs typeface="Times New Roman" pitchFamily="18" charset="0"/>
              </a:rPr>
              <a:t> Feb. Chinese Team and Consulting team organized.</a:t>
            </a:r>
          </a:p>
          <a:p>
            <a:pPr algn="just">
              <a:spcBef>
                <a:spcPts val="383"/>
              </a:spcBef>
              <a:spcAft>
                <a:spcPts val="383"/>
              </a:spcAft>
            </a:pPr>
            <a:r>
              <a:rPr lang="en-US" altLang="zh-CN" sz="1500">
                <a:ea typeface="黑体" pitchFamily="49" charset="-122"/>
                <a:cs typeface="Times New Roman" pitchFamily="18" charset="0"/>
              </a:rPr>
              <a:t> Feb.21 The 1</a:t>
            </a:r>
            <a:r>
              <a:rPr lang="en-US" altLang="zh-CN" sz="1500" baseline="30000">
                <a:ea typeface="黑体" pitchFamily="49" charset="-122"/>
                <a:cs typeface="Times New Roman" pitchFamily="18" charset="0"/>
              </a:rPr>
              <a:t>st</a:t>
            </a:r>
            <a:r>
              <a:rPr lang="en-US" altLang="zh-CN" sz="1500">
                <a:ea typeface="黑体" pitchFamily="49" charset="-122"/>
                <a:cs typeface="Times New Roman" pitchFamily="18" charset="0"/>
              </a:rPr>
              <a:t> Consulting Meeting on the Implementation Plan.</a:t>
            </a:r>
          </a:p>
          <a:p>
            <a:pPr algn="just">
              <a:spcBef>
                <a:spcPts val="383"/>
              </a:spcBef>
              <a:spcAft>
                <a:spcPts val="383"/>
              </a:spcAft>
            </a:pPr>
            <a:r>
              <a:rPr lang="en-US" altLang="zh-CN" sz="1500">
                <a:ea typeface="黑体" pitchFamily="49" charset="-122"/>
                <a:cs typeface="Times New Roman" pitchFamily="18" charset="0"/>
              </a:rPr>
              <a:t> Mar. 14 Inception and 1</a:t>
            </a:r>
            <a:r>
              <a:rPr lang="en-US" altLang="zh-CN" sz="1500" baseline="30000">
                <a:ea typeface="黑体" pitchFamily="49" charset="-122"/>
                <a:cs typeface="Times New Roman" pitchFamily="18" charset="0"/>
              </a:rPr>
              <a:t>st</a:t>
            </a:r>
            <a:r>
              <a:rPr lang="en-US" altLang="zh-CN" sz="1500">
                <a:ea typeface="黑体" pitchFamily="49" charset="-122"/>
                <a:cs typeface="Times New Roman" pitchFamily="18" charset="0"/>
              </a:rPr>
              <a:t> Plenary Meeting.</a:t>
            </a:r>
          </a:p>
          <a:p>
            <a:pPr algn="just">
              <a:spcBef>
                <a:spcPts val="383"/>
              </a:spcBef>
              <a:spcAft>
                <a:spcPts val="383"/>
              </a:spcAft>
            </a:pPr>
            <a:r>
              <a:rPr lang="en-US" altLang="zh-CN" sz="1500">
                <a:ea typeface="黑体" pitchFamily="49" charset="-122"/>
                <a:cs typeface="Times New Roman" pitchFamily="18" charset="0"/>
              </a:rPr>
              <a:t> June 21-24  Study tour to Zhejiang Province and Shanghai.</a:t>
            </a:r>
          </a:p>
          <a:p>
            <a:pPr algn="just">
              <a:spcBef>
                <a:spcPts val="383"/>
              </a:spcBef>
              <a:spcAft>
                <a:spcPts val="383"/>
              </a:spcAft>
            </a:pPr>
            <a:r>
              <a:rPr lang="en-US" altLang="zh-CN" sz="1500">
                <a:ea typeface="黑体" pitchFamily="49" charset="-122"/>
                <a:cs typeface="Times New Roman" pitchFamily="18" charset="0"/>
              </a:rPr>
              <a:t> June 23 Workshop on Environmental Social Governance.</a:t>
            </a:r>
          </a:p>
          <a:p>
            <a:pPr algn="just">
              <a:spcBef>
                <a:spcPts val="383"/>
              </a:spcBef>
              <a:spcAft>
                <a:spcPts val="383"/>
              </a:spcAft>
            </a:pPr>
            <a:r>
              <a:rPr lang="en-US" altLang="zh-CN" sz="1500">
                <a:ea typeface="黑体" pitchFamily="49" charset="-122"/>
                <a:cs typeface="Times New Roman" pitchFamily="18" charset="0"/>
              </a:rPr>
              <a:t> July 15 First Draft of Report</a:t>
            </a:r>
          </a:p>
          <a:p>
            <a:pPr algn="just">
              <a:spcBef>
                <a:spcPts val="383"/>
              </a:spcBef>
              <a:spcAft>
                <a:spcPts val="383"/>
              </a:spcAft>
            </a:pPr>
            <a:r>
              <a:rPr lang="en-US" altLang="zh-CN" sz="1500">
                <a:ea typeface="黑体" pitchFamily="49" charset="-122"/>
                <a:cs typeface="Times New Roman" pitchFamily="18" charset="0"/>
              </a:rPr>
              <a:t> July 18 The 2</a:t>
            </a:r>
            <a:r>
              <a:rPr lang="en-US" altLang="zh-CN" sz="1500" baseline="30000">
                <a:ea typeface="黑体" pitchFamily="49" charset="-122"/>
                <a:cs typeface="Times New Roman" pitchFamily="18" charset="0"/>
              </a:rPr>
              <a:t>nd</a:t>
            </a:r>
            <a:r>
              <a:rPr lang="en-US" altLang="zh-CN" sz="1500">
                <a:ea typeface="黑体" pitchFamily="49" charset="-122"/>
                <a:cs typeface="Times New Roman" pitchFamily="18" charset="0"/>
              </a:rPr>
              <a:t> Consulting Meeting on draft reports.</a:t>
            </a:r>
          </a:p>
          <a:p>
            <a:pPr algn="just">
              <a:spcBef>
                <a:spcPts val="383"/>
              </a:spcBef>
              <a:spcAft>
                <a:spcPts val="383"/>
              </a:spcAft>
            </a:pPr>
            <a:r>
              <a:rPr lang="en-US" altLang="zh-CN" sz="1500">
                <a:ea typeface="黑体" pitchFamily="49" charset="-122"/>
                <a:cs typeface="Times New Roman" pitchFamily="18" charset="0"/>
              </a:rPr>
              <a:t> July 23-30 Study tour to EU</a:t>
            </a:r>
          </a:p>
          <a:p>
            <a:pPr algn="just">
              <a:spcBef>
                <a:spcPts val="383"/>
              </a:spcBef>
              <a:spcAft>
                <a:spcPts val="383"/>
              </a:spcAft>
            </a:pPr>
            <a:r>
              <a:rPr lang="en-US" altLang="zh-CN" sz="1500">
                <a:ea typeface="黑体" pitchFamily="49" charset="-122"/>
                <a:cs typeface="Times New Roman" pitchFamily="18" charset="0"/>
              </a:rPr>
              <a:t> July 28  2</a:t>
            </a:r>
            <a:r>
              <a:rPr lang="en-US" altLang="zh-CN" sz="1500" baseline="30000">
                <a:ea typeface="黑体" pitchFamily="49" charset="-122"/>
                <a:cs typeface="Times New Roman" pitchFamily="18" charset="0"/>
              </a:rPr>
              <a:t>nd</a:t>
            </a:r>
            <a:r>
              <a:rPr lang="en-US" altLang="zh-CN" sz="1500">
                <a:ea typeface="黑体" pitchFamily="49" charset="-122"/>
                <a:cs typeface="Times New Roman" pitchFamily="18" charset="0"/>
              </a:rPr>
              <a:t> Plenary Meeting in Berlin.</a:t>
            </a:r>
          </a:p>
          <a:p>
            <a:pPr algn="just">
              <a:spcBef>
                <a:spcPts val="383"/>
              </a:spcBef>
              <a:spcAft>
                <a:spcPts val="383"/>
              </a:spcAft>
            </a:pPr>
            <a:r>
              <a:rPr lang="en-US" altLang="zh-CN" sz="1500">
                <a:ea typeface="黑体" pitchFamily="49" charset="-122"/>
                <a:cs typeface="Times New Roman" pitchFamily="18" charset="0"/>
              </a:rPr>
              <a:t> Aug. Revising draft report</a:t>
            </a:r>
          </a:p>
          <a:p>
            <a:pPr algn="just">
              <a:spcBef>
                <a:spcPts val="383"/>
              </a:spcBef>
              <a:spcAft>
                <a:spcPts val="383"/>
              </a:spcAft>
            </a:pPr>
            <a:r>
              <a:rPr lang="en-US" altLang="zh-CN" sz="1500">
                <a:ea typeface="黑体" pitchFamily="49" charset="-122"/>
                <a:cs typeface="Times New Roman" pitchFamily="18" charset="0"/>
              </a:rPr>
              <a:t> Sept 14 3</a:t>
            </a:r>
            <a:r>
              <a:rPr lang="en-US" altLang="zh-CN" sz="1500" baseline="30000">
                <a:ea typeface="黑体" pitchFamily="49" charset="-122"/>
                <a:cs typeface="Times New Roman" pitchFamily="18" charset="0"/>
              </a:rPr>
              <a:t>rd</a:t>
            </a:r>
            <a:r>
              <a:rPr lang="en-US" altLang="zh-CN" sz="1500">
                <a:ea typeface="黑体" pitchFamily="49" charset="-122"/>
                <a:cs typeface="Times New Roman" pitchFamily="18" charset="0"/>
              </a:rPr>
              <a:t> Plenary Meeting in Beijing.</a:t>
            </a:r>
          </a:p>
          <a:p>
            <a:pPr algn="just">
              <a:spcBef>
                <a:spcPts val="383"/>
              </a:spcBef>
              <a:spcAft>
                <a:spcPts val="383"/>
              </a:spcAft>
            </a:pPr>
            <a:r>
              <a:rPr lang="en-US" altLang="zh-CN" sz="1500">
                <a:ea typeface="黑体" pitchFamily="49" charset="-122"/>
                <a:cs typeface="Times New Roman" pitchFamily="18" charset="0"/>
              </a:rPr>
              <a:t> Sept 22 3</a:t>
            </a:r>
            <a:r>
              <a:rPr lang="en-US" altLang="zh-CN" sz="1500" baseline="30000">
                <a:ea typeface="黑体" pitchFamily="49" charset="-122"/>
                <a:cs typeface="Times New Roman" pitchFamily="18" charset="0"/>
              </a:rPr>
              <a:t>rd</a:t>
            </a:r>
            <a:r>
              <a:rPr lang="en-US" altLang="zh-CN" sz="1500">
                <a:ea typeface="黑体" pitchFamily="49" charset="-122"/>
                <a:cs typeface="Times New Roman" pitchFamily="18" charset="0"/>
              </a:rPr>
              <a:t> Consulting Meeting on the Final General report. </a:t>
            </a:r>
          </a:p>
          <a:p>
            <a:pPr algn="just">
              <a:spcBef>
                <a:spcPts val="383"/>
              </a:spcBef>
              <a:spcAft>
                <a:spcPts val="383"/>
              </a:spcAft>
            </a:pPr>
            <a:r>
              <a:rPr lang="en-US" altLang="zh-CN" sz="1500">
                <a:ea typeface="黑体" pitchFamily="49" charset="-122"/>
                <a:cs typeface="Times New Roman" pitchFamily="18" charset="0"/>
              </a:rPr>
              <a:t> Sept 25-28  Study tour to Gansu Province and Ningxia District.</a:t>
            </a:r>
          </a:p>
          <a:p>
            <a:pPr algn="just">
              <a:spcBef>
                <a:spcPts val="383"/>
              </a:spcBef>
              <a:spcAft>
                <a:spcPts val="383"/>
              </a:spcAft>
            </a:pPr>
            <a:r>
              <a:rPr lang="en-US" altLang="zh-CN" sz="1500">
                <a:ea typeface="黑体" pitchFamily="49" charset="-122"/>
                <a:cs typeface="Times New Roman" pitchFamily="18" charset="0"/>
              </a:rPr>
              <a:t> Oct. Final report submit to CCICED</a:t>
            </a:r>
          </a:p>
          <a:p>
            <a:pPr algn="just">
              <a:spcBef>
                <a:spcPts val="383"/>
              </a:spcBef>
            </a:pPr>
            <a:endParaRPr lang="en-US" altLang="zh-CN" sz="1500">
              <a:ea typeface="黑体" pitchFamily="49" charset="-122"/>
              <a:cs typeface="Times New Roman" pitchFamily="18" charset="0"/>
            </a:endParaRPr>
          </a:p>
          <a:p>
            <a:pPr algn="just">
              <a:spcBef>
                <a:spcPts val="383"/>
              </a:spcBef>
              <a:spcAft>
                <a:spcPts val="638"/>
              </a:spcAft>
            </a:pPr>
            <a:endParaRPr lang="en-US" altLang="zh-CN" sz="1500">
              <a:ea typeface="黑体" pitchFamily="49" charset="-122"/>
              <a:cs typeface="Times New Roman" pitchFamily="18" charset="0"/>
            </a:endParaRPr>
          </a:p>
          <a:p>
            <a:pPr algn="just" eaLnBrk="1" hangingPunct="1">
              <a:lnSpc>
                <a:spcPct val="140000"/>
              </a:lnSpc>
              <a:spcBef>
                <a:spcPct val="50000"/>
              </a:spcBef>
              <a:buFontTx/>
              <a:buChar char="•"/>
            </a:pPr>
            <a:endParaRPr lang="zh-CN" altLang="en-US" sz="1700">
              <a:ea typeface="黑体" pitchFamily="49" charset="-122"/>
              <a:cs typeface="Times New Roman" pitchFamily="18" charset="0"/>
            </a:endParaRPr>
          </a:p>
        </p:txBody>
      </p:sp>
      <p:sp>
        <p:nvSpPr>
          <p:cNvPr id="6148" name="Rectangle 3"/>
          <p:cNvSpPr>
            <a:spLocks noChangeArrowheads="1"/>
          </p:cNvSpPr>
          <p:nvPr/>
        </p:nvSpPr>
        <p:spPr bwMode="auto">
          <a:xfrm>
            <a:off x="255126" y="980728"/>
            <a:ext cx="5602624" cy="53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just">
              <a:spcBef>
                <a:spcPts val="383"/>
              </a:spcBef>
              <a:spcAft>
                <a:spcPts val="383"/>
              </a:spcAft>
            </a:pPr>
            <a:r>
              <a:rPr lang="en-US" altLang="zh-CN" sz="1500" dirty="0">
                <a:ea typeface="黑体" pitchFamily="49" charset="-122"/>
                <a:cs typeface="Times New Roman" pitchFamily="18" charset="0"/>
              </a:rPr>
              <a:t> 2014</a:t>
            </a:r>
            <a:r>
              <a:rPr lang="zh-CN" altLang="en-US" sz="1500" dirty="0">
                <a:ea typeface="黑体" pitchFamily="49" charset="-122"/>
                <a:cs typeface="Times New Roman" pitchFamily="18" charset="0"/>
              </a:rPr>
              <a:t>年</a:t>
            </a:r>
            <a:r>
              <a:rPr lang="en-US" altLang="zh-CN" sz="1500" dirty="0">
                <a:ea typeface="黑体" pitchFamily="49" charset="-122"/>
                <a:cs typeface="Times New Roman" pitchFamily="18" charset="0"/>
              </a:rPr>
              <a:t>2</a:t>
            </a:r>
            <a:r>
              <a:rPr lang="zh-CN" altLang="en-US" sz="1500" dirty="0">
                <a:ea typeface="黑体" pitchFamily="49" charset="-122"/>
                <a:cs typeface="Times New Roman" pitchFamily="18" charset="0"/>
              </a:rPr>
              <a:t>月 项目团队组建</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2</a:t>
            </a:r>
            <a:r>
              <a:rPr lang="zh-CN" altLang="en-US" sz="1500" dirty="0">
                <a:ea typeface="黑体" pitchFamily="49" charset="-122"/>
                <a:cs typeface="Times New Roman" pitchFamily="18" charset="0"/>
              </a:rPr>
              <a:t>月</a:t>
            </a:r>
            <a:r>
              <a:rPr lang="en-US" altLang="zh-CN" sz="1500" dirty="0">
                <a:ea typeface="黑体" pitchFamily="49" charset="-122"/>
                <a:cs typeface="Times New Roman" pitchFamily="18" charset="0"/>
              </a:rPr>
              <a:t>21</a:t>
            </a:r>
            <a:r>
              <a:rPr lang="zh-CN" altLang="en-US" sz="1500" dirty="0">
                <a:ea typeface="黑体" pitchFamily="49" charset="-122"/>
                <a:cs typeface="Times New Roman" pitchFamily="18" charset="0"/>
              </a:rPr>
              <a:t>日 中方</a:t>
            </a:r>
            <a:r>
              <a:rPr lang="zh-CN" altLang="en-US" sz="1500" dirty="0" smtClean="0">
                <a:ea typeface="黑体" pitchFamily="49" charset="-122"/>
                <a:cs typeface="Times New Roman" pitchFamily="18" charset="0"/>
              </a:rPr>
              <a:t>顾问</a:t>
            </a:r>
            <a:r>
              <a:rPr lang="zh-CN" altLang="en-US" sz="1500" dirty="0">
                <a:ea typeface="黑体" pitchFamily="49" charset="-122"/>
                <a:cs typeface="Times New Roman" pitchFamily="18" charset="0"/>
              </a:rPr>
              <a:t>研讨会论证方案</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3</a:t>
            </a:r>
            <a:r>
              <a:rPr lang="zh-CN" altLang="en-US" sz="1500" dirty="0">
                <a:ea typeface="黑体" pitchFamily="49" charset="-122"/>
                <a:cs typeface="Times New Roman" pitchFamily="18" charset="0"/>
              </a:rPr>
              <a:t>月</a:t>
            </a:r>
            <a:r>
              <a:rPr lang="en-US" altLang="zh-CN" sz="1500" dirty="0">
                <a:ea typeface="黑体" pitchFamily="49" charset="-122"/>
                <a:cs typeface="Times New Roman" pitchFamily="18" charset="0"/>
              </a:rPr>
              <a:t>14</a:t>
            </a:r>
            <a:r>
              <a:rPr lang="zh-CN" altLang="en-US" sz="1500" dirty="0">
                <a:ea typeface="黑体" pitchFamily="49" charset="-122"/>
                <a:cs typeface="Times New Roman" pitchFamily="18" charset="0"/>
              </a:rPr>
              <a:t>日 课题启动会暨第一次全体会</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6</a:t>
            </a:r>
            <a:r>
              <a:rPr lang="zh-CN" altLang="en-US" sz="1500" dirty="0">
                <a:ea typeface="黑体" pitchFamily="49" charset="-122"/>
                <a:cs typeface="Times New Roman" pitchFamily="18" charset="0"/>
              </a:rPr>
              <a:t>月</a:t>
            </a:r>
            <a:r>
              <a:rPr lang="en-US" altLang="zh-CN" sz="1500" dirty="0">
                <a:ea typeface="黑体" pitchFamily="49" charset="-122"/>
                <a:cs typeface="Times New Roman" pitchFamily="18" charset="0"/>
              </a:rPr>
              <a:t>21-24</a:t>
            </a:r>
            <a:r>
              <a:rPr lang="zh-CN" altLang="en-US" sz="1500" dirty="0">
                <a:ea typeface="黑体" pitchFamily="49" charset="-122"/>
                <a:cs typeface="Times New Roman" pitchFamily="18" charset="0"/>
              </a:rPr>
              <a:t>日 浙江、上海调研</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6</a:t>
            </a:r>
            <a:r>
              <a:rPr lang="zh-CN" altLang="en-US" sz="1500" dirty="0">
                <a:ea typeface="黑体" pitchFamily="49" charset="-122"/>
                <a:cs typeface="Times New Roman" pitchFamily="18" charset="0"/>
              </a:rPr>
              <a:t>月</a:t>
            </a:r>
            <a:r>
              <a:rPr lang="en-US" altLang="zh-CN" sz="1500" dirty="0">
                <a:ea typeface="黑体" pitchFamily="49" charset="-122"/>
                <a:cs typeface="Times New Roman" pitchFamily="18" charset="0"/>
              </a:rPr>
              <a:t>23</a:t>
            </a:r>
            <a:r>
              <a:rPr lang="zh-CN" altLang="en-US" sz="1500" dirty="0">
                <a:ea typeface="黑体" pitchFamily="49" charset="-122"/>
                <a:cs typeface="Times New Roman" pitchFamily="18" charset="0"/>
              </a:rPr>
              <a:t>日 环境社会治理研讨会</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7</a:t>
            </a:r>
            <a:r>
              <a:rPr lang="zh-CN" altLang="en-US" sz="1500" dirty="0">
                <a:ea typeface="黑体" pitchFamily="49" charset="-122"/>
                <a:cs typeface="Times New Roman" pitchFamily="18" charset="0"/>
              </a:rPr>
              <a:t>月</a:t>
            </a:r>
            <a:r>
              <a:rPr lang="en-US" altLang="zh-CN" sz="1500" dirty="0">
                <a:ea typeface="黑体" pitchFamily="49" charset="-122"/>
                <a:cs typeface="Times New Roman" pitchFamily="18" charset="0"/>
              </a:rPr>
              <a:t>15 </a:t>
            </a:r>
            <a:r>
              <a:rPr lang="zh-CN" altLang="en-US" sz="1500" dirty="0">
                <a:ea typeface="黑体" pitchFamily="49" charset="-122"/>
                <a:cs typeface="Times New Roman" pitchFamily="18" charset="0"/>
              </a:rPr>
              <a:t> 报告初稿</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7</a:t>
            </a:r>
            <a:r>
              <a:rPr lang="zh-CN" altLang="en-US" sz="1500" dirty="0">
                <a:ea typeface="黑体" pitchFamily="49" charset="-122"/>
                <a:cs typeface="Times New Roman" pitchFamily="18" charset="0"/>
              </a:rPr>
              <a:t>月</a:t>
            </a:r>
            <a:r>
              <a:rPr lang="en-US" altLang="zh-CN" sz="1500" dirty="0">
                <a:ea typeface="黑体" pitchFamily="49" charset="-122"/>
                <a:cs typeface="Times New Roman" pitchFamily="18" charset="0"/>
              </a:rPr>
              <a:t>18</a:t>
            </a:r>
            <a:r>
              <a:rPr lang="zh-CN" altLang="en-US" sz="1500" dirty="0">
                <a:ea typeface="黑体" pitchFamily="49" charset="-122"/>
                <a:cs typeface="Times New Roman" pitchFamily="18" charset="0"/>
              </a:rPr>
              <a:t>日 第二</a:t>
            </a:r>
            <a:r>
              <a:rPr lang="zh-CN" altLang="en-US" sz="1500" dirty="0" smtClean="0">
                <a:ea typeface="黑体" pitchFamily="49" charset="-122"/>
                <a:cs typeface="Times New Roman" pitchFamily="18" charset="0"/>
              </a:rPr>
              <a:t>次中方顾问</a:t>
            </a:r>
            <a:r>
              <a:rPr lang="zh-CN" altLang="en-US" sz="1500" dirty="0">
                <a:ea typeface="黑体" pitchFamily="49" charset="-122"/>
                <a:cs typeface="Times New Roman" pitchFamily="18" charset="0"/>
              </a:rPr>
              <a:t>研讨会</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7</a:t>
            </a:r>
            <a:r>
              <a:rPr lang="zh-CN" altLang="en-US" sz="1500" dirty="0">
                <a:ea typeface="黑体" pitchFamily="49" charset="-122"/>
                <a:cs typeface="Times New Roman" pitchFamily="18" charset="0"/>
              </a:rPr>
              <a:t>月</a:t>
            </a:r>
            <a:r>
              <a:rPr lang="en-US" altLang="zh-CN" sz="1500" dirty="0">
                <a:ea typeface="黑体" pitchFamily="49" charset="-122"/>
                <a:cs typeface="Times New Roman" pitchFamily="18" charset="0"/>
              </a:rPr>
              <a:t>23-30</a:t>
            </a:r>
            <a:r>
              <a:rPr lang="zh-CN" altLang="en-US" sz="1500" dirty="0">
                <a:ea typeface="黑体" pitchFamily="49" charset="-122"/>
                <a:cs typeface="Times New Roman" pitchFamily="18" charset="0"/>
              </a:rPr>
              <a:t>日 欧盟、德国调研</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7</a:t>
            </a:r>
            <a:r>
              <a:rPr lang="zh-CN" altLang="en-US" sz="1500" dirty="0">
                <a:ea typeface="黑体" pitchFamily="49" charset="-122"/>
                <a:cs typeface="Times New Roman" pitchFamily="18" charset="0"/>
              </a:rPr>
              <a:t>月</a:t>
            </a:r>
            <a:r>
              <a:rPr lang="en-US" altLang="zh-CN" sz="1500" dirty="0">
                <a:ea typeface="黑体" pitchFamily="49" charset="-122"/>
                <a:cs typeface="Times New Roman" pitchFamily="18" charset="0"/>
              </a:rPr>
              <a:t>28</a:t>
            </a:r>
            <a:r>
              <a:rPr lang="zh-CN" altLang="en-US" sz="1500" dirty="0">
                <a:ea typeface="黑体" pitchFamily="49" charset="-122"/>
                <a:cs typeface="Times New Roman" pitchFamily="18" charset="0"/>
              </a:rPr>
              <a:t>日 第二次全体会议</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8</a:t>
            </a:r>
            <a:r>
              <a:rPr lang="zh-CN" altLang="en-US" sz="1500" dirty="0">
                <a:ea typeface="黑体" pitchFamily="49" charset="-122"/>
                <a:cs typeface="Times New Roman" pitchFamily="18" charset="0"/>
              </a:rPr>
              <a:t>月 修改报告</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9</a:t>
            </a:r>
            <a:r>
              <a:rPr lang="zh-CN" altLang="en-US" sz="1500" dirty="0">
                <a:ea typeface="黑体" pitchFamily="49" charset="-122"/>
                <a:cs typeface="Times New Roman" pitchFamily="18" charset="0"/>
              </a:rPr>
              <a:t>月</a:t>
            </a:r>
            <a:r>
              <a:rPr lang="en-US" altLang="zh-CN" sz="1500" dirty="0">
                <a:ea typeface="黑体" pitchFamily="49" charset="-122"/>
                <a:cs typeface="Times New Roman" pitchFamily="18" charset="0"/>
              </a:rPr>
              <a:t>14</a:t>
            </a:r>
            <a:r>
              <a:rPr lang="zh-CN" altLang="en-US" sz="1500" dirty="0">
                <a:ea typeface="黑体" pitchFamily="49" charset="-122"/>
                <a:cs typeface="Times New Roman" pitchFamily="18" charset="0"/>
              </a:rPr>
              <a:t>日 第三次中外方全体会议</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9</a:t>
            </a:r>
            <a:r>
              <a:rPr lang="zh-CN" altLang="en-US" sz="1500" dirty="0">
                <a:ea typeface="黑体" pitchFamily="49" charset="-122"/>
                <a:cs typeface="Times New Roman" pitchFamily="18" charset="0"/>
              </a:rPr>
              <a:t>月</a:t>
            </a:r>
            <a:r>
              <a:rPr lang="en-US" altLang="zh-CN" sz="1500" dirty="0">
                <a:ea typeface="黑体" pitchFamily="49" charset="-122"/>
                <a:cs typeface="Times New Roman" pitchFamily="18" charset="0"/>
              </a:rPr>
              <a:t>22</a:t>
            </a:r>
            <a:r>
              <a:rPr lang="zh-CN" altLang="en-US" sz="1500" dirty="0">
                <a:ea typeface="黑体" pitchFamily="49" charset="-122"/>
                <a:cs typeface="Times New Roman" pitchFamily="18" charset="0"/>
              </a:rPr>
              <a:t>日 第三</a:t>
            </a:r>
            <a:r>
              <a:rPr lang="zh-CN" altLang="en-US" sz="1500" dirty="0" smtClean="0">
                <a:ea typeface="黑体" pitchFamily="49" charset="-122"/>
                <a:cs typeface="Times New Roman" pitchFamily="18" charset="0"/>
              </a:rPr>
              <a:t>次中方顾问会</a:t>
            </a:r>
            <a:r>
              <a:rPr lang="zh-CN" altLang="en-US" sz="1500" dirty="0">
                <a:ea typeface="黑体" pitchFamily="49" charset="-122"/>
                <a:cs typeface="Times New Roman" pitchFamily="18" charset="0"/>
              </a:rPr>
              <a:t>论证报告</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9</a:t>
            </a:r>
            <a:r>
              <a:rPr lang="zh-CN" altLang="en-US" sz="1500" dirty="0">
                <a:ea typeface="黑体" pitchFamily="49" charset="-122"/>
                <a:cs typeface="Times New Roman" pitchFamily="18" charset="0"/>
              </a:rPr>
              <a:t>月</a:t>
            </a:r>
            <a:r>
              <a:rPr lang="en-US" altLang="zh-CN" sz="1500" dirty="0">
                <a:ea typeface="黑体" pitchFamily="49" charset="-122"/>
                <a:cs typeface="Times New Roman" pitchFamily="18" charset="0"/>
              </a:rPr>
              <a:t>25-28 </a:t>
            </a:r>
            <a:r>
              <a:rPr lang="zh-CN" altLang="en-US" sz="1500" dirty="0">
                <a:ea typeface="黑体" pitchFamily="49" charset="-122"/>
                <a:cs typeface="Times New Roman" pitchFamily="18" charset="0"/>
              </a:rPr>
              <a:t>甘肃、宁夏调研</a:t>
            </a:r>
            <a:endParaRPr lang="en-US" altLang="zh-CN" sz="1500" dirty="0">
              <a:ea typeface="黑体" pitchFamily="49" charset="-122"/>
              <a:cs typeface="Times New Roman" pitchFamily="18" charset="0"/>
            </a:endParaRPr>
          </a:p>
          <a:p>
            <a:pPr algn="just">
              <a:spcBef>
                <a:spcPts val="383"/>
              </a:spcBef>
              <a:spcAft>
                <a:spcPts val="383"/>
              </a:spcAft>
            </a:pPr>
            <a:r>
              <a:rPr lang="en-US" altLang="zh-CN" sz="1500" dirty="0">
                <a:ea typeface="黑体" pitchFamily="49" charset="-122"/>
                <a:cs typeface="Times New Roman" pitchFamily="18" charset="0"/>
              </a:rPr>
              <a:t> 10</a:t>
            </a:r>
            <a:r>
              <a:rPr lang="zh-CN" altLang="en-US" sz="1500" dirty="0">
                <a:ea typeface="黑体" pitchFamily="49" charset="-122"/>
                <a:cs typeface="Times New Roman" pitchFamily="18" charset="0"/>
              </a:rPr>
              <a:t>月 完成最终稿，提交国合会</a:t>
            </a:r>
            <a:endParaRPr lang="en-US" altLang="zh-CN" sz="1500" dirty="0">
              <a:ea typeface="黑体" pitchFamily="49" charset="-122"/>
              <a:cs typeface="Times New Roman" pitchFamily="18" charset="0"/>
            </a:endParaRPr>
          </a:p>
          <a:p>
            <a:pPr algn="just" eaLnBrk="1" hangingPunct="1">
              <a:lnSpc>
                <a:spcPct val="140000"/>
              </a:lnSpc>
              <a:spcBef>
                <a:spcPct val="50000"/>
              </a:spcBef>
              <a:buFontTx/>
              <a:buChar char="•"/>
            </a:pPr>
            <a:endParaRPr lang="zh-CN" altLang="en-US" sz="1700" dirty="0">
              <a:ea typeface="黑体" pitchFamily="49" charset="-122"/>
              <a:cs typeface="Times New Roman" pitchFamily="18" charset="0"/>
            </a:endParaRPr>
          </a:p>
        </p:txBody>
      </p:sp>
      <p:pic>
        <p:nvPicPr>
          <p:cNvPr id="32" name="Picture 4"/>
          <p:cNvPicPr>
            <a:picLocks noChangeAspect="1" noChangeArrowheads="1"/>
          </p:cNvPicPr>
          <p:nvPr/>
        </p:nvPicPr>
        <p:blipFill>
          <a:blip r:embed="rId2"/>
          <a:srcRect/>
          <a:stretch>
            <a:fillRect/>
          </a:stretch>
        </p:blipFill>
        <p:spPr bwMode="auto">
          <a:xfrm>
            <a:off x="6042005" y="3971782"/>
            <a:ext cx="3101995" cy="2148314"/>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 name="Picture 7"/>
          <p:cNvPicPr>
            <a:picLocks noChangeAspect="1" noChangeArrowheads="1"/>
          </p:cNvPicPr>
          <p:nvPr/>
        </p:nvPicPr>
        <p:blipFill>
          <a:blip r:embed="rId3"/>
          <a:srcRect/>
          <a:stretch>
            <a:fillRect/>
          </a:stretch>
        </p:blipFill>
        <p:spPr bwMode="auto">
          <a:xfrm>
            <a:off x="0" y="3971782"/>
            <a:ext cx="3029102" cy="2148314"/>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4" name="Picture 9"/>
          <p:cNvPicPr>
            <a:picLocks noChangeAspect="1" noChangeArrowheads="1"/>
          </p:cNvPicPr>
          <p:nvPr/>
        </p:nvPicPr>
        <p:blipFill>
          <a:blip r:embed="rId4"/>
          <a:srcRect/>
          <a:stretch>
            <a:fillRect/>
          </a:stretch>
        </p:blipFill>
        <p:spPr bwMode="auto">
          <a:xfrm>
            <a:off x="3010880" y="3971782"/>
            <a:ext cx="3087820" cy="2148314"/>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 name="Picture 8"/>
          <p:cNvPicPr>
            <a:picLocks noChangeAspect="1" noChangeArrowheads="1"/>
          </p:cNvPicPr>
          <p:nvPr/>
        </p:nvPicPr>
        <p:blipFill>
          <a:blip r:embed="rId5"/>
          <a:srcRect l="12132" t="19632" r="17780" b="8403"/>
          <a:stretch>
            <a:fillRect/>
          </a:stretch>
        </p:blipFill>
        <p:spPr bwMode="auto">
          <a:xfrm>
            <a:off x="3010880" y="1967229"/>
            <a:ext cx="3087820" cy="2113892"/>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 name="图片 3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247" y="1949008"/>
            <a:ext cx="3049350" cy="20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3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98731" y="-17259"/>
            <a:ext cx="3087820" cy="20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88576" y="1932809"/>
            <a:ext cx="3075672" cy="204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25" y="-27384"/>
            <a:ext cx="3012905" cy="200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3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86551" y="-17260"/>
            <a:ext cx="3055425" cy="203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1743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714756" y="908720"/>
            <a:ext cx="7989864" cy="486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buFontTx/>
              <a:buNone/>
            </a:pPr>
            <a:r>
              <a:rPr lang="zh-CN" altLang="en-US" sz="1700" b="1" u="sng" dirty="0">
                <a:latin typeface="Arial" pitchFamily="34" charset="0"/>
                <a:ea typeface="黑体" pitchFamily="49" charset="-122"/>
                <a:cs typeface="Arial" pitchFamily="34" charset="0"/>
              </a:rPr>
              <a:t>（</a:t>
            </a:r>
            <a:r>
              <a:rPr lang="en-US" altLang="zh-CN" sz="1700" b="1" u="sng" dirty="0">
                <a:latin typeface="Arial" pitchFamily="34" charset="0"/>
                <a:ea typeface="黑体" pitchFamily="49" charset="-122"/>
                <a:cs typeface="Arial" pitchFamily="34" charset="0"/>
              </a:rPr>
              <a:t>一</a:t>
            </a:r>
            <a:r>
              <a:rPr lang="zh-CN" altLang="en-US" sz="1700" b="1" u="sng" dirty="0">
                <a:latin typeface="Arial" pitchFamily="34" charset="0"/>
                <a:ea typeface="黑体" pitchFamily="49" charset="-122"/>
                <a:cs typeface="Arial" pitchFamily="34" charset="0"/>
              </a:rPr>
              <a:t>）中国严重的环境问题凸显国家环境治理体系缺陷</a:t>
            </a:r>
            <a:r>
              <a:rPr lang="en-US" altLang="zh-CN" sz="1700" dirty="0">
                <a:latin typeface="Arial" pitchFamily="34" charset="0"/>
                <a:ea typeface="黑体" pitchFamily="49" charset="-122"/>
                <a:cs typeface="Arial" pitchFamily="34" charset="0"/>
              </a:rPr>
              <a:t>	</a:t>
            </a:r>
            <a:endParaRPr lang="zh-CN" altLang="ja-JP" sz="1700" dirty="0">
              <a:latin typeface="Arial" pitchFamily="34" charset="0"/>
              <a:ea typeface="黑体" pitchFamily="49" charset="-122"/>
              <a:cs typeface="Arial" pitchFamily="34" charset="0"/>
            </a:endParaRPr>
          </a:p>
          <a:p>
            <a:pPr>
              <a:buFontTx/>
              <a:buNone/>
            </a:pPr>
            <a:r>
              <a:rPr lang="en-US" altLang="zh-CN" sz="1600" dirty="0">
                <a:latin typeface="Arial" pitchFamily="34" charset="0"/>
                <a:ea typeface="黑体" pitchFamily="49" charset="-122"/>
                <a:cs typeface="Arial" pitchFamily="34" charset="0"/>
              </a:rPr>
              <a:t>   1、</a:t>
            </a:r>
            <a:r>
              <a:rPr lang="zh-CN" altLang="en-US" sz="1600" dirty="0">
                <a:latin typeface="Arial" pitchFamily="34" charset="0"/>
                <a:ea typeface="黑体" pitchFamily="49" charset="-122"/>
                <a:cs typeface="Arial" pitchFamily="34" charset="0"/>
              </a:rPr>
              <a:t>当前中国资源约束趋紧、环境污染严重、生态系统退化；</a:t>
            </a:r>
            <a:endParaRPr lang="zh-CN" altLang="ja-JP" sz="1600" dirty="0">
              <a:latin typeface="Arial" pitchFamily="34" charset="0"/>
              <a:ea typeface="黑体" pitchFamily="49" charset="-122"/>
              <a:cs typeface="Arial" pitchFamily="34" charset="0"/>
            </a:endParaRPr>
          </a:p>
          <a:p>
            <a:pPr>
              <a:buFontTx/>
              <a:buNone/>
            </a:pPr>
            <a:r>
              <a:rPr lang="en-US" altLang="zh-CN" sz="1600" dirty="0">
                <a:latin typeface="Arial" pitchFamily="34" charset="0"/>
                <a:ea typeface="黑体" pitchFamily="49" charset="-122"/>
                <a:cs typeface="Arial" pitchFamily="34" charset="0"/>
              </a:rPr>
              <a:t>   2、环境治理</a:t>
            </a:r>
            <a:r>
              <a:rPr lang="zh-CN" altLang="en-US" sz="1600" dirty="0">
                <a:latin typeface="Arial" pitchFamily="34" charset="0"/>
                <a:ea typeface="黑体" pitchFamily="49" charset="-122"/>
                <a:cs typeface="Arial" pitchFamily="34" charset="0"/>
              </a:rPr>
              <a:t>体系是国家治理体系的重要组成，治理体系和治理能力需要现代化；</a:t>
            </a:r>
            <a:endParaRPr lang="en-US" altLang="zh-CN" sz="1600" dirty="0">
              <a:latin typeface="Arial" pitchFamily="34" charset="0"/>
              <a:ea typeface="黑体" pitchFamily="49" charset="-122"/>
              <a:cs typeface="Arial" pitchFamily="34" charset="0"/>
            </a:endParaRPr>
          </a:p>
          <a:p>
            <a:pPr>
              <a:spcAft>
                <a:spcPts val="765"/>
              </a:spcAft>
              <a:buNone/>
            </a:pPr>
            <a:r>
              <a:rPr lang="en-US" altLang="zh-CN" sz="1600" dirty="0">
                <a:latin typeface="Arial" pitchFamily="34" charset="0"/>
                <a:ea typeface="黑体" pitchFamily="49" charset="-122"/>
                <a:cs typeface="Arial" pitchFamily="34" charset="0"/>
              </a:rPr>
              <a:t>   3</a:t>
            </a:r>
            <a:r>
              <a:rPr lang="zh-CN" altLang="en-US" sz="1600" dirty="0">
                <a:latin typeface="Arial" pitchFamily="34" charset="0"/>
                <a:ea typeface="黑体" pitchFamily="49" charset="-122"/>
                <a:cs typeface="Arial" pitchFamily="34" charset="0"/>
              </a:rPr>
              <a:t>、</a:t>
            </a:r>
            <a:r>
              <a:rPr lang="zh-CN" altLang="en-US" sz="1600" dirty="0" smtClean="0">
                <a:latin typeface="Arial" pitchFamily="34" charset="0"/>
                <a:ea typeface="黑体" pitchFamily="49" charset="-122"/>
                <a:cs typeface="Arial" pitchFamily="34" charset="0"/>
              </a:rPr>
              <a:t>政府过度集权，常常不能依法办事会；</a:t>
            </a:r>
            <a:r>
              <a:rPr lang="zh-CN" altLang="en-US" sz="1600" dirty="0">
                <a:latin typeface="Arial" pitchFamily="34" charset="0"/>
                <a:ea typeface="黑体" pitchFamily="49" charset="-122"/>
                <a:cs typeface="Arial" pitchFamily="34" charset="0"/>
              </a:rPr>
              <a:t>企业缺乏社会责任</a:t>
            </a:r>
            <a:r>
              <a:rPr lang="zh-CN" altLang="en-US" sz="1600" dirty="0" smtClean="0">
                <a:latin typeface="Arial" pitchFamily="34" charset="0"/>
                <a:ea typeface="黑体" pitchFamily="49" charset="-122"/>
                <a:cs typeface="Arial" pitchFamily="34" charset="0"/>
              </a:rPr>
              <a:t>，违法排污严重；</a:t>
            </a:r>
            <a:r>
              <a:rPr lang="zh-CN" altLang="en-US" sz="1600" dirty="0">
                <a:latin typeface="Arial" pitchFamily="34" charset="0"/>
                <a:ea typeface="黑体" pitchFamily="49" charset="-122"/>
                <a:cs typeface="Arial" pitchFamily="34" charset="0"/>
              </a:rPr>
              <a:t>人民群众环境权益观念淡薄，参与能力不足。</a:t>
            </a:r>
            <a:endParaRPr lang="en-US" altLang="zh-CN" sz="1600" dirty="0">
              <a:latin typeface="Arial" pitchFamily="34" charset="0"/>
              <a:ea typeface="黑体" pitchFamily="49" charset="-122"/>
              <a:cs typeface="Arial" pitchFamily="34" charset="0"/>
            </a:endParaRPr>
          </a:p>
          <a:p>
            <a:pPr>
              <a:buFontTx/>
              <a:buNone/>
            </a:pPr>
            <a:r>
              <a:rPr lang="zh-CN" altLang="en-US" sz="1700" b="1" u="sng" dirty="0">
                <a:latin typeface="Arial" pitchFamily="34" charset="0"/>
                <a:ea typeface="黑体" pitchFamily="49" charset="-122"/>
                <a:cs typeface="Arial" pitchFamily="34" charset="0"/>
              </a:rPr>
              <a:t>（二）环境保护制度体系问题的根源：</a:t>
            </a:r>
            <a:r>
              <a:rPr lang="en-US" altLang="zh-CN" sz="1700" b="1" u="sng" dirty="0">
                <a:latin typeface="Arial" pitchFamily="34" charset="0"/>
                <a:ea typeface="黑体" pitchFamily="49" charset="-122"/>
                <a:cs typeface="Arial" pitchFamily="34" charset="0"/>
              </a:rPr>
              <a:t> </a:t>
            </a:r>
          </a:p>
          <a:p>
            <a:pPr algn="just">
              <a:buFontTx/>
              <a:buNone/>
            </a:pPr>
            <a:r>
              <a:rPr lang="en-US" altLang="zh-CN" sz="1500" dirty="0">
                <a:latin typeface="Arial" pitchFamily="34" charset="0"/>
                <a:ea typeface="黑体" pitchFamily="49" charset="-122"/>
                <a:cs typeface="Arial" pitchFamily="34" charset="0"/>
              </a:rPr>
              <a:t>   </a:t>
            </a:r>
            <a:r>
              <a:rPr lang="en-US" altLang="zh-CN" sz="1600" dirty="0">
                <a:latin typeface="Arial" pitchFamily="34" charset="0"/>
                <a:ea typeface="黑体" pitchFamily="49" charset="-122"/>
                <a:cs typeface="Arial" pitchFamily="34" charset="0"/>
              </a:rPr>
              <a:t>1</a:t>
            </a:r>
            <a:r>
              <a:rPr lang="zh-CN" altLang="en-US" sz="1600" dirty="0">
                <a:latin typeface="Arial" pitchFamily="34" charset="0"/>
                <a:ea typeface="黑体" pitchFamily="49" charset="-122"/>
                <a:cs typeface="Arial" pitchFamily="34" charset="0"/>
              </a:rPr>
              <a:t>、发展阶段性；</a:t>
            </a:r>
            <a:r>
              <a:rPr lang="en-US" altLang="zh-CN" sz="1600" dirty="0">
                <a:latin typeface="Arial" pitchFamily="34" charset="0"/>
                <a:ea typeface="黑体" pitchFamily="49" charset="-122"/>
                <a:cs typeface="Arial" pitchFamily="34" charset="0"/>
              </a:rPr>
              <a:t>2</a:t>
            </a:r>
            <a:r>
              <a:rPr lang="zh-CN" altLang="en-US" sz="1600" dirty="0">
                <a:latin typeface="Arial" pitchFamily="34" charset="0"/>
                <a:ea typeface="黑体" pitchFamily="49" charset="-122"/>
                <a:cs typeface="Arial" pitchFamily="34" charset="0"/>
              </a:rPr>
              <a:t>、体制</a:t>
            </a:r>
            <a:r>
              <a:rPr lang="zh-CN" altLang="en-US" sz="1600" dirty="0" smtClean="0">
                <a:latin typeface="Arial" pitchFamily="34" charset="0"/>
                <a:ea typeface="黑体" pitchFamily="49" charset="-122"/>
                <a:cs typeface="Arial" pitchFamily="34" charset="0"/>
              </a:rPr>
              <a:t>上</a:t>
            </a:r>
            <a:r>
              <a:rPr lang="en-US" altLang="zh-CN" sz="1600" dirty="0" smtClean="0">
                <a:latin typeface="Arial" pitchFamily="34" charset="0"/>
                <a:ea typeface="黑体" pitchFamily="49" charset="-122"/>
                <a:cs typeface="Arial" pitchFamily="34" charset="0"/>
              </a:rPr>
              <a:t>-</a:t>
            </a:r>
            <a:r>
              <a:rPr lang="zh-CN" altLang="en-US" sz="1600" dirty="0" smtClean="0">
                <a:latin typeface="Arial" pitchFamily="34" charset="0"/>
                <a:ea typeface="黑体" pitchFamily="49" charset="-122"/>
                <a:cs typeface="Arial" pitchFamily="34" charset="0"/>
              </a:rPr>
              <a:t>环保部门</a:t>
            </a:r>
            <a:r>
              <a:rPr lang="zh-CN" altLang="en-US" sz="1600" dirty="0">
                <a:latin typeface="Arial" pitchFamily="34" charset="0"/>
                <a:ea typeface="黑体" pitchFamily="49" charset="-122"/>
                <a:cs typeface="Arial" pitchFamily="34" charset="0"/>
              </a:rPr>
              <a:t>授权</a:t>
            </a:r>
            <a:r>
              <a:rPr lang="zh-CN" altLang="en-US" sz="1600" dirty="0" smtClean="0">
                <a:latin typeface="Arial" pitchFamily="34" charset="0"/>
                <a:ea typeface="黑体" pitchFamily="49" charset="-122"/>
                <a:cs typeface="Arial" pitchFamily="34" charset="0"/>
              </a:rPr>
              <a:t>有限、能力</a:t>
            </a:r>
            <a:r>
              <a:rPr lang="zh-CN" altLang="en-US" sz="1600" dirty="0">
                <a:latin typeface="Arial" pitchFamily="34" charset="0"/>
                <a:ea typeface="黑体" pitchFamily="49" charset="-122"/>
                <a:cs typeface="Arial" pitchFamily="34" charset="0"/>
              </a:rPr>
              <a:t>薄弱，</a:t>
            </a:r>
            <a:r>
              <a:rPr lang="zh-CN" altLang="en-US" sz="1600" dirty="0" smtClean="0">
                <a:latin typeface="Arial" pitchFamily="34" charset="0"/>
                <a:ea typeface="黑体" pitchFamily="49" charset="-122"/>
                <a:cs typeface="Arial" pitchFamily="34" charset="0"/>
              </a:rPr>
              <a:t>部门间环保职能交叉缺位，配置不合理，对地方监督</a:t>
            </a:r>
            <a:r>
              <a:rPr lang="zh-CN" altLang="en-US" sz="1600" dirty="0">
                <a:latin typeface="Arial" pitchFamily="34" charset="0"/>
                <a:ea typeface="黑体" pitchFamily="49" charset="-122"/>
                <a:cs typeface="Arial" pitchFamily="34" charset="0"/>
              </a:rPr>
              <a:t>缺乏体制</a:t>
            </a:r>
            <a:r>
              <a:rPr lang="zh-CN" altLang="en-US" sz="1600" dirty="0" smtClean="0">
                <a:latin typeface="Arial" pitchFamily="34" charset="0"/>
                <a:ea typeface="黑体" pitchFamily="49" charset="-122"/>
                <a:cs typeface="Arial" pitchFamily="34" charset="0"/>
              </a:rPr>
              <a:t>安排；</a:t>
            </a:r>
            <a:r>
              <a:rPr lang="en-US" altLang="zh-CN" sz="1600" dirty="0">
                <a:latin typeface="Arial" pitchFamily="34" charset="0"/>
                <a:ea typeface="黑体" pitchFamily="49" charset="-122"/>
                <a:cs typeface="Arial" pitchFamily="34" charset="0"/>
              </a:rPr>
              <a:t>3</a:t>
            </a:r>
            <a:r>
              <a:rPr lang="zh-CN" altLang="en-US" sz="1600" dirty="0">
                <a:latin typeface="Arial" pitchFamily="34" charset="0"/>
                <a:ea typeface="黑体" pitchFamily="49" charset="-122"/>
                <a:cs typeface="Arial" pitchFamily="34" charset="0"/>
              </a:rPr>
              <a:t>、机制</a:t>
            </a:r>
            <a:r>
              <a:rPr lang="zh-CN" altLang="en-US" sz="1600" dirty="0" smtClean="0">
                <a:latin typeface="Arial" pitchFamily="34" charset="0"/>
                <a:ea typeface="黑体" pitchFamily="49" charset="-122"/>
                <a:cs typeface="Arial" pitchFamily="34" charset="0"/>
              </a:rPr>
              <a:t>上</a:t>
            </a:r>
            <a:r>
              <a:rPr lang="en-US" altLang="zh-CN" sz="1600" dirty="0" smtClean="0">
                <a:latin typeface="Arial" pitchFamily="34" charset="0"/>
                <a:ea typeface="黑体" pitchFamily="49" charset="-122"/>
                <a:cs typeface="Arial" pitchFamily="34" charset="0"/>
              </a:rPr>
              <a:t>-</a:t>
            </a:r>
            <a:r>
              <a:rPr lang="zh-CN" altLang="en-US" sz="1600" dirty="0" smtClean="0">
                <a:latin typeface="Arial" pitchFamily="34" charset="0"/>
                <a:ea typeface="黑体" pitchFamily="49" charset="-122"/>
                <a:cs typeface="Arial" pitchFamily="34" charset="0"/>
              </a:rPr>
              <a:t>未</a:t>
            </a:r>
            <a:r>
              <a:rPr lang="zh-CN" altLang="en-US" sz="1600" dirty="0">
                <a:latin typeface="Arial" pitchFamily="34" charset="0"/>
                <a:ea typeface="黑体" pitchFamily="49" charset="-122"/>
                <a:cs typeface="Arial" pitchFamily="34" charset="0"/>
              </a:rPr>
              <a:t>重视环保监督考核，制度不合理</a:t>
            </a:r>
            <a:r>
              <a:rPr lang="zh-CN" altLang="en-US" sz="1600" dirty="0" smtClean="0">
                <a:latin typeface="Arial" pitchFamily="34" charset="0"/>
                <a:ea typeface="黑体" pitchFamily="49" charset="-122"/>
                <a:cs typeface="Arial" pitchFamily="34" charset="0"/>
              </a:rPr>
              <a:t>，执行不到位，有利于环保的市场和公众</a:t>
            </a:r>
            <a:r>
              <a:rPr lang="zh-CN" altLang="en-US" sz="1600" dirty="0">
                <a:latin typeface="Arial" pitchFamily="34" charset="0"/>
                <a:ea typeface="黑体" pitchFamily="49" charset="-122"/>
                <a:cs typeface="Arial" pitchFamily="34" charset="0"/>
              </a:rPr>
              <a:t>参与</a:t>
            </a:r>
            <a:r>
              <a:rPr lang="zh-CN" altLang="en-US" sz="1600" dirty="0" smtClean="0">
                <a:latin typeface="Arial" pitchFamily="34" charset="0"/>
                <a:ea typeface="黑体" pitchFamily="49" charset="-122"/>
                <a:cs typeface="Arial" pitchFamily="34" charset="0"/>
              </a:rPr>
              <a:t>机制缺位。</a:t>
            </a:r>
            <a:r>
              <a:rPr lang="en-US" altLang="zh-CN" sz="1600" dirty="0">
                <a:latin typeface="Arial" pitchFamily="34" charset="0"/>
                <a:ea typeface="黑体" pitchFamily="49" charset="-122"/>
                <a:cs typeface="Arial" pitchFamily="34" charset="0"/>
              </a:rPr>
              <a:t>4</a:t>
            </a:r>
            <a:r>
              <a:rPr lang="zh-CN" altLang="en-US" sz="1600" dirty="0">
                <a:latin typeface="Arial" pitchFamily="34" charset="0"/>
                <a:ea typeface="黑体" pitchFamily="49" charset="-122"/>
                <a:cs typeface="Arial" pitchFamily="34" charset="0"/>
              </a:rPr>
              <a:t>、指导思想</a:t>
            </a:r>
            <a:r>
              <a:rPr lang="zh-CN" altLang="en-US" sz="1600" dirty="0" smtClean="0">
                <a:latin typeface="Arial" pitchFamily="34" charset="0"/>
                <a:ea typeface="黑体" pitchFamily="49" charset="-122"/>
                <a:cs typeface="Arial" pitchFamily="34" charset="0"/>
              </a:rPr>
              <a:t>上</a:t>
            </a:r>
            <a:r>
              <a:rPr lang="en-US" altLang="zh-CN" sz="1600" dirty="0" smtClean="0">
                <a:latin typeface="Arial" pitchFamily="34" charset="0"/>
                <a:ea typeface="黑体" pitchFamily="49" charset="-122"/>
                <a:cs typeface="Arial" pitchFamily="34" charset="0"/>
              </a:rPr>
              <a:t>-</a:t>
            </a:r>
            <a:r>
              <a:rPr lang="zh-CN" altLang="en-US" sz="1600" dirty="0" smtClean="0">
                <a:latin typeface="Arial" pitchFamily="34" charset="0"/>
                <a:ea typeface="黑体" pitchFamily="49" charset="-122"/>
                <a:cs typeface="Arial" pitchFamily="34" charset="0"/>
              </a:rPr>
              <a:t>存在经济发展优先于环境保护、收益</a:t>
            </a:r>
            <a:r>
              <a:rPr lang="zh-CN" altLang="en-US" sz="1600" dirty="0">
                <a:latin typeface="Arial" pitchFamily="34" charset="0"/>
                <a:ea typeface="黑体" pitchFamily="49" charset="-122"/>
                <a:cs typeface="Arial" pitchFamily="34" charset="0"/>
              </a:rPr>
              <a:t>大于环境破坏成本、当前经济收益重于未来环境成本</a:t>
            </a:r>
            <a:r>
              <a:rPr lang="zh-CN" altLang="en-US" sz="1600" dirty="0" smtClean="0">
                <a:latin typeface="Arial" pitchFamily="34" charset="0"/>
                <a:ea typeface="黑体" pitchFamily="49" charset="-122"/>
                <a:cs typeface="Arial" pitchFamily="34" charset="0"/>
              </a:rPr>
              <a:t>的思想</a:t>
            </a:r>
            <a:r>
              <a:rPr lang="zh-CN" altLang="en-US" sz="1600" dirty="0">
                <a:latin typeface="Arial" pitchFamily="34" charset="0"/>
                <a:ea typeface="黑体" pitchFamily="49" charset="-122"/>
                <a:cs typeface="Arial" pitchFamily="34" charset="0"/>
              </a:rPr>
              <a:t>。</a:t>
            </a:r>
            <a:endParaRPr lang="en-US" altLang="zh-CN" sz="1600" dirty="0">
              <a:latin typeface="Arial" pitchFamily="34" charset="0"/>
              <a:ea typeface="黑体" pitchFamily="49" charset="-122"/>
              <a:cs typeface="Arial" pitchFamily="34" charset="0"/>
            </a:endParaRPr>
          </a:p>
          <a:p>
            <a:pPr algn="just">
              <a:buFontTx/>
              <a:buNone/>
            </a:pPr>
            <a:r>
              <a:rPr lang="en-US" altLang="zh-CN" sz="1600" b="1" u="sng" dirty="0">
                <a:ea typeface="黑体" pitchFamily="49" charset="-122"/>
                <a:cs typeface="Times New Roman" pitchFamily="18" charset="0"/>
              </a:rPr>
              <a:t>2.1  </a:t>
            </a:r>
            <a:r>
              <a:rPr lang="en-GB" altLang="zh-CN" sz="1600" b="1" u="sng" dirty="0">
                <a:ea typeface="黑体" pitchFamily="49" charset="-122"/>
                <a:cs typeface="Times New Roman" pitchFamily="18" charset="0"/>
              </a:rPr>
              <a:t>Serious </a:t>
            </a:r>
            <a:r>
              <a:rPr lang="en-GB" altLang="zh-CN" sz="1600" b="1" u="sng" dirty="0" err="1">
                <a:ea typeface="黑体" pitchFamily="49" charset="-122"/>
                <a:cs typeface="Times New Roman" pitchFamily="18" charset="0"/>
              </a:rPr>
              <a:t>env’l</a:t>
            </a:r>
            <a:r>
              <a:rPr lang="en-GB" altLang="zh-CN" sz="1600" b="1" u="sng" dirty="0">
                <a:ea typeface="黑体" pitchFamily="49" charset="-122"/>
                <a:cs typeface="Times New Roman" pitchFamily="18" charset="0"/>
              </a:rPr>
              <a:t> problems expose gaps in </a:t>
            </a:r>
            <a:r>
              <a:rPr lang="en-GB" altLang="zh-CN" sz="1600" b="1" u="sng" dirty="0" err="1">
                <a:ea typeface="黑体" pitchFamily="49" charset="-122"/>
                <a:cs typeface="Times New Roman" pitchFamily="18" charset="0"/>
              </a:rPr>
              <a:t>env’l</a:t>
            </a:r>
            <a:r>
              <a:rPr lang="en-GB" altLang="zh-CN" sz="1600" b="1" u="sng" dirty="0">
                <a:ea typeface="黑体" pitchFamily="49" charset="-122"/>
                <a:cs typeface="Times New Roman" pitchFamily="18" charset="0"/>
              </a:rPr>
              <a:t> governance </a:t>
            </a:r>
          </a:p>
          <a:p>
            <a:pPr algn="just">
              <a:buFontTx/>
              <a:buNone/>
            </a:pPr>
            <a:r>
              <a:rPr lang="en-US" altLang="zh-CN" sz="800" dirty="0">
                <a:ea typeface="黑体" pitchFamily="49" charset="-122"/>
                <a:cs typeface="Times New Roman" pitchFamily="18" charset="0"/>
              </a:rPr>
              <a:t>●</a:t>
            </a:r>
            <a:r>
              <a:rPr lang="en-US" altLang="zh-CN" sz="1300" dirty="0">
                <a:ea typeface="黑体" pitchFamily="49" charset="-122"/>
                <a:cs typeface="Times New Roman" pitchFamily="18" charset="0"/>
              </a:rPr>
              <a:t> </a:t>
            </a:r>
            <a:r>
              <a:rPr lang="en-US" altLang="zh-CN" sz="1500" dirty="0">
                <a:ea typeface="黑体" pitchFamily="49" charset="-122"/>
                <a:cs typeface="Times New Roman" pitchFamily="18" charset="0"/>
              </a:rPr>
              <a:t>Need to modernize </a:t>
            </a:r>
            <a:r>
              <a:rPr lang="en-US" altLang="zh-CN" sz="1500" dirty="0" err="1">
                <a:ea typeface="黑体" pitchFamily="49" charset="-122"/>
                <a:cs typeface="Times New Roman" pitchFamily="18" charset="0"/>
              </a:rPr>
              <a:t>env’l</a:t>
            </a:r>
            <a:r>
              <a:rPr lang="en-US" altLang="zh-CN" sz="1500" dirty="0">
                <a:ea typeface="黑体" pitchFamily="49" charset="-122"/>
                <a:cs typeface="Times New Roman" pitchFamily="18" charset="0"/>
              </a:rPr>
              <a:t> governance system &amp; capacities to meet EC objectives &amp; </a:t>
            </a:r>
            <a:r>
              <a:rPr lang="en-US" altLang="zh-CN" sz="1500" dirty="0" err="1">
                <a:ea typeface="黑体" pitchFamily="49" charset="-122"/>
                <a:cs typeface="Times New Roman" pitchFamily="18" charset="0"/>
              </a:rPr>
              <a:t>env</a:t>
            </a:r>
            <a:r>
              <a:rPr lang="en-US" altLang="zh-CN" sz="1500" dirty="0">
                <a:ea typeface="黑体" pitchFamily="49" charset="-122"/>
                <a:cs typeface="Times New Roman" pitchFamily="18" charset="0"/>
              </a:rPr>
              <a:t>. targets.</a:t>
            </a:r>
            <a:endParaRPr lang="en-US" altLang="zh-CN" sz="1500" dirty="0">
              <a:ea typeface="黑体" pitchFamily="49" charset="-122"/>
            </a:endParaRPr>
          </a:p>
          <a:p>
            <a:pPr algn="just">
              <a:buFontTx/>
              <a:buNone/>
            </a:pPr>
            <a:r>
              <a:rPr lang="en-US" altLang="zh-CN" sz="800" dirty="0">
                <a:ea typeface="黑体" pitchFamily="49" charset="-122"/>
              </a:rPr>
              <a:t>●</a:t>
            </a:r>
            <a:r>
              <a:rPr lang="en-US" altLang="zh-CN" sz="1500" dirty="0">
                <a:ea typeface="黑体" pitchFamily="49" charset="-122"/>
              </a:rPr>
              <a:t>Government reliant on traditional management models, enterprises lack sense of social responsibility, society has limited capacity for participation. </a:t>
            </a:r>
          </a:p>
          <a:p>
            <a:pPr algn="just">
              <a:buFontTx/>
              <a:buNone/>
            </a:pPr>
            <a:r>
              <a:rPr lang="en-US" altLang="zh-CN" sz="1600" b="1" u="sng" dirty="0">
                <a:ea typeface="黑体" pitchFamily="49" charset="-122"/>
              </a:rPr>
              <a:t>2.2 </a:t>
            </a:r>
            <a:r>
              <a:rPr lang="en-GB" altLang="zh-CN" sz="1600" b="1" u="sng" dirty="0">
                <a:ea typeface="黑体" pitchFamily="49" charset="-122"/>
              </a:rPr>
              <a:t>Problems in the existing </a:t>
            </a:r>
            <a:r>
              <a:rPr lang="en-GB" altLang="zh-CN" sz="1600" b="1" u="sng" dirty="0" err="1">
                <a:ea typeface="黑体" pitchFamily="49" charset="-122"/>
              </a:rPr>
              <a:t>env’l</a:t>
            </a:r>
            <a:r>
              <a:rPr lang="en-GB" altLang="zh-CN" sz="1600" b="1" u="sng" dirty="0">
                <a:ea typeface="黑体" pitchFamily="49" charset="-122"/>
              </a:rPr>
              <a:t> protection institutions</a:t>
            </a:r>
          </a:p>
          <a:p>
            <a:pPr algn="just">
              <a:buFontTx/>
              <a:buNone/>
            </a:pPr>
            <a:r>
              <a:rPr lang="en-US" altLang="zh-CN" sz="800" dirty="0">
                <a:ea typeface="黑体" pitchFamily="49" charset="-122"/>
              </a:rPr>
              <a:t>●</a:t>
            </a:r>
            <a:r>
              <a:rPr lang="en-US" altLang="zh-CN" sz="1400" dirty="0">
                <a:ea typeface="黑体" pitchFamily="49" charset="-122"/>
              </a:rPr>
              <a:t> </a:t>
            </a:r>
            <a:r>
              <a:rPr lang="en-US" altLang="zh-CN" sz="1500" dirty="0">
                <a:ea typeface="黑体" pitchFamily="49" charset="-122"/>
              </a:rPr>
              <a:t>Stage of development   </a:t>
            </a:r>
            <a:r>
              <a:rPr lang="en-US" altLang="zh-CN" sz="800" dirty="0">
                <a:ea typeface="黑体" pitchFamily="49" charset="-122"/>
              </a:rPr>
              <a:t>●</a:t>
            </a:r>
            <a:r>
              <a:rPr lang="en-US" altLang="zh-CN" sz="1400" dirty="0">
                <a:ea typeface="黑体" pitchFamily="49" charset="-122"/>
              </a:rPr>
              <a:t> </a:t>
            </a:r>
            <a:r>
              <a:rPr lang="en-US" altLang="zh-CN" sz="1500" dirty="0" err="1">
                <a:ea typeface="黑体" pitchFamily="49" charset="-122"/>
              </a:rPr>
              <a:t>Env’l</a:t>
            </a:r>
            <a:r>
              <a:rPr lang="en-US" altLang="zh-CN" sz="1500" dirty="0">
                <a:ea typeface="黑体" pitchFamily="49" charset="-122"/>
              </a:rPr>
              <a:t> protection administrations lack influence, capacity, resources &amp; authority and hindered by the pursuit of GDP   </a:t>
            </a:r>
            <a:r>
              <a:rPr lang="en-US" altLang="zh-CN" sz="800" dirty="0">
                <a:ea typeface="黑体" pitchFamily="49" charset="-122"/>
              </a:rPr>
              <a:t>●</a:t>
            </a:r>
            <a:r>
              <a:rPr lang="en-US" altLang="zh-CN" sz="1400" dirty="0">
                <a:ea typeface="黑体" pitchFamily="49" charset="-122"/>
              </a:rPr>
              <a:t> </a:t>
            </a:r>
            <a:r>
              <a:rPr lang="en-US" altLang="zh-CN" sz="1500" dirty="0" err="1">
                <a:ea typeface="黑体" pitchFamily="49" charset="-122"/>
              </a:rPr>
              <a:t>Env’l</a:t>
            </a:r>
            <a:r>
              <a:rPr lang="en-US" altLang="zh-CN" sz="1500" dirty="0">
                <a:ea typeface="黑体" pitchFamily="49" charset="-122"/>
              </a:rPr>
              <a:t> responsibilities of government departments at times overlap, at times too dispersed</a:t>
            </a:r>
            <a:r>
              <a:rPr lang="en-US" altLang="zh-CN" sz="1400" dirty="0">
                <a:ea typeface="黑体" pitchFamily="49" charset="-122"/>
              </a:rPr>
              <a:t>   </a:t>
            </a:r>
            <a:r>
              <a:rPr lang="en-US" altLang="zh-CN" sz="800" dirty="0">
                <a:ea typeface="黑体" pitchFamily="49" charset="-122"/>
              </a:rPr>
              <a:t>●</a:t>
            </a:r>
            <a:r>
              <a:rPr lang="en-US" altLang="zh-CN" sz="1400" dirty="0">
                <a:ea typeface="黑体" pitchFamily="49" charset="-122"/>
              </a:rPr>
              <a:t> </a:t>
            </a:r>
            <a:r>
              <a:rPr lang="en-US" altLang="zh-CN" sz="1500" dirty="0">
                <a:ea typeface="黑体" pitchFamily="49" charset="-122"/>
              </a:rPr>
              <a:t>Lack supervision, enforcement and participation mechanisms. </a:t>
            </a:r>
          </a:p>
          <a:p>
            <a:pPr algn="just">
              <a:buFontTx/>
              <a:buNone/>
            </a:pPr>
            <a:r>
              <a:rPr lang="en-US" altLang="zh-CN" sz="1500" dirty="0">
                <a:ea typeface="黑体" pitchFamily="49" charset="-122"/>
              </a:rPr>
              <a:t> Misguided belief that the economy will continue to benefit through exploitation of the environment</a:t>
            </a:r>
            <a:endParaRPr lang="zh-CN" altLang="zh-CN" sz="1500" dirty="0">
              <a:ea typeface="黑体" pitchFamily="49" charset="-122"/>
            </a:endParaRPr>
          </a:p>
        </p:txBody>
      </p:sp>
      <p:sp>
        <p:nvSpPr>
          <p:cNvPr id="7171" name="AutoShape 4"/>
          <p:cNvSpPr>
            <a:spLocks noChangeArrowheads="1"/>
          </p:cNvSpPr>
          <p:nvPr/>
        </p:nvSpPr>
        <p:spPr bwMode="auto">
          <a:xfrm>
            <a:off x="714757" y="260648"/>
            <a:ext cx="3994931"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800">
                <a:solidFill>
                  <a:schemeClr val="bg1"/>
                </a:solidFill>
                <a:ea typeface="黑体" pitchFamily="49" charset="-122"/>
                <a:cs typeface="Arial" pitchFamily="34" charset="0"/>
              </a:rPr>
              <a:t>二、主要研究结论    </a:t>
            </a:r>
            <a:r>
              <a:rPr lang="en-US" altLang="zh-CN" sz="1800">
                <a:solidFill>
                  <a:schemeClr val="bg1"/>
                </a:solidFill>
                <a:ea typeface="黑体" pitchFamily="49" charset="-122"/>
                <a:cs typeface="Arial" pitchFamily="34" charset="0"/>
              </a:rPr>
              <a:t>2. Key Findings</a:t>
            </a:r>
          </a:p>
        </p:txBody>
      </p:sp>
    </p:spTree>
    <p:extLst>
      <p:ext uri="{BB962C8B-B14F-4D97-AF65-F5344CB8AC3E}">
        <p14:creationId xmlns:p14="http://schemas.microsoft.com/office/powerpoint/2010/main" val="832312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30498" y="692696"/>
            <a:ext cx="8083004" cy="551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defTabSz="717550" eaLnBrk="0" hangingPunct="0">
              <a:spcBef>
                <a:spcPct val="20000"/>
              </a:spcBef>
              <a:buChar char="•"/>
              <a:defRPr sz="2500">
                <a:solidFill>
                  <a:srgbClr val="003399"/>
                </a:solidFill>
                <a:latin typeface="Times New Roman" pitchFamily="18" charset="0"/>
                <a:ea typeface="宋体" pitchFamily="2" charset="-122"/>
              </a:defRPr>
            </a:lvl1pPr>
            <a:lvl2pPr marL="742950" indent="-285750" defTabSz="717550" eaLnBrk="0" hangingPunct="0">
              <a:spcBef>
                <a:spcPct val="20000"/>
              </a:spcBef>
              <a:buChar char="–"/>
              <a:defRPr sz="2200">
                <a:solidFill>
                  <a:srgbClr val="003399"/>
                </a:solidFill>
                <a:latin typeface="Times New Roman" pitchFamily="18" charset="0"/>
                <a:ea typeface="宋体" pitchFamily="2" charset="-122"/>
              </a:defRPr>
            </a:lvl2pPr>
            <a:lvl3pPr marL="1143000" indent="-228600" defTabSz="717550" eaLnBrk="0" hangingPunct="0">
              <a:spcBef>
                <a:spcPct val="20000"/>
              </a:spcBef>
              <a:buChar char="•"/>
              <a:defRPr sz="1900">
                <a:solidFill>
                  <a:srgbClr val="003399"/>
                </a:solidFill>
                <a:latin typeface="Times New Roman" pitchFamily="18" charset="0"/>
                <a:ea typeface="宋体" pitchFamily="2" charset="-122"/>
              </a:defRPr>
            </a:lvl3pPr>
            <a:lvl4pPr marL="1600200" indent="-228600" defTabSz="717550" eaLnBrk="0" hangingPunct="0">
              <a:spcBef>
                <a:spcPct val="20000"/>
              </a:spcBef>
              <a:buChar char="–"/>
              <a:defRPr sz="1600">
                <a:solidFill>
                  <a:srgbClr val="003399"/>
                </a:solidFill>
                <a:latin typeface="Times New Roman" pitchFamily="18" charset="0"/>
                <a:ea typeface="宋体" pitchFamily="2" charset="-122"/>
              </a:defRPr>
            </a:lvl4pPr>
            <a:lvl5pPr marL="2057400" indent="-228600" defTabSz="717550" eaLnBrk="0" hangingPunct="0">
              <a:buChar char="»"/>
              <a:defRPr sz="1600">
                <a:solidFill>
                  <a:srgbClr val="284775"/>
                </a:solidFill>
                <a:latin typeface="Times New Roman" pitchFamily="18" charset="0"/>
                <a:ea typeface="宋体" pitchFamily="2" charset="-122"/>
              </a:defRPr>
            </a:lvl5pPr>
            <a:lvl6pPr marL="25146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defTabSz="71755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buFontTx/>
              <a:buNone/>
            </a:pPr>
            <a:r>
              <a:rPr lang="zh-CN" altLang="en-US" sz="1600" b="1" u="sng" dirty="0">
                <a:latin typeface="Arial" pitchFamily="34" charset="0"/>
                <a:ea typeface="黑体" pitchFamily="49" charset="-122"/>
                <a:cs typeface="Arial" pitchFamily="34" charset="0"/>
              </a:rPr>
              <a:t>（三）环境保护体制改革</a:t>
            </a:r>
            <a:r>
              <a:rPr lang="en-US" altLang="zh-CN" sz="1600" dirty="0">
                <a:latin typeface="Arial" pitchFamily="34" charset="0"/>
                <a:ea typeface="黑体" pitchFamily="49" charset="-122"/>
                <a:cs typeface="Arial" pitchFamily="34" charset="0"/>
              </a:rPr>
              <a:t>	</a:t>
            </a:r>
            <a:endParaRPr lang="zh-CN" altLang="ja-JP" sz="1600" dirty="0">
              <a:latin typeface="Arial" pitchFamily="34" charset="0"/>
              <a:ea typeface="黑体" pitchFamily="49" charset="-122"/>
              <a:cs typeface="Arial" pitchFamily="34" charset="0"/>
            </a:endParaRPr>
          </a:p>
          <a:p>
            <a:pPr algn="just">
              <a:buFontTx/>
              <a:buNone/>
            </a:pPr>
            <a:r>
              <a:rPr lang="en-US" altLang="zh-CN" sz="1500" dirty="0">
                <a:latin typeface="Arial" pitchFamily="34" charset="0"/>
                <a:ea typeface="黑体" pitchFamily="49" charset="-122"/>
                <a:cs typeface="Arial" pitchFamily="34" charset="0"/>
              </a:rPr>
              <a:t>1</a:t>
            </a:r>
            <a:r>
              <a:rPr lang="zh-CN" altLang="en-US" sz="1500" dirty="0">
                <a:latin typeface="Arial" pitchFamily="34" charset="0"/>
                <a:ea typeface="黑体" pitchFamily="49" charset="-122"/>
                <a:cs typeface="Arial" pitchFamily="34" charset="0"/>
              </a:rPr>
              <a:t>、处理好三个关系：政府、市场与社会的关系；统一管理与专业分工管理的关系；中央与地方环保事权划分的关系。</a:t>
            </a:r>
            <a:endParaRPr lang="en-US" altLang="zh-CN" sz="1500" dirty="0">
              <a:latin typeface="Arial" pitchFamily="34" charset="0"/>
              <a:ea typeface="黑体" pitchFamily="49" charset="-122"/>
              <a:cs typeface="Arial" pitchFamily="34" charset="0"/>
            </a:endParaRPr>
          </a:p>
          <a:p>
            <a:pPr algn="just">
              <a:spcAft>
                <a:spcPts val="383"/>
              </a:spcAft>
              <a:buNone/>
            </a:pPr>
            <a:r>
              <a:rPr lang="en-US" altLang="zh-CN" sz="1500" dirty="0">
                <a:latin typeface="Arial" pitchFamily="34" charset="0"/>
                <a:ea typeface="黑体" pitchFamily="49" charset="-122"/>
                <a:cs typeface="Arial" pitchFamily="34" charset="0"/>
              </a:rPr>
              <a:t>2</a:t>
            </a:r>
            <a:r>
              <a:rPr lang="zh-CN" altLang="en-US" sz="1500" dirty="0">
                <a:latin typeface="Arial" pitchFamily="34" charset="0"/>
                <a:ea typeface="黑体" pitchFamily="49" charset="-122"/>
                <a:cs typeface="Arial" pitchFamily="34" charset="0"/>
              </a:rPr>
              <a:t>、总体方向：以环保大部制和增强权威性为改革方向</a:t>
            </a:r>
            <a:r>
              <a:rPr lang="zh-CN" altLang="en-US" sz="1500" dirty="0" smtClean="0">
                <a:latin typeface="Arial" pitchFamily="34" charset="0"/>
                <a:ea typeface="黑体" pitchFamily="49" charset="-122"/>
                <a:cs typeface="Arial" pitchFamily="34" charset="0"/>
              </a:rPr>
              <a:t>，</a:t>
            </a:r>
            <a:r>
              <a:rPr lang="zh-CN" altLang="en-US" sz="1500" dirty="0">
                <a:latin typeface="Arial" pitchFamily="34" charset="0"/>
                <a:ea typeface="黑体" pitchFamily="49" charset="-122"/>
                <a:cs typeface="Arial" pitchFamily="34" charset="0"/>
              </a:rPr>
              <a:t>健全</a:t>
            </a:r>
            <a:r>
              <a:rPr lang="zh-CN" altLang="en-US" sz="1500" dirty="0" smtClean="0">
                <a:latin typeface="Arial" pitchFamily="34" charset="0"/>
                <a:ea typeface="黑体" pitchFamily="49" charset="-122"/>
                <a:cs typeface="Arial" pitchFamily="34" charset="0"/>
              </a:rPr>
              <a:t>综合</a:t>
            </a:r>
            <a:r>
              <a:rPr lang="zh-CN" altLang="en-US" sz="1500" dirty="0">
                <a:latin typeface="Arial" pitchFamily="34" charset="0"/>
                <a:ea typeface="黑体" pitchFamily="49" charset="-122"/>
                <a:cs typeface="Arial" pitchFamily="34" charset="0"/>
              </a:rPr>
              <a:t>管理和专业分工格局，明确政府各部门环保职责，建立责任追究机制；完善跨区域协调机制以及对地方政府的监督机制；增强生态环境监管的统一性、独立性和有效性。</a:t>
            </a:r>
            <a:endParaRPr lang="en-US" altLang="zh-CN" sz="1500" dirty="0">
              <a:latin typeface="Arial" pitchFamily="34" charset="0"/>
              <a:ea typeface="黑体" pitchFamily="49" charset="-122"/>
              <a:cs typeface="Arial" pitchFamily="34" charset="0"/>
            </a:endParaRPr>
          </a:p>
          <a:p>
            <a:pPr>
              <a:buFontTx/>
              <a:buNone/>
            </a:pPr>
            <a:r>
              <a:rPr lang="zh-CN" altLang="en-US" sz="1600" b="1" u="sng" dirty="0">
                <a:latin typeface="Arial" pitchFamily="34" charset="0"/>
                <a:ea typeface="黑体" pitchFamily="49" charset="-122"/>
                <a:cs typeface="Arial" pitchFamily="34" charset="0"/>
              </a:rPr>
              <a:t>（四）环境管理战略转型：目标、方式和工作重点的转变</a:t>
            </a:r>
            <a:endParaRPr lang="en-US" altLang="zh-CN" sz="1600" b="1" u="sng" dirty="0">
              <a:latin typeface="Arial" pitchFamily="34" charset="0"/>
              <a:ea typeface="黑体" pitchFamily="49" charset="-122"/>
              <a:cs typeface="Arial" pitchFamily="34" charset="0"/>
            </a:endParaRPr>
          </a:p>
          <a:p>
            <a:pPr>
              <a:buFontTx/>
              <a:buNone/>
            </a:pPr>
            <a:r>
              <a:rPr lang="en-US" altLang="zh-CN" sz="1500" dirty="0">
                <a:latin typeface="Arial" pitchFamily="34" charset="0"/>
                <a:ea typeface="黑体" pitchFamily="49" charset="-122"/>
                <a:cs typeface="Arial" pitchFamily="34" charset="0"/>
              </a:rPr>
              <a:t>1</a:t>
            </a:r>
            <a:r>
              <a:rPr lang="zh-CN" altLang="en-US" sz="1500" dirty="0">
                <a:latin typeface="Arial" pitchFamily="34" charset="0"/>
                <a:ea typeface="黑体" pitchFamily="49" charset="-122"/>
                <a:cs typeface="Arial" pitchFamily="34" charset="0"/>
              </a:rPr>
              <a:t>、“十二五”开始，“十三五”各项环境管理工作应围绕环境质量管理开展。</a:t>
            </a:r>
            <a:endParaRPr lang="en-US" altLang="zh-CN" sz="1500" dirty="0">
              <a:latin typeface="Arial" pitchFamily="34" charset="0"/>
              <a:ea typeface="黑体" pitchFamily="49" charset="-122"/>
              <a:cs typeface="Arial" pitchFamily="34" charset="0"/>
            </a:endParaRPr>
          </a:p>
          <a:p>
            <a:pPr algn="just">
              <a:buFontTx/>
              <a:buNone/>
            </a:pPr>
            <a:r>
              <a:rPr lang="en-US" altLang="zh-CN" sz="1500" dirty="0">
                <a:latin typeface="Arial" pitchFamily="34" charset="0"/>
                <a:ea typeface="黑体" pitchFamily="49" charset="-122"/>
                <a:cs typeface="Arial" pitchFamily="34" charset="0"/>
              </a:rPr>
              <a:t>2</a:t>
            </a:r>
            <a:r>
              <a:rPr lang="zh-CN" altLang="en-US" sz="1500" dirty="0" smtClean="0">
                <a:latin typeface="Arial" pitchFamily="34" charset="0"/>
                <a:ea typeface="黑体" pitchFamily="49" charset="-122"/>
                <a:cs typeface="Arial" pitchFamily="34" charset="0"/>
              </a:rPr>
              <a:t>、平衡环境</a:t>
            </a:r>
            <a:r>
              <a:rPr lang="zh-CN" altLang="en-US" sz="1500" dirty="0">
                <a:latin typeface="Arial" pitchFamily="34" charset="0"/>
                <a:ea typeface="黑体" pitchFamily="49" charset="-122"/>
                <a:cs typeface="Arial" pitchFamily="34" charset="0"/>
              </a:rPr>
              <a:t>、经济和社会发展的</a:t>
            </a:r>
            <a:r>
              <a:rPr lang="zh-CN" altLang="en-US" sz="1500" dirty="0" smtClean="0">
                <a:latin typeface="Arial" pitchFamily="34" charset="0"/>
                <a:ea typeface="黑体" pitchFamily="49" charset="-122"/>
                <a:cs typeface="Arial" pitchFamily="34" charset="0"/>
              </a:rPr>
              <a:t>关系，协调</a:t>
            </a:r>
            <a:r>
              <a:rPr lang="zh-CN" altLang="en-US" sz="1500" dirty="0">
                <a:latin typeface="Arial" pitchFamily="34" charset="0"/>
                <a:ea typeface="黑体" pitchFamily="49" charset="-122"/>
                <a:cs typeface="Arial" pitchFamily="34" charset="0"/>
              </a:rPr>
              <a:t>土地开发、资源利用与生态环境承载力的关系。改变过于依赖行政命令与管制手段，</a:t>
            </a:r>
            <a:r>
              <a:rPr lang="zh-CN" altLang="en-US" sz="1500" dirty="0" smtClean="0">
                <a:latin typeface="Arial" pitchFamily="34" charset="0"/>
                <a:ea typeface="黑体" pitchFamily="49" charset="-122"/>
                <a:cs typeface="Arial" pitchFamily="34" charset="0"/>
              </a:rPr>
              <a:t>建立机制</a:t>
            </a:r>
            <a:r>
              <a:rPr lang="zh-CN" altLang="en-US" sz="1500" dirty="0">
                <a:latin typeface="Arial" pitchFamily="34" charset="0"/>
                <a:ea typeface="黑体" pitchFamily="49" charset="-122"/>
                <a:cs typeface="Arial" pitchFamily="34" charset="0"/>
              </a:rPr>
              <a:t>促进企业与</a:t>
            </a:r>
            <a:r>
              <a:rPr lang="zh-CN" altLang="en-US" sz="1500" dirty="0" smtClean="0">
                <a:latin typeface="Arial" pitchFamily="34" charset="0"/>
                <a:ea typeface="黑体" pitchFamily="49" charset="-122"/>
                <a:cs typeface="Arial" pitchFamily="34" charset="0"/>
              </a:rPr>
              <a:t>社会参与</a:t>
            </a:r>
            <a:r>
              <a:rPr lang="zh-CN" altLang="en-US" sz="1500" dirty="0">
                <a:latin typeface="Arial" pitchFamily="34" charset="0"/>
                <a:ea typeface="黑体" pitchFamily="49" charset="-122"/>
                <a:cs typeface="Arial" pitchFamily="34" charset="0"/>
              </a:rPr>
              <a:t>环境保护。建立</a:t>
            </a:r>
            <a:r>
              <a:rPr lang="zh-CN" altLang="en-US" sz="1500" dirty="0" smtClean="0">
                <a:latin typeface="Arial" pitchFamily="34" charset="0"/>
                <a:ea typeface="黑体" pitchFamily="49" charset="-122"/>
                <a:cs typeface="Arial" pitchFamily="34" charset="0"/>
              </a:rPr>
              <a:t>高质量环境</a:t>
            </a:r>
            <a:r>
              <a:rPr lang="zh-CN" altLang="en-US" sz="1500" dirty="0">
                <a:latin typeface="Arial" pitchFamily="34" charset="0"/>
                <a:ea typeface="黑体" pitchFamily="49" charset="-122"/>
                <a:cs typeface="Arial" pitchFamily="34" charset="0"/>
              </a:rPr>
              <a:t>信息</a:t>
            </a:r>
            <a:r>
              <a:rPr lang="zh-CN" altLang="en-US" sz="1500" dirty="0" smtClean="0">
                <a:latin typeface="Arial" pitchFamily="34" charset="0"/>
                <a:ea typeface="黑体" pitchFamily="49" charset="-122"/>
                <a:cs typeface="Arial" pitchFamily="34" charset="0"/>
              </a:rPr>
              <a:t>数据系统。</a:t>
            </a:r>
            <a:r>
              <a:rPr lang="zh-CN" altLang="en-US" sz="1500" dirty="0">
                <a:latin typeface="Arial" pitchFamily="34" charset="0"/>
                <a:ea typeface="黑体" pitchFamily="49" charset="-122"/>
                <a:cs typeface="Arial" pitchFamily="34" charset="0"/>
              </a:rPr>
              <a:t>构建有利于环境质量改善的经济体系，推进环境管理各</a:t>
            </a:r>
            <a:r>
              <a:rPr lang="zh-CN" altLang="en-US" sz="1500" dirty="0" smtClean="0">
                <a:latin typeface="Arial" pitchFamily="34" charset="0"/>
                <a:ea typeface="黑体" pitchFamily="49" charset="-122"/>
                <a:cs typeface="Arial" pitchFamily="34" charset="0"/>
              </a:rPr>
              <a:t>领域转型</a:t>
            </a:r>
            <a:r>
              <a:rPr lang="zh-CN" altLang="en-US" sz="1500" dirty="0">
                <a:latin typeface="Arial" pitchFamily="34" charset="0"/>
                <a:ea typeface="黑体" pitchFamily="49" charset="-122"/>
                <a:cs typeface="Arial" pitchFamily="34" charset="0"/>
              </a:rPr>
              <a:t>与制度创新。</a:t>
            </a:r>
            <a:endParaRPr lang="en-US" altLang="zh-CN" sz="1500" dirty="0">
              <a:latin typeface="Arial" pitchFamily="34" charset="0"/>
              <a:ea typeface="黑体" pitchFamily="49" charset="-122"/>
              <a:cs typeface="Arial" pitchFamily="34" charset="0"/>
            </a:endParaRPr>
          </a:p>
          <a:p>
            <a:pPr>
              <a:buFontTx/>
              <a:buNone/>
            </a:pPr>
            <a:r>
              <a:rPr lang="en-US" altLang="zh-CN" sz="1600" b="1" u="sng" dirty="0">
                <a:ea typeface="黑体" pitchFamily="49" charset="-122"/>
                <a:cs typeface="Times New Roman" pitchFamily="18" charset="0"/>
              </a:rPr>
              <a:t>2.3 R</a:t>
            </a:r>
            <a:r>
              <a:rPr lang="en-GB" altLang="zh-CN" sz="1600" b="1" u="sng" dirty="0" err="1">
                <a:ea typeface="黑体" pitchFamily="49" charset="-122"/>
              </a:rPr>
              <a:t>eform</a:t>
            </a:r>
            <a:r>
              <a:rPr lang="en-GB" altLang="zh-CN" sz="1600" b="1" u="sng" dirty="0">
                <a:ea typeface="黑体" pitchFamily="49" charset="-122"/>
              </a:rPr>
              <a:t> of </a:t>
            </a:r>
            <a:r>
              <a:rPr lang="en-GB" altLang="zh-CN" sz="1600" b="1" u="sng" dirty="0" err="1">
                <a:ea typeface="黑体" pitchFamily="49" charset="-122"/>
              </a:rPr>
              <a:t>env’l</a:t>
            </a:r>
            <a:r>
              <a:rPr lang="en-GB" altLang="zh-CN" sz="1600" b="1" u="sng" dirty="0">
                <a:ea typeface="黑体" pitchFamily="49" charset="-122"/>
              </a:rPr>
              <a:t> protection institutions</a:t>
            </a:r>
            <a:endParaRPr lang="zh-CN" altLang="zh-CN" sz="1600" b="1" u="sng" dirty="0">
              <a:ea typeface="黑体" pitchFamily="49" charset="-122"/>
            </a:endParaRPr>
          </a:p>
          <a:p>
            <a:pPr algn="just">
              <a:buFontTx/>
              <a:buNone/>
            </a:pPr>
            <a:r>
              <a:rPr lang="en-US" altLang="zh-CN" sz="800" dirty="0">
                <a:ea typeface="黑体" pitchFamily="49" charset="-122"/>
              </a:rPr>
              <a:t>● </a:t>
            </a:r>
            <a:r>
              <a:rPr lang="en-US" altLang="zh-CN" sz="1300" dirty="0">
                <a:ea typeface="黑体" pitchFamily="49" charset="-122"/>
              </a:rPr>
              <a:t>Redefine relationships between government, market &amp; society. </a:t>
            </a:r>
            <a:r>
              <a:rPr lang="en-US" altLang="zh-CN" sz="1300" dirty="0" smtClean="0">
                <a:ea typeface="黑体" pitchFamily="49" charset="-122"/>
              </a:rPr>
              <a:t>Incorporate </a:t>
            </a:r>
            <a:r>
              <a:rPr lang="en-US" altLang="zh-CN" sz="1300" dirty="0" err="1">
                <a:ea typeface="黑体" pitchFamily="49" charset="-122"/>
              </a:rPr>
              <a:t>env’l</a:t>
            </a:r>
            <a:r>
              <a:rPr lang="en-US" altLang="zh-CN" sz="1300" dirty="0">
                <a:ea typeface="黑体" pitchFamily="49" charset="-122"/>
              </a:rPr>
              <a:t> considerations into strategic decision making. Ensure compliance with </a:t>
            </a:r>
            <a:r>
              <a:rPr lang="en-US" altLang="zh-CN" sz="1300" dirty="0" err="1">
                <a:ea typeface="黑体" pitchFamily="49" charset="-122"/>
              </a:rPr>
              <a:t>env’l</a:t>
            </a:r>
            <a:r>
              <a:rPr lang="en-US" altLang="zh-CN" sz="1300" dirty="0">
                <a:ea typeface="黑体" pitchFamily="49" charset="-122"/>
              </a:rPr>
              <a:t> laws. Strengthen supervision &amp; oversight of economic/resource departments and local governments with a more powerful, authoritative and better resourced </a:t>
            </a:r>
            <a:r>
              <a:rPr lang="en-US" altLang="zh-CN" sz="1300" dirty="0" err="1">
                <a:ea typeface="黑体" pitchFamily="49" charset="-122"/>
              </a:rPr>
              <a:t>Env</a:t>
            </a:r>
            <a:r>
              <a:rPr lang="en-US" altLang="zh-CN" sz="1300" dirty="0">
                <a:ea typeface="黑体" pitchFamily="49" charset="-122"/>
              </a:rPr>
              <a:t> ministry and departments. Clarify </a:t>
            </a:r>
            <a:r>
              <a:rPr lang="en-US" altLang="zh-CN" sz="1300" dirty="0" err="1">
                <a:ea typeface="黑体" pitchFamily="49" charset="-122"/>
              </a:rPr>
              <a:t>env’l</a:t>
            </a:r>
            <a:r>
              <a:rPr lang="en-US" altLang="zh-CN" sz="1300" dirty="0">
                <a:ea typeface="黑体" pitchFamily="49" charset="-122"/>
              </a:rPr>
              <a:t> roles and responsibilities of central &amp; local governments, especially economic departments; Strengthen accountability mechanisms. Regional coordination mechanisms. Independent and effective ecological &amp; </a:t>
            </a:r>
            <a:r>
              <a:rPr lang="en-US" altLang="zh-CN" sz="1300" dirty="0" err="1">
                <a:ea typeface="黑体" pitchFamily="49" charset="-122"/>
              </a:rPr>
              <a:t>env’l</a:t>
            </a:r>
            <a:r>
              <a:rPr lang="en-US" altLang="zh-CN" sz="1300" dirty="0">
                <a:ea typeface="黑体" pitchFamily="49" charset="-122"/>
              </a:rPr>
              <a:t> supervision. Engagement of third parties</a:t>
            </a:r>
          </a:p>
          <a:p>
            <a:pPr>
              <a:buFontTx/>
              <a:buNone/>
            </a:pPr>
            <a:r>
              <a:rPr lang="en-US" altLang="zh-CN" sz="1600" b="1" u="sng" dirty="0">
                <a:ea typeface="黑体" pitchFamily="49" charset="-122"/>
              </a:rPr>
              <a:t>2.4 </a:t>
            </a:r>
            <a:r>
              <a:rPr lang="en-GB" altLang="zh-CN" sz="1600" b="1" u="sng" dirty="0">
                <a:ea typeface="黑体" pitchFamily="49" charset="-122"/>
              </a:rPr>
              <a:t>Strategic transformation of </a:t>
            </a:r>
            <a:r>
              <a:rPr lang="en-GB" altLang="zh-CN" sz="1600" b="1" u="sng" dirty="0" err="1">
                <a:ea typeface="黑体" pitchFamily="49" charset="-122"/>
              </a:rPr>
              <a:t>env’l</a:t>
            </a:r>
            <a:r>
              <a:rPr lang="en-GB" altLang="zh-CN" sz="1600" b="1" u="sng" dirty="0">
                <a:ea typeface="黑体" pitchFamily="49" charset="-122"/>
              </a:rPr>
              <a:t> management: objectives, methods and priorities.</a:t>
            </a:r>
          </a:p>
          <a:p>
            <a:pPr algn="just">
              <a:buFontTx/>
              <a:buNone/>
            </a:pPr>
            <a:r>
              <a:rPr lang="en-US" altLang="zh-CN" sz="800" dirty="0">
                <a:ea typeface="黑体" pitchFamily="49" charset="-122"/>
              </a:rPr>
              <a:t>● </a:t>
            </a:r>
            <a:r>
              <a:rPr lang="en-US" altLang="zh-CN" sz="1300" dirty="0" smtClean="0">
                <a:ea typeface="黑体" pitchFamily="49" charset="-122"/>
              </a:rPr>
              <a:t>Focus </a:t>
            </a:r>
            <a:r>
              <a:rPr lang="en-US" altLang="zh-CN" sz="1300" dirty="0">
                <a:ea typeface="黑体" pitchFamily="49" charset="-122"/>
              </a:rPr>
              <a:t>on </a:t>
            </a:r>
            <a:r>
              <a:rPr lang="en-US" altLang="zh-CN" sz="1300" dirty="0" err="1">
                <a:ea typeface="黑体" pitchFamily="49" charset="-122"/>
              </a:rPr>
              <a:t>env’l</a:t>
            </a:r>
            <a:r>
              <a:rPr lang="en-US" altLang="zh-CN" sz="1300" dirty="0">
                <a:ea typeface="黑体" pitchFamily="49" charset="-122"/>
              </a:rPr>
              <a:t> quality </a:t>
            </a:r>
            <a:r>
              <a:rPr lang="en-US" altLang="zh-CN" sz="1300" dirty="0" smtClean="0">
                <a:ea typeface="黑体" pitchFamily="49" charset="-122"/>
              </a:rPr>
              <a:t>improvements  </a:t>
            </a:r>
            <a:r>
              <a:rPr lang="en-US" altLang="zh-CN" sz="800" dirty="0" smtClean="0">
                <a:ea typeface="黑体" pitchFamily="49" charset="-122"/>
              </a:rPr>
              <a:t>●</a:t>
            </a:r>
            <a:r>
              <a:rPr lang="en-US" altLang="zh-CN" sz="1300" dirty="0" smtClean="0">
                <a:ea typeface="黑体" pitchFamily="49" charset="-122"/>
              </a:rPr>
              <a:t> </a:t>
            </a:r>
            <a:r>
              <a:rPr lang="en-US" altLang="zh-CN" sz="1300" dirty="0">
                <a:ea typeface="黑体" pitchFamily="49" charset="-122"/>
              </a:rPr>
              <a:t>Rebalance </a:t>
            </a:r>
            <a:r>
              <a:rPr lang="en-US" altLang="zh-CN" sz="1300" dirty="0" err="1">
                <a:ea typeface="黑体" pitchFamily="49" charset="-122"/>
              </a:rPr>
              <a:t>env</a:t>
            </a:r>
            <a:r>
              <a:rPr lang="en-US" altLang="zh-CN" sz="1300" dirty="0">
                <a:ea typeface="黑体" pitchFamily="49" charset="-122"/>
              </a:rPr>
              <a:t>., economy and society in key policy areas supported by </a:t>
            </a:r>
            <a:r>
              <a:rPr lang="en-US" altLang="zh-CN" sz="1300" dirty="0" smtClean="0">
                <a:ea typeface="黑体" pitchFamily="49" charset="-122"/>
              </a:rPr>
              <a:t>dispute </a:t>
            </a:r>
            <a:r>
              <a:rPr lang="en-US" altLang="zh-CN" sz="1300" dirty="0">
                <a:ea typeface="黑体" pitchFamily="49" charset="-122"/>
              </a:rPr>
              <a:t>resolution mechanisms. Use science to link resource use and carrying capacity. Move </a:t>
            </a:r>
            <a:r>
              <a:rPr lang="en-US" altLang="zh-CN" sz="1300" dirty="0" smtClean="0">
                <a:ea typeface="黑体" pitchFamily="49" charset="-122"/>
              </a:rPr>
              <a:t>from </a:t>
            </a:r>
            <a:r>
              <a:rPr lang="en-US" altLang="zh-CN" sz="1300" dirty="0">
                <a:ea typeface="黑体" pitchFamily="49" charset="-122"/>
              </a:rPr>
              <a:t>reliance on command and control measures. High quality, respected &amp; integrated </a:t>
            </a:r>
            <a:r>
              <a:rPr lang="en-US" altLang="zh-CN" sz="1300" dirty="0" err="1">
                <a:ea typeface="黑体" pitchFamily="49" charset="-122"/>
              </a:rPr>
              <a:t>env’l</a:t>
            </a:r>
            <a:r>
              <a:rPr lang="en-US" altLang="zh-CN" sz="1300" dirty="0">
                <a:ea typeface="黑体" pitchFamily="49" charset="-122"/>
              </a:rPr>
              <a:t> information systems. </a:t>
            </a:r>
            <a:r>
              <a:rPr lang="en-US" altLang="zh-CN" sz="1300" dirty="0" smtClean="0">
                <a:ea typeface="黑体" pitchFamily="49" charset="-122"/>
              </a:rPr>
              <a:t>Facilitate </a:t>
            </a:r>
            <a:r>
              <a:rPr lang="en-US" altLang="zh-CN" sz="1300" dirty="0">
                <a:ea typeface="黑体" pitchFamily="49" charset="-122"/>
              </a:rPr>
              <a:t>active engagement of enterprises &amp; community. Establish an economic system that supports </a:t>
            </a:r>
            <a:r>
              <a:rPr lang="en-US" altLang="zh-CN" sz="1300" dirty="0" err="1">
                <a:ea typeface="黑体" pitchFamily="49" charset="-122"/>
              </a:rPr>
              <a:t>env’l</a:t>
            </a:r>
            <a:r>
              <a:rPr lang="en-US" altLang="zh-CN" sz="1300" dirty="0">
                <a:ea typeface="黑体" pitchFamily="49" charset="-122"/>
              </a:rPr>
              <a:t> quality improvements. Incentivize innovation. </a:t>
            </a:r>
          </a:p>
        </p:txBody>
      </p:sp>
      <p:sp>
        <p:nvSpPr>
          <p:cNvPr id="8195" name="AutoShape 4"/>
          <p:cNvSpPr>
            <a:spLocks noChangeArrowheads="1"/>
          </p:cNvSpPr>
          <p:nvPr/>
        </p:nvSpPr>
        <p:spPr bwMode="auto">
          <a:xfrm>
            <a:off x="530498" y="259389"/>
            <a:ext cx="4041502"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800">
                <a:solidFill>
                  <a:schemeClr val="bg1"/>
                </a:solidFill>
                <a:ea typeface="黑体" pitchFamily="49" charset="-122"/>
                <a:cs typeface="Arial" pitchFamily="34" charset="0"/>
              </a:rPr>
              <a:t>二、主要研究结论    </a:t>
            </a:r>
            <a:r>
              <a:rPr lang="en-US" altLang="zh-CN" sz="1800">
                <a:solidFill>
                  <a:schemeClr val="bg1"/>
                </a:solidFill>
                <a:ea typeface="黑体" pitchFamily="49" charset="-122"/>
                <a:cs typeface="Arial" pitchFamily="34" charset="0"/>
              </a:rPr>
              <a:t>2. Key Findings</a:t>
            </a:r>
          </a:p>
        </p:txBody>
      </p:sp>
    </p:spTree>
    <p:extLst>
      <p:ext uri="{BB962C8B-B14F-4D97-AF65-F5344CB8AC3E}">
        <p14:creationId xmlns:p14="http://schemas.microsoft.com/office/powerpoint/2010/main" val="22959908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文本框 32"/>
          <p:cNvSpPr txBox="1">
            <a:spLocks noChangeArrowheads="1"/>
          </p:cNvSpPr>
          <p:nvPr/>
        </p:nvSpPr>
        <p:spPr bwMode="auto">
          <a:xfrm>
            <a:off x="2909640" y="1196752"/>
            <a:ext cx="3120218" cy="558774"/>
          </a:xfrm>
          <a:prstGeom prst="rect">
            <a:avLst/>
          </a:prstGeom>
          <a:solidFill>
            <a:srgbClr val="FFFFFF"/>
          </a:solidFill>
          <a:ln w="9525">
            <a:solidFill>
              <a:srgbClr val="002060"/>
            </a:solidFill>
            <a:miter lim="800000"/>
            <a:headEnd/>
            <a:tailEnd/>
          </a:ln>
        </p:spPr>
        <p:txBody>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ctr" eaLnBrk="1" hangingPunct="1">
              <a:spcBef>
                <a:spcPct val="0"/>
              </a:spcBef>
              <a:buFontTx/>
              <a:buNone/>
            </a:pPr>
            <a:r>
              <a:rPr lang="zh-CN" altLang="en-US" sz="1300" dirty="0">
                <a:solidFill>
                  <a:srgbClr val="22228B"/>
                </a:solidFill>
                <a:ea typeface="黑体" panose="02010609060101010101" pitchFamily="49" charset="-122"/>
                <a:cs typeface="Times New Roman" panose="02020603050405020304" pitchFamily="18" charset="0"/>
              </a:rPr>
              <a:t>环境保护制度体系</a:t>
            </a:r>
            <a:endParaRPr lang="en-US" altLang="zh-CN" sz="1300" dirty="0">
              <a:solidFill>
                <a:srgbClr val="22228B"/>
              </a:solidFill>
              <a:ea typeface="黑体" panose="02010609060101010101" pitchFamily="49" charset="-122"/>
              <a:cs typeface="Times New Roman" panose="02020603050405020304" pitchFamily="18" charset="0"/>
            </a:endParaRPr>
          </a:p>
          <a:p>
            <a:pPr algn="ctr" eaLnBrk="1" hangingPunct="1">
              <a:spcBef>
                <a:spcPct val="0"/>
              </a:spcBef>
              <a:buFontTx/>
              <a:buNone/>
            </a:pPr>
            <a:r>
              <a:rPr lang="en-US" altLang="zh-CN" sz="1300" dirty="0">
                <a:solidFill>
                  <a:srgbClr val="22228B"/>
                </a:solidFill>
                <a:ea typeface="黑体" panose="02010609060101010101" pitchFamily="49" charset="-122"/>
                <a:cs typeface="Times New Roman" panose="02020603050405020304" pitchFamily="18" charset="0"/>
              </a:rPr>
              <a:t>Environmental Protection Institutions</a:t>
            </a:r>
            <a:endParaRPr lang="zh-CN" altLang="zh-CN" sz="1300" dirty="0">
              <a:solidFill>
                <a:srgbClr val="22228B"/>
              </a:solidFill>
              <a:ea typeface="黑体" panose="02010609060101010101" pitchFamily="49" charset="-122"/>
              <a:cs typeface="Times New Roman" panose="02020603050405020304" pitchFamily="18" charset="0"/>
            </a:endParaRPr>
          </a:p>
        </p:txBody>
      </p:sp>
      <p:sp>
        <p:nvSpPr>
          <p:cNvPr id="9223" name="文本框 20"/>
          <p:cNvSpPr txBox="1">
            <a:spLocks noChangeArrowheads="1"/>
          </p:cNvSpPr>
          <p:nvPr/>
        </p:nvSpPr>
        <p:spPr bwMode="auto">
          <a:xfrm>
            <a:off x="1943281" y="2138203"/>
            <a:ext cx="1188559" cy="1218789"/>
          </a:xfrm>
          <a:prstGeom prst="rect">
            <a:avLst/>
          </a:prstGeom>
          <a:solidFill>
            <a:srgbClr val="FFFFFF"/>
          </a:solidFill>
          <a:ln w="9525">
            <a:solidFill>
              <a:srgbClr val="002060"/>
            </a:solidFill>
            <a:miter lim="800000"/>
            <a:headEnd/>
            <a:tailEnd/>
          </a:ln>
        </p:spPr>
        <p:txBody>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300" dirty="0">
                <a:solidFill>
                  <a:srgbClr val="22228B"/>
                </a:solidFill>
                <a:ea typeface="黑体" panose="02010609060101010101" pitchFamily="49" charset="-122"/>
                <a:cs typeface="Times New Roman" panose="02020603050405020304" pitchFamily="18" charset="0"/>
              </a:rPr>
              <a:t>环境污染预防治理制度</a:t>
            </a:r>
            <a:endParaRPr lang="en-US" altLang="zh-CN" sz="1300" dirty="0">
              <a:solidFill>
                <a:srgbClr val="22228B"/>
              </a:solidFill>
              <a:ea typeface="黑体" panose="02010609060101010101" pitchFamily="49" charset="-122"/>
              <a:cs typeface="Times New Roman" panose="02020603050405020304" pitchFamily="18" charset="0"/>
            </a:endParaRPr>
          </a:p>
          <a:p>
            <a:pPr eaLnBrk="1" hangingPunct="1">
              <a:spcBef>
                <a:spcPct val="0"/>
              </a:spcBef>
              <a:buFontTx/>
              <a:buNone/>
            </a:pPr>
            <a:r>
              <a:rPr lang="en-GB" altLang="zh-CN" sz="1100" dirty="0">
                <a:solidFill>
                  <a:srgbClr val="22228B"/>
                </a:solidFill>
                <a:ea typeface="黑体" panose="02010609060101010101" pitchFamily="49" charset="-122"/>
                <a:cs typeface="Times New Roman" panose="02020603050405020304" pitchFamily="18" charset="0"/>
              </a:rPr>
              <a:t>Pollution Prevention and Control</a:t>
            </a:r>
            <a:endParaRPr lang="zh-CN" altLang="zh-CN" sz="1100" dirty="0">
              <a:solidFill>
                <a:srgbClr val="22228B"/>
              </a:solidFill>
              <a:ea typeface="黑体" panose="02010609060101010101" pitchFamily="49" charset="-122"/>
              <a:cs typeface="Times New Roman" panose="02020603050405020304" pitchFamily="18" charset="0"/>
            </a:endParaRPr>
          </a:p>
        </p:txBody>
      </p:sp>
      <p:sp>
        <p:nvSpPr>
          <p:cNvPr id="9224" name="文本框 21"/>
          <p:cNvSpPr txBox="1">
            <a:spLocks noChangeArrowheads="1"/>
          </p:cNvSpPr>
          <p:nvPr/>
        </p:nvSpPr>
        <p:spPr bwMode="auto">
          <a:xfrm>
            <a:off x="3904582" y="2138203"/>
            <a:ext cx="1099466" cy="1218282"/>
          </a:xfrm>
          <a:prstGeom prst="rect">
            <a:avLst/>
          </a:prstGeom>
          <a:solidFill>
            <a:srgbClr val="FFFFFF"/>
          </a:solidFill>
          <a:ln w="9525">
            <a:solidFill>
              <a:srgbClr val="002060"/>
            </a:solidFill>
            <a:miter lim="800000"/>
            <a:headEnd/>
            <a:tailEnd/>
          </a:ln>
        </p:spPr>
        <p:txBody>
          <a:bodyPr>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300" dirty="0">
                <a:solidFill>
                  <a:srgbClr val="22228B"/>
                </a:solidFill>
                <a:ea typeface="黑体" panose="02010609060101010101" pitchFamily="49" charset="-122"/>
                <a:cs typeface="Times New Roman" panose="02020603050405020304" pitchFamily="18" charset="0"/>
              </a:rPr>
              <a:t>生态保护与修复制度</a:t>
            </a:r>
            <a:endParaRPr lang="en-US" altLang="zh-CN" sz="1300" dirty="0">
              <a:solidFill>
                <a:srgbClr val="22228B"/>
              </a:solidFill>
              <a:ea typeface="黑体" panose="02010609060101010101" pitchFamily="49" charset="-122"/>
              <a:cs typeface="Times New Roman" panose="02020603050405020304" pitchFamily="18" charset="0"/>
            </a:endParaRPr>
          </a:p>
          <a:p>
            <a:pPr eaLnBrk="1" hangingPunct="1">
              <a:spcBef>
                <a:spcPct val="0"/>
              </a:spcBef>
              <a:buFontTx/>
              <a:buNone/>
            </a:pPr>
            <a:r>
              <a:rPr lang="en-US" altLang="zh-CN" sz="1100" dirty="0">
                <a:solidFill>
                  <a:srgbClr val="22228B"/>
                </a:solidFill>
                <a:ea typeface="黑体" panose="02010609060101010101" pitchFamily="49" charset="-122"/>
                <a:cs typeface="Times New Roman" panose="02020603050405020304" pitchFamily="18" charset="0"/>
              </a:rPr>
              <a:t>Ecological Protection and </a:t>
            </a:r>
            <a:r>
              <a:rPr lang="en-US" altLang="zh-CN" sz="1100" dirty="0" smtClean="0">
                <a:solidFill>
                  <a:srgbClr val="22228B"/>
                </a:solidFill>
                <a:ea typeface="黑体" panose="02010609060101010101" pitchFamily="49" charset="-122"/>
                <a:cs typeface="Times New Roman" panose="02020603050405020304" pitchFamily="18" charset="0"/>
              </a:rPr>
              <a:t>Restoration</a:t>
            </a:r>
          </a:p>
          <a:p>
            <a:pPr eaLnBrk="1" hangingPunct="1">
              <a:lnSpc>
                <a:spcPts val="1700"/>
              </a:lnSpc>
              <a:spcBef>
                <a:spcPct val="0"/>
              </a:spcBef>
              <a:buFontTx/>
              <a:buNone/>
            </a:pPr>
            <a:endParaRPr lang="en-US" altLang="zh-CN" sz="1100" dirty="0">
              <a:solidFill>
                <a:srgbClr val="22228B"/>
              </a:solidFill>
              <a:ea typeface="黑体" panose="02010609060101010101" pitchFamily="49" charset="-122"/>
              <a:cs typeface="Times New Roman" panose="02020603050405020304" pitchFamily="18" charset="0"/>
            </a:endParaRPr>
          </a:p>
        </p:txBody>
      </p:sp>
      <p:sp>
        <p:nvSpPr>
          <p:cNvPr id="9226" name="文本框 22"/>
          <p:cNvSpPr txBox="1">
            <a:spLocks noChangeArrowheads="1"/>
          </p:cNvSpPr>
          <p:nvPr/>
        </p:nvSpPr>
        <p:spPr bwMode="auto">
          <a:xfrm>
            <a:off x="5859952" y="2131003"/>
            <a:ext cx="1160320" cy="1225989"/>
          </a:xfrm>
          <a:prstGeom prst="rect">
            <a:avLst/>
          </a:prstGeom>
          <a:solidFill>
            <a:srgbClr val="FFFFFF"/>
          </a:solidFill>
          <a:ln w="9525">
            <a:solidFill>
              <a:srgbClr val="002060"/>
            </a:solidFill>
            <a:miter lim="800000"/>
            <a:headEnd/>
            <a:tailEnd/>
          </a:ln>
        </p:spPr>
        <p:txBody>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zh-CN" sz="1300" dirty="0" smtClean="0">
                <a:solidFill>
                  <a:srgbClr val="22228B"/>
                </a:solidFill>
                <a:ea typeface="黑体" panose="02010609060101010101" pitchFamily="49" charset="-122"/>
                <a:cs typeface="Times New Roman" panose="02020603050405020304" pitchFamily="18" charset="0"/>
              </a:rPr>
              <a:t>基本环境保护制度</a:t>
            </a:r>
            <a:endParaRPr lang="en-US" altLang="zh-CN" sz="1300" dirty="0" smtClean="0">
              <a:solidFill>
                <a:srgbClr val="22228B"/>
              </a:solidFill>
              <a:ea typeface="黑体" panose="02010609060101010101" pitchFamily="49" charset="-122"/>
              <a:cs typeface="Times New Roman" panose="02020603050405020304" pitchFamily="18" charset="0"/>
            </a:endParaRPr>
          </a:p>
          <a:p>
            <a:pPr eaLnBrk="1" hangingPunct="1">
              <a:spcBef>
                <a:spcPct val="0"/>
              </a:spcBef>
              <a:buFontTx/>
              <a:buNone/>
            </a:pPr>
            <a:r>
              <a:rPr lang="en-GB" altLang="zh-CN" sz="1100" dirty="0">
                <a:solidFill>
                  <a:srgbClr val="22228B"/>
                </a:solidFill>
                <a:ea typeface="黑体" panose="02010609060101010101" pitchFamily="49" charset="-122"/>
                <a:cs typeface="Times New Roman" panose="02020603050405020304" pitchFamily="18" charset="0"/>
              </a:rPr>
              <a:t>Common </a:t>
            </a:r>
            <a:r>
              <a:rPr lang="en-US" altLang="zh-CN" sz="1100" dirty="0" smtClean="0">
                <a:solidFill>
                  <a:srgbClr val="22228B"/>
                </a:solidFill>
                <a:ea typeface="黑体" panose="02010609060101010101" pitchFamily="49" charset="-122"/>
                <a:cs typeface="Times New Roman" panose="02020603050405020304" pitchFamily="18" charset="0"/>
              </a:rPr>
              <a:t>Environmental </a:t>
            </a:r>
            <a:r>
              <a:rPr lang="en-US" altLang="zh-CN" sz="1100" dirty="0">
                <a:solidFill>
                  <a:srgbClr val="22228B"/>
                </a:solidFill>
                <a:ea typeface="黑体" panose="02010609060101010101" pitchFamily="49" charset="-122"/>
                <a:cs typeface="Times New Roman" panose="02020603050405020304" pitchFamily="18" charset="0"/>
              </a:rPr>
              <a:t>Protection Institutions</a:t>
            </a:r>
            <a:endParaRPr lang="zh-CN" altLang="zh-CN" sz="1100" dirty="0">
              <a:solidFill>
                <a:srgbClr val="22228B"/>
              </a:solidFill>
              <a:ea typeface="黑体" panose="02010609060101010101" pitchFamily="49" charset="-122"/>
              <a:cs typeface="Times New Roman" panose="02020603050405020304" pitchFamily="18" charset="0"/>
            </a:endParaRPr>
          </a:p>
        </p:txBody>
      </p:sp>
      <p:sp>
        <p:nvSpPr>
          <p:cNvPr id="9227" name="文本框 25"/>
          <p:cNvSpPr txBox="1">
            <a:spLocks noChangeArrowheads="1"/>
          </p:cNvSpPr>
          <p:nvPr/>
        </p:nvSpPr>
        <p:spPr bwMode="auto">
          <a:xfrm>
            <a:off x="1331641" y="3861048"/>
            <a:ext cx="759979" cy="1477328"/>
          </a:xfrm>
          <a:prstGeom prst="rect">
            <a:avLst/>
          </a:prstGeom>
          <a:solidFill>
            <a:srgbClr val="FFFFFF"/>
          </a:solidFill>
          <a:ln w="9525">
            <a:solidFill>
              <a:srgbClr val="002060"/>
            </a:solidFill>
            <a:miter lim="800000"/>
            <a:headEnd/>
            <a:tailEnd/>
          </a:ln>
        </p:spPr>
        <p:txBody>
          <a:bodyPr wrap="square">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zh-CN" sz="1300" dirty="0">
                <a:solidFill>
                  <a:srgbClr val="22228B"/>
                </a:solidFill>
                <a:ea typeface="黑体" panose="02010609060101010101" pitchFamily="49" charset="-122"/>
                <a:cs typeface="Times New Roman" panose="02020603050405020304" pitchFamily="18" charset="0"/>
              </a:rPr>
              <a:t>污染排放总量控制</a:t>
            </a:r>
            <a:r>
              <a:rPr lang="zh-CN" altLang="zh-CN" sz="1300" dirty="0" smtClean="0">
                <a:solidFill>
                  <a:srgbClr val="22228B"/>
                </a:solidFill>
                <a:ea typeface="黑体" panose="02010609060101010101" pitchFamily="49" charset="-122"/>
                <a:cs typeface="Times New Roman" panose="02020603050405020304" pitchFamily="18" charset="0"/>
              </a:rPr>
              <a:t>制度</a:t>
            </a:r>
            <a:endParaRPr lang="en-US" altLang="zh-CN" sz="1300" dirty="0" smtClean="0">
              <a:solidFill>
                <a:srgbClr val="22228B"/>
              </a:solidFill>
              <a:ea typeface="黑体" panose="02010609060101010101" pitchFamily="49" charset="-122"/>
              <a:cs typeface="Times New Roman" panose="02020603050405020304" pitchFamily="18" charset="0"/>
            </a:endParaRPr>
          </a:p>
          <a:p>
            <a:pPr eaLnBrk="1" hangingPunct="1">
              <a:spcBef>
                <a:spcPct val="0"/>
              </a:spcBef>
              <a:buFontTx/>
              <a:buNone/>
            </a:pPr>
            <a:r>
              <a:rPr lang="en-US" altLang="zh-CN" sz="1100" dirty="0" smtClean="0">
                <a:ea typeface="黑体" panose="02010609060101010101" pitchFamily="49" charset="-122"/>
                <a:cs typeface="Times New Roman" panose="02020603050405020304" pitchFamily="18" charset="0"/>
              </a:rPr>
              <a:t>Total</a:t>
            </a:r>
          </a:p>
          <a:p>
            <a:pPr eaLnBrk="1" hangingPunct="1">
              <a:spcBef>
                <a:spcPct val="0"/>
              </a:spcBef>
              <a:buFontTx/>
              <a:buNone/>
            </a:pPr>
            <a:r>
              <a:rPr lang="en-US" altLang="zh-CN" sz="1100" dirty="0">
                <a:ea typeface="黑体" panose="02010609060101010101" pitchFamily="49" charset="-122"/>
                <a:cs typeface="Times New Roman" panose="02020603050405020304" pitchFamily="18" charset="0"/>
              </a:rPr>
              <a:t>E</a:t>
            </a:r>
            <a:r>
              <a:rPr lang="en-US" altLang="zh-CN" sz="1100" dirty="0" smtClean="0">
                <a:ea typeface="黑体" panose="02010609060101010101" pitchFamily="49" charset="-122"/>
                <a:cs typeface="Times New Roman" panose="02020603050405020304" pitchFamily="18" charset="0"/>
              </a:rPr>
              <a:t>mission </a:t>
            </a:r>
            <a:r>
              <a:rPr lang="en-US" altLang="zh-CN" sz="1100" dirty="0">
                <a:ea typeface="黑体" panose="02010609060101010101" pitchFamily="49" charset="-122"/>
                <a:cs typeface="Times New Roman" panose="02020603050405020304" pitchFamily="18" charset="0"/>
              </a:rPr>
              <a:t>C</a:t>
            </a:r>
            <a:r>
              <a:rPr lang="en-US" altLang="zh-CN" sz="1100" dirty="0" smtClean="0">
                <a:ea typeface="黑体" panose="02010609060101010101" pitchFamily="49" charset="-122"/>
                <a:cs typeface="Times New Roman" panose="02020603050405020304" pitchFamily="18" charset="0"/>
              </a:rPr>
              <a:t>ontrol</a:t>
            </a:r>
          </a:p>
          <a:p>
            <a:pPr eaLnBrk="1" hangingPunct="1">
              <a:lnSpc>
                <a:spcPts val="600"/>
              </a:lnSpc>
              <a:spcBef>
                <a:spcPct val="0"/>
              </a:spcBef>
              <a:buFontTx/>
              <a:buNone/>
            </a:pPr>
            <a:endParaRPr lang="en-US" altLang="zh-CN" sz="900" dirty="0">
              <a:solidFill>
                <a:srgbClr val="22228B"/>
              </a:solidFill>
              <a:ea typeface="黑体" panose="02010609060101010101" pitchFamily="49" charset="-122"/>
              <a:cs typeface="Times New Roman" panose="02020603050405020304" pitchFamily="18" charset="0"/>
            </a:endParaRPr>
          </a:p>
        </p:txBody>
      </p:sp>
      <p:cxnSp>
        <p:nvCxnSpPr>
          <p:cNvPr id="9235" name="直接箭头连接符 20"/>
          <p:cNvCxnSpPr>
            <a:cxnSpLocks noChangeShapeType="1"/>
          </p:cNvCxnSpPr>
          <p:nvPr/>
        </p:nvCxnSpPr>
        <p:spPr bwMode="auto">
          <a:xfrm flipV="1">
            <a:off x="6440969" y="1981488"/>
            <a:ext cx="3239" cy="151368"/>
          </a:xfrm>
          <a:prstGeom prst="straightConnector1">
            <a:avLst/>
          </a:prstGeom>
          <a:noFill/>
          <a:ln w="9525">
            <a:solidFill>
              <a:srgbClr val="002060"/>
            </a:solidFill>
            <a:round/>
            <a:headEnd/>
            <a:tailEnd/>
          </a:ln>
          <a:extLst>
            <a:ext uri="{909E8E84-426E-40DD-AFC4-6F175D3DCCD1}">
              <a14:hiddenFill xmlns:a14="http://schemas.microsoft.com/office/drawing/2010/main">
                <a:noFill/>
              </a14:hiddenFill>
            </a:ext>
          </a:extLst>
        </p:spPr>
      </p:cxnSp>
      <p:sp>
        <p:nvSpPr>
          <p:cNvPr id="9219" name="矩形 2"/>
          <p:cNvSpPr>
            <a:spLocks noChangeArrowheads="1"/>
          </p:cNvSpPr>
          <p:nvPr/>
        </p:nvSpPr>
        <p:spPr bwMode="auto">
          <a:xfrm>
            <a:off x="2091620" y="5517232"/>
            <a:ext cx="5041754" cy="54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623" tIns="58311" rIns="116623" bIns="58311">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algn="ctr" eaLnBrk="1" hangingPunct="1">
              <a:spcBef>
                <a:spcPct val="0"/>
              </a:spcBef>
              <a:buFontTx/>
              <a:buNone/>
            </a:pPr>
            <a:r>
              <a:rPr lang="zh-CN" altLang="en-US" sz="1400" dirty="0">
                <a:solidFill>
                  <a:srgbClr val="22228B"/>
                </a:solidFill>
                <a:ea typeface="黑体" pitchFamily="49" charset="-122"/>
              </a:rPr>
              <a:t>环境保护制度体系架构</a:t>
            </a:r>
            <a:endParaRPr lang="en-US" altLang="zh-CN" sz="1400" dirty="0">
              <a:solidFill>
                <a:srgbClr val="22228B"/>
              </a:solidFill>
              <a:ea typeface="黑体" pitchFamily="49" charset="-122"/>
            </a:endParaRPr>
          </a:p>
          <a:p>
            <a:pPr algn="ctr" eaLnBrk="1" hangingPunct="1">
              <a:spcBef>
                <a:spcPct val="0"/>
              </a:spcBef>
              <a:buFontTx/>
              <a:buNone/>
            </a:pPr>
            <a:r>
              <a:rPr lang="en-US" altLang="zh-CN" sz="1400" dirty="0">
                <a:solidFill>
                  <a:srgbClr val="22228B"/>
                </a:solidFill>
                <a:ea typeface="黑体" pitchFamily="49" charset="-122"/>
              </a:rPr>
              <a:t>Framework of Environmental Protection Institutions</a:t>
            </a:r>
            <a:endParaRPr lang="zh-CN" altLang="en-US" sz="1400" dirty="0">
              <a:solidFill>
                <a:srgbClr val="22228B"/>
              </a:solidFill>
              <a:ea typeface="黑体" pitchFamily="49" charset="-122"/>
            </a:endParaRPr>
          </a:p>
        </p:txBody>
      </p:sp>
      <p:sp>
        <p:nvSpPr>
          <p:cNvPr id="9220" name="AutoShape 4"/>
          <p:cNvSpPr>
            <a:spLocks noChangeArrowheads="1"/>
          </p:cNvSpPr>
          <p:nvPr/>
        </p:nvSpPr>
        <p:spPr bwMode="auto">
          <a:xfrm>
            <a:off x="580364" y="260648"/>
            <a:ext cx="3857246" cy="433307"/>
          </a:xfrm>
          <a:prstGeom prst="roundRect">
            <a:avLst>
              <a:gd name="adj" fmla="val 16667"/>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116623" tIns="58311" rIns="116623" bIns="58311" anchor="ct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en-US" sz="1800">
                <a:solidFill>
                  <a:schemeClr val="bg1"/>
                </a:solidFill>
                <a:ea typeface="黑体" pitchFamily="49" charset="-122"/>
                <a:cs typeface="Arial" pitchFamily="34" charset="0"/>
              </a:rPr>
              <a:t>二、主要研究结论    </a:t>
            </a:r>
            <a:r>
              <a:rPr lang="en-US" altLang="zh-CN" sz="1800">
                <a:solidFill>
                  <a:schemeClr val="bg1"/>
                </a:solidFill>
                <a:ea typeface="黑体" pitchFamily="49" charset="-122"/>
                <a:cs typeface="Arial" pitchFamily="34" charset="0"/>
              </a:rPr>
              <a:t>2. Key Findings</a:t>
            </a:r>
          </a:p>
        </p:txBody>
      </p:sp>
      <p:cxnSp>
        <p:nvCxnSpPr>
          <p:cNvPr id="22" name="直接箭头连接符 20"/>
          <p:cNvCxnSpPr>
            <a:cxnSpLocks noChangeShapeType="1"/>
          </p:cNvCxnSpPr>
          <p:nvPr/>
        </p:nvCxnSpPr>
        <p:spPr bwMode="auto">
          <a:xfrm flipV="1">
            <a:off x="2555776" y="1981488"/>
            <a:ext cx="3239" cy="151368"/>
          </a:xfrm>
          <a:prstGeom prst="straightConnector1">
            <a:avLst/>
          </a:prstGeom>
          <a:noFill/>
          <a:ln w="9525">
            <a:solidFill>
              <a:srgbClr val="002060"/>
            </a:solidFill>
            <a:round/>
            <a:headEnd/>
            <a:tailEnd/>
          </a:ln>
          <a:extLst>
            <a:ext uri="{909E8E84-426E-40DD-AFC4-6F175D3DCCD1}">
              <a14:hiddenFill xmlns:a14="http://schemas.microsoft.com/office/drawing/2010/main">
                <a:noFill/>
              </a14:hiddenFill>
            </a:ext>
          </a:extLst>
        </p:spPr>
      </p:cxnSp>
      <p:cxnSp>
        <p:nvCxnSpPr>
          <p:cNvPr id="3" name="直接连接符 2"/>
          <p:cNvCxnSpPr/>
          <p:nvPr/>
        </p:nvCxnSpPr>
        <p:spPr>
          <a:xfrm>
            <a:off x="2555776" y="1981488"/>
            <a:ext cx="388433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427984" y="1755526"/>
            <a:ext cx="0" cy="38267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文本框 25"/>
          <p:cNvSpPr txBox="1">
            <a:spLocks noChangeArrowheads="1"/>
          </p:cNvSpPr>
          <p:nvPr/>
        </p:nvSpPr>
        <p:spPr bwMode="auto">
          <a:xfrm>
            <a:off x="3960117" y="3861048"/>
            <a:ext cx="926207" cy="1508105"/>
          </a:xfrm>
          <a:prstGeom prst="rect">
            <a:avLst/>
          </a:prstGeom>
          <a:solidFill>
            <a:srgbClr val="FFFFFF"/>
          </a:solidFill>
          <a:ln w="9525">
            <a:solidFill>
              <a:srgbClr val="002060"/>
            </a:solidFill>
            <a:miter lim="800000"/>
            <a:headEnd/>
            <a:tailEnd/>
          </a:ln>
        </p:spPr>
        <p:txBody>
          <a:bodyPr wrap="square">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zh-CN" sz="1300" dirty="0">
                <a:solidFill>
                  <a:srgbClr val="22228B"/>
                </a:solidFill>
                <a:ea typeface="黑体" panose="02010609060101010101" pitchFamily="49" charset="-122"/>
                <a:cs typeface="Times New Roman" panose="02020603050405020304" pitchFamily="18" charset="0"/>
              </a:rPr>
              <a:t>生态补偿制度</a:t>
            </a:r>
            <a:endParaRPr lang="en-US" altLang="zh-CN" sz="1300" dirty="0">
              <a:solidFill>
                <a:srgbClr val="22228B"/>
              </a:solidFill>
              <a:ea typeface="黑体" panose="02010609060101010101" pitchFamily="49" charset="-122"/>
              <a:cs typeface="Times New Roman" panose="02020603050405020304" pitchFamily="18" charset="0"/>
            </a:endParaRPr>
          </a:p>
          <a:p>
            <a:pPr eaLnBrk="1" hangingPunct="1">
              <a:spcBef>
                <a:spcPct val="0"/>
              </a:spcBef>
              <a:buFontTx/>
              <a:buNone/>
            </a:pPr>
            <a:r>
              <a:rPr lang="en-US" altLang="zh-CN" sz="1100" dirty="0">
                <a:ea typeface="黑体" panose="02010609060101010101" pitchFamily="49" charset="-122"/>
                <a:cs typeface="Times New Roman" panose="02020603050405020304" pitchFamily="18" charset="0"/>
              </a:rPr>
              <a:t>Ecological </a:t>
            </a:r>
            <a:r>
              <a:rPr lang="en-US" altLang="zh-CN" sz="1100" spc="-50" dirty="0" smtClean="0">
                <a:ea typeface="黑体" panose="02010609060101010101" pitchFamily="49" charset="-122"/>
                <a:cs typeface="Times New Roman" panose="02020603050405020304" pitchFamily="18" charset="0"/>
              </a:rPr>
              <a:t>Compensation</a:t>
            </a:r>
            <a:endParaRPr lang="en-US" altLang="zh-CN" sz="1100" spc="-50" dirty="0" smtClean="0">
              <a:solidFill>
                <a:srgbClr val="22228B"/>
              </a:solidFill>
              <a:ea typeface="黑体" panose="02010609060101010101" pitchFamily="49" charset="-122"/>
              <a:cs typeface="Times New Roman" panose="02020603050405020304" pitchFamily="18" charset="0"/>
            </a:endParaRPr>
          </a:p>
          <a:p>
            <a:pPr eaLnBrk="1" hangingPunct="1">
              <a:spcBef>
                <a:spcPct val="0"/>
              </a:spcBef>
              <a:buFontTx/>
              <a:buNone/>
            </a:pPr>
            <a:endParaRPr lang="en-US" altLang="zh-CN" sz="1100" spc="-50" dirty="0">
              <a:solidFill>
                <a:srgbClr val="22228B"/>
              </a:solidFill>
              <a:ea typeface="黑体" panose="02010609060101010101" pitchFamily="49" charset="-122"/>
              <a:cs typeface="Times New Roman" panose="02020603050405020304" pitchFamily="18" charset="0"/>
            </a:endParaRPr>
          </a:p>
          <a:p>
            <a:pPr eaLnBrk="1" hangingPunct="1">
              <a:spcBef>
                <a:spcPct val="0"/>
              </a:spcBef>
              <a:buFontTx/>
              <a:buNone/>
            </a:pPr>
            <a:endParaRPr lang="en-US" altLang="zh-CN" sz="1100" spc="-20" dirty="0" smtClean="0">
              <a:solidFill>
                <a:srgbClr val="22228B"/>
              </a:solidFill>
              <a:ea typeface="黑体" panose="02010609060101010101" pitchFamily="49" charset="-122"/>
              <a:cs typeface="Times New Roman" panose="02020603050405020304" pitchFamily="18" charset="0"/>
            </a:endParaRPr>
          </a:p>
          <a:p>
            <a:pPr eaLnBrk="1" hangingPunct="1">
              <a:spcBef>
                <a:spcPct val="0"/>
              </a:spcBef>
              <a:buFontTx/>
              <a:buNone/>
            </a:pPr>
            <a:endParaRPr lang="en-US" altLang="zh-CN" sz="1100" spc="-20" dirty="0">
              <a:solidFill>
                <a:srgbClr val="22228B"/>
              </a:solidFill>
              <a:ea typeface="黑体" panose="02010609060101010101" pitchFamily="49" charset="-122"/>
              <a:cs typeface="Times New Roman" panose="02020603050405020304" pitchFamily="18" charset="0"/>
            </a:endParaRPr>
          </a:p>
          <a:p>
            <a:pPr eaLnBrk="1" hangingPunct="1">
              <a:spcBef>
                <a:spcPct val="0"/>
              </a:spcBef>
              <a:buFontTx/>
              <a:buNone/>
            </a:pPr>
            <a:endParaRPr lang="zh-CN" altLang="zh-CN" sz="1100" spc="-20" dirty="0">
              <a:solidFill>
                <a:srgbClr val="22228B"/>
              </a:solidFill>
              <a:ea typeface="黑体" panose="02010609060101010101" pitchFamily="49" charset="-122"/>
              <a:cs typeface="Times New Roman" panose="02020603050405020304" pitchFamily="18" charset="0"/>
            </a:endParaRPr>
          </a:p>
        </p:txBody>
      </p:sp>
      <p:sp>
        <p:nvSpPr>
          <p:cNvPr id="28" name="文本框 25"/>
          <p:cNvSpPr txBox="1">
            <a:spLocks noChangeArrowheads="1"/>
          </p:cNvSpPr>
          <p:nvPr/>
        </p:nvSpPr>
        <p:spPr bwMode="auto">
          <a:xfrm>
            <a:off x="5940153" y="3861048"/>
            <a:ext cx="1008111" cy="1508105"/>
          </a:xfrm>
          <a:prstGeom prst="rect">
            <a:avLst/>
          </a:prstGeom>
          <a:solidFill>
            <a:srgbClr val="FFFFFF"/>
          </a:solidFill>
          <a:ln w="9525">
            <a:solidFill>
              <a:srgbClr val="002060"/>
            </a:solidFill>
            <a:miter lim="800000"/>
            <a:headEnd/>
            <a:tailEnd/>
          </a:ln>
        </p:spPr>
        <p:txBody>
          <a:bodyPr wrap="square">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zh-CN" sz="1300" dirty="0">
                <a:solidFill>
                  <a:srgbClr val="22228B"/>
                </a:solidFill>
                <a:ea typeface="黑体" panose="02010609060101010101" pitchFamily="49" charset="-122"/>
                <a:cs typeface="Times New Roman" panose="02020603050405020304" pitchFamily="18" charset="0"/>
              </a:rPr>
              <a:t>环境信息公开制度</a:t>
            </a:r>
            <a:endParaRPr lang="en-US" altLang="zh-CN" sz="1300" dirty="0">
              <a:solidFill>
                <a:srgbClr val="22228B"/>
              </a:solidFill>
              <a:ea typeface="黑体" panose="02010609060101010101" pitchFamily="49" charset="-122"/>
              <a:cs typeface="Times New Roman" panose="02020603050405020304" pitchFamily="18" charset="0"/>
            </a:endParaRPr>
          </a:p>
          <a:p>
            <a:pPr eaLnBrk="1" hangingPunct="1">
              <a:spcBef>
                <a:spcPct val="0"/>
              </a:spcBef>
              <a:buFontTx/>
              <a:buNone/>
            </a:pPr>
            <a:r>
              <a:rPr lang="en-US" altLang="zh-CN" sz="1100" spc="-30" dirty="0">
                <a:ea typeface="黑体" panose="02010609060101010101" pitchFamily="49" charset="-122"/>
                <a:cs typeface="Times New Roman" panose="02020603050405020304" pitchFamily="18" charset="0"/>
              </a:rPr>
              <a:t>Environmental</a:t>
            </a:r>
            <a:r>
              <a:rPr lang="en-US" altLang="zh-CN" sz="1100" dirty="0">
                <a:ea typeface="黑体" panose="02010609060101010101" pitchFamily="49" charset="-122"/>
                <a:cs typeface="Times New Roman" panose="02020603050405020304" pitchFamily="18" charset="0"/>
              </a:rPr>
              <a:t> information </a:t>
            </a:r>
            <a:r>
              <a:rPr lang="en-US" altLang="zh-CN" sz="1100" dirty="0" smtClean="0">
                <a:ea typeface="黑体" panose="02010609060101010101" pitchFamily="49" charset="-122"/>
                <a:cs typeface="Times New Roman" panose="02020603050405020304" pitchFamily="18" charset="0"/>
              </a:rPr>
              <a:t>disclosure</a:t>
            </a:r>
          </a:p>
          <a:p>
            <a:pPr eaLnBrk="1" hangingPunct="1">
              <a:spcBef>
                <a:spcPct val="0"/>
              </a:spcBef>
              <a:buFontTx/>
              <a:buNone/>
            </a:pPr>
            <a:endParaRPr lang="en-US" altLang="zh-CN" sz="1100" dirty="0">
              <a:solidFill>
                <a:srgbClr val="22228B"/>
              </a:solidFill>
              <a:ea typeface="黑体" panose="02010609060101010101" pitchFamily="49" charset="-122"/>
              <a:cs typeface="Times New Roman" panose="02020603050405020304" pitchFamily="18" charset="0"/>
            </a:endParaRPr>
          </a:p>
          <a:p>
            <a:pPr eaLnBrk="1" hangingPunct="1">
              <a:spcBef>
                <a:spcPct val="0"/>
              </a:spcBef>
              <a:buFontTx/>
              <a:buNone/>
            </a:pPr>
            <a:endParaRPr lang="en-US" altLang="zh-CN" sz="1100" dirty="0" smtClean="0">
              <a:solidFill>
                <a:srgbClr val="22228B"/>
              </a:solidFill>
              <a:ea typeface="黑体" panose="02010609060101010101" pitchFamily="49" charset="-122"/>
              <a:cs typeface="Times New Roman" panose="02020603050405020304" pitchFamily="18" charset="0"/>
            </a:endParaRPr>
          </a:p>
          <a:p>
            <a:pPr eaLnBrk="1" hangingPunct="1">
              <a:spcBef>
                <a:spcPct val="0"/>
              </a:spcBef>
              <a:buFontTx/>
              <a:buNone/>
            </a:pPr>
            <a:endParaRPr lang="zh-CN" altLang="zh-CN" sz="1100" dirty="0">
              <a:solidFill>
                <a:srgbClr val="22228B"/>
              </a:solidFill>
              <a:ea typeface="黑体" panose="02010609060101010101" pitchFamily="49" charset="-122"/>
              <a:cs typeface="Times New Roman" panose="02020603050405020304" pitchFamily="18" charset="0"/>
            </a:endParaRPr>
          </a:p>
        </p:txBody>
      </p:sp>
      <p:cxnSp>
        <p:nvCxnSpPr>
          <p:cNvPr id="7" name="直接连接符 6"/>
          <p:cNvCxnSpPr/>
          <p:nvPr/>
        </p:nvCxnSpPr>
        <p:spPr>
          <a:xfrm flipH="1">
            <a:off x="2483767" y="3356992"/>
            <a:ext cx="1" cy="21602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711631" y="3573016"/>
            <a:ext cx="134820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9227" idx="0"/>
          </p:cNvCxnSpPr>
          <p:nvPr/>
        </p:nvCxnSpPr>
        <p:spPr>
          <a:xfrm>
            <a:off x="1711631" y="3573016"/>
            <a:ext cx="0" cy="2880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483766" y="3573016"/>
            <a:ext cx="1" cy="2880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059831" y="3573016"/>
            <a:ext cx="1" cy="2880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文本框 25"/>
          <p:cNvSpPr txBox="1">
            <a:spLocks noChangeArrowheads="1"/>
          </p:cNvSpPr>
          <p:nvPr/>
        </p:nvSpPr>
        <p:spPr bwMode="auto">
          <a:xfrm>
            <a:off x="2843808" y="3861048"/>
            <a:ext cx="387276" cy="1492716"/>
          </a:xfrm>
          <a:prstGeom prst="rect">
            <a:avLst/>
          </a:prstGeom>
          <a:solidFill>
            <a:srgbClr val="FFFFFF"/>
          </a:solidFill>
          <a:ln w="9525">
            <a:solidFill>
              <a:srgbClr val="002060"/>
            </a:solidFill>
            <a:prstDash val="dash"/>
            <a:miter lim="800000"/>
            <a:headEnd/>
            <a:tailEnd/>
          </a:ln>
        </p:spPr>
        <p:txBody>
          <a:bodyPr wrap="square">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污染</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排放</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总度</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endParaRPr lang="en-US" altLang="zh-CN" sz="1300" dirty="0" smtClean="0">
              <a:solidFill>
                <a:srgbClr val="22228B"/>
              </a:solidFill>
              <a:ea typeface="黑体" panose="02010609060101010101" pitchFamily="49" charset="-122"/>
              <a:cs typeface="Times New Roman" panose="02020603050405020304" pitchFamily="18" charset="0"/>
            </a:endParaRPr>
          </a:p>
        </p:txBody>
      </p:sp>
      <p:cxnSp>
        <p:nvCxnSpPr>
          <p:cNvPr id="48" name="直接连接符 47"/>
          <p:cNvCxnSpPr/>
          <p:nvPr/>
        </p:nvCxnSpPr>
        <p:spPr>
          <a:xfrm flipH="1">
            <a:off x="4427984" y="3356992"/>
            <a:ext cx="1" cy="21602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707904" y="3573016"/>
            <a:ext cx="144016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707904" y="3573016"/>
            <a:ext cx="0" cy="2880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427983" y="3573016"/>
            <a:ext cx="1" cy="2880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148063" y="3573016"/>
            <a:ext cx="1" cy="2880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文本框 25"/>
          <p:cNvSpPr txBox="1">
            <a:spLocks noChangeArrowheads="1"/>
          </p:cNvSpPr>
          <p:nvPr/>
        </p:nvSpPr>
        <p:spPr bwMode="auto">
          <a:xfrm>
            <a:off x="3491880" y="3861048"/>
            <a:ext cx="387276" cy="1492716"/>
          </a:xfrm>
          <a:prstGeom prst="rect">
            <a:avLst/>
          </a:prstGeom>
          <a:solidFill>
            <a:srgbClr val="FFFFFF"/>
          </a:solidFill>
          <a:ln w="9525">
            <a:solidFill>
              <a:srgbClr val="002060"/>
            </a:solidFill>
            <a:prstDash val="dash"/>
            <a:miter lim="800000"/>
            <a:headEnd/>
            <a:tailEnd/>
          </a:ln>
        </p:spPr>
        <p:txBody>
          <a:bodyPr wrap="square">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污染</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排制</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度</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endParaRPr lang="en-US" altLang="zh-CN" sz="1300" dirty="0" smtClean="0">
              <a:solidFill>
                <a:srgbClr val="22228B"/>
              </a:solidFill>
              <a:ea typeface="黑体" panose="02010609060101010101" pitchFamily="49" charset="-122"/>
              <a:cs typeface="Times New Roman" panose="02020603050405020304" pitchFamily="18" charset="0"/>
            </a:endParaRPr>
          </a:p>
        </p:txBody>
      </p:sp>
      <p:cxnSp>
        <p:nvCxnSpPr>
          <p:cNvPr id="56" name="直接连接符 55"/>
          <p:cNvCxnSpPr/>
          <p:nvPr/>
        </p:nvCxnSpPr>
        <p:spPr>
          <a:xfrm flipH="1">
            <a:off x="6424256" y="3356992"/>
            <a:ext cx="1" cy="21602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5652120" y="3573016"/>
            <a:ext cx="1584176"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652120" y="3573016"/>
            <a:ext cx="0" cy="2880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424255" y="3573016"/>
            <a:ext cx="1" cy="2880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236295" y="3573016"/>
            <a:ext cx="1" cy="2880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2" name="文本框 25"/>
          <p:cNvSpPr txBox="1">
            <a:spLocks noChangeArrowheads="1"/>
          </p:cNvSpPr>
          <p:nvPr/>
        </p:nvSpPr>
        <p:spPr bwMode="auto">
          <a:xfrm>
            <a:off x="2267744" y="3861048"/>
            <a:ext cx="387276" cy="1492716"/>
          </a:xfrm>
          <a:prstGeom prst="rect">
            <a:avLst/>
          </a:prstGeom>
          <a:solidFill>
            <a:srgbClr val="FFFFFF"/>
          </a:solidFill>
          <a:ln w="9525">
            <a:solidFill>
              <a:srgbClr val="002060"/>
            </a:solidFill>
            <a:prstDash val="dash"/>
            <a:miter lim="800000"/>
            <a:headEnd/>
            <a:tailEnd/>
          </a:ln>
        </p:spPr>
        <p:txBody>
          <a:bodyPr wrap="square">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污染</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排放</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总度</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endParaRPr lang="en-US" altLang="zh-CN" sz="1300" dirty="0" smtClean="0">
              <a:solidFill>
                <a:srgbClr val="22228B"/>
              </a:solidFill>
              <a:ea typeface="黑体" panose="02010609060101010101" pitchFamily="49" charset="-122"/>
              <a:cs typeface="Times New Roman" panose="02020603050405020304" pitchFamily="18" charset="0"/>
            </a:endParaRPr>
          </a:p>
        </p:txBody>
      </p:sp>
      <p:sp>
        <p:nvSpPr>
          <p:cNvPr id="63" name="文本框 25"/>
          <p:cNvSpPr txBox="1">
            <a:spLocks noChangeArrowheads="1"/>
          </p:cNvSpPr>
          <p:nvPr/>
        </p:nvSpPr>
        <p:spPr bwMode="auto">
          <a:xfrm>
            <a:off x="4976812" y="3861048"/>
            <a:ext cx="387276" cy="1492716"/>
          </a:xfrm>
          <a:prstGeom prst="rect">
            <a:avLst/>
          </a:prstGeom>
          <a:solidFill>
            <a:srgbClr val="FFFFFF"/>
          </a:solidFill>
          <a:ln w="9525">
            <a:solidFill>
              <a:srgbClr val="002060"/>
            </a:solidFill>
            <a:prstDash val="dash"/>
            <a:miter lim="800000"/>
            <a:headEnd/>
            <a:tailEnd/>
          </a:ln>
        </p:spPr>
        <p:txBody>
          <a:bodyPr wrap="square">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污染</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排放</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总度</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endParaRPr lang="en-US" altLang="zh-CN" sz="1300" dirty="0" smtClean="0">
              <a:solidFill>
                <a:srgbClr val="22228B"/>
              </a:solidFill>
              <a:ea typeface="黑体" panose="02010609060101010101" pitchFamily="49" charset="-122"/>
              <a:cs typeface="Times New Roman" panose="02020603050405020304" pitchFamily="18" charset="0"/>
            </a:endParaRPr>
          </a:p>
        </p:txBody>
      </p:sp>
      <p:sp>
        <p:nvSpPr>
          <p:cNvPr id="64" name="文本框 25"/>
          <p:cNvSpPr txBox="1">
            <a:spLocks noChangeArrowheads="1"/>
          </p:cNvSpPr>
          <p:nvPr/>
        </p:nvSpPr>
        <p:spPr bwMode="auto">
          <a:xfrm>
            <a:off x="5480868" y="3861048"/>
            <a:ext cx="387276" cy="1492716"/>
          </a:xfrm>
          <a:prstGeom prst="rect">
            <a:avLst/>
          </a:prstGeom>
          <a:solidFill>
            <a:srgbClr val="FFFFFF"/>
          </a:solidFill>
          <a:ln w="9525">
            <a:solidFill>
              <a:srgbClr val="002060"/>
            </a:solidFill>
            <a:prstDash val="dash"/>
            <a:miter lim="800000"/>
            <a:headEnd/>
            <a:tailEnd/>
          </a:ln>
        </p:spPr>
        <p:txBody>
          <a:bodyPr wrap="square">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污染</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排放</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总度</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endParaRPr lang="en-US" altLang="zh-CN" sz="1300" dirty="0" smtClean="0">
              <a:solidFill>
                <a:srgbClr val="22228B"/>
              </a:solidFill>
              <a:ea typeface="黑体" panose="02010609060101010101" pitchFamily="49" charset="-122"/>
              <a:cs typeface="Times New Roman" panose="02020603050405020304" pitchFamily="18" charset="0"/>
            </a:endParaRPr>
          </a:p>
        </p:txBody>
      </p:sp>
      <p:sp>
        <p:nvSpPr>
          <p:cNvPr id="65" name="文本框 25"/>
          <p:cNvSpPr txBox="1">
            <a:spLocks noChangeArrowheads="1"/>
          </p:cNvSpPr>
          <p:nvPr/>
        </p:nvSpPr>
        <p:spPr bwMode="auto">
          <a:xfrm>
            <a:off x="7065044" y="3861048"/>
            <a:ext cx="387276" cy="1492716"/>
          </a:xfrm>
          <a:prstGeom prst="rect">
            <a:avLst/>
          </a:prstGeom>
          <a:solidFill>
            <a:srgbClr val="FFFFFF"/>
          </a:solidFill>
          <a:ln w="9525">
            <a:solidFill>
              <a:srgbClr val="002060"/>
            </a:solidFill>
            <a:prstDash val="dash"/>
            <a:miter lim="800000"/>
            <a:headEnd/>
            <a:tailEnd/>
          </a:ln>
        </p:spPr>
        <p:txBody>
          <a:bodyPr wrap="square">
            <a:spAutoFit/>
          </a:bodyPr>
          <a:lstStyle>
            <a:lvl1pPr eaLnBrk="0" hangingPunct="0">
              <a:spcBef>
                <a:spcPct val="20000"/>
              </a:spcBef>
              <a:buChar char="•"/>
              <a:defRPr sz="2500">
                <a:solidFill>
                  <a:srgbClr val="003399"/>
                </a:solidFill>
                <a:latin typeface="Times New Roman" pitchFamily="18" charset="0"/>
                <a:ea typeface="宋体" pitchFamily="2" charset="-122"/>
              </a:defRPr>
            </a:lvl1pPr>
            <a:lvl2pPr marL="742950" indent="-285750" eaLnBrk="0" hangingPunct="0">
              <a:spcBef>
                <a:spcPct val="20000"/>
              </a:spcBef>
              <a:buChar char="–"/>
              <a:defRPr sz="2200">
                <a:solidFill>
                  <a:srgbClr val="003399"/>
                </a:solidFill>
                <a:latin typeface="Times New Roman" pitchFamily="18" charset="0"/>
                <a:ea typeface="宋体" pitchFamily="2" charset="-122"/>
              </a:defRPr>
            </a:lvl2pPr>
            <a:lvl3pPr marL="1143000" indent="-228600" eaLnBrk="0" hangingPunct="0">
              <a:spcBef>
                <a:spcPct val="20000"/>
              </a:spcBef>
              <a:buChar char="•"/>
              <a:defRPr sz="1900">
                <a:solidFill>
                  <a:srgbClr val="003399"/>
                </a:solidFill>
                <a:latin typeface="Times New Roman" pitchFamily="18" charset="0"/>
                <a:ea typeface="宋体" pitchFamily="2" charset="-122"/>
              </a:defRPr>
            </a:lvl3pPr>
            <a:lvl4pPr marL="1600200" indent="-228600" eaLnBrk="0" hangingPunct="0">
              <a:spcBef>
                <a:spcPct val="20000"/>
              </a:spcBef>
              <a:buChar char="–"/>
              <a:defRPr sz="1600">
                <a:solidFill>
                  <a:srgbClr val="003399"/>
                </a:solidFill>
                <a:latin typeface="Times New Roman" pitchFamily="18" charset="0"/>
                <a:ea typeface="宋体" pitchFamily="2" charset="-122"/>
              </a:defRPr>
            </a:lvl4pPr>
            <a:lvl5pPr marL="2057400" indent="-228600" eaLnBrk="0" hangingPunct="0">
              <a:buChar char="»"/>
              <a:defRPr sz="1600">
                <a:solidFill>
                  <a:srgbClr val="284775"/>
                </a:solidFill>
                <a:latin typeface="Times New Roman" pitchFamily="18" charset="0"/>
                <a:ea typeface="宋体" pitchFamily="2" charset="-122"/>
              </a:defRPr>
            </a:lvl5pPr>
            <a:lvl6pPr marL="25146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6pPr>
            <a:lvl7pPr marL="29718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7pPr>
            <a:lvl8pPr marL="34290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8pPr>
            <a:lvl9pPr marL="3886200" indent="-228600" eaLnBrk="0" fontAlgn="base" hangingPunct="0">
              <a:spcBef>
                <a:spcPct val="0"/>
              </a:spcBef>
              <a:spcAft>
                <a:spcPct val="0"/>
              </a:spcAft>
              <a:buChar char="»"/>
              <a:defRPr sz="1600">
                <a:solidFill>
                  <a:srgbClr val="284775"/>
                </a:solidFill>
                <a:latin typeface="Times New Roman" pitchFamily="18" charset="0"/>
                <a:ea typeface="宋体" pitchFamily="2" charset="-122"/>
              </a:defRPr>
            </a:lvl9pPr>
          </a:lstStyle>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污染</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排放</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r>
              <a:rPr lang="zh-CN" altLang="zh-CN" sz="1300" dirty="0" smtClean="0">
                <a:solidFill>
                  <a:schemeClr val="bg1"/>
                </a:solidFill>
                <a:ea typeface="黑体" panose="02010609060101010101" pitchFamily="49" charset="-122"/>
                <a:cs typeface="Times New Roman" panose="02020603050405020304" pitchFamily="18" charset="0"/>
              </a:rPr>
              <a:t>总度</a:t>
            </a:r>
            <a:endParaRPr lang="en-US" altLang="zh-CN" sz="1300" dirty="0" smtClean="0">
              <a:solidFill>
                <a:schemeClr val="bg1"/>
              </a:solidFill>
              <a:ea typeface="黑体" panose="02010609060101010101" pitchFamily="49" charset="-122"/>
              <a:cs typeface="Times New Roman" panose="02020603050405020304" pitchFamily="18" charset="0"/>
            </a:endParaRPr>
          </a:p>
          <a:p>
            <a:pPr eaLnBrk="1" hangingPunct="1">
              <a:spcBef>
                <a:spcPct val="0"/>
              </a:spcBef>
              <a:buFontTx/>
              <a:buNone/>
            </a:pPr>
            <a:endParaRPr lang="en-US" altLang="zh-CN" sz="1300" dirty="0" smtClean="0">
              <a:solidFill>
                <a:srgbClr val="22228B"/>
              </a:solidFill>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8375175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4243</Words>
  <Application>Microsoft Office PowerPoint</Application>
  <PresentationFormat>全屏显示(4:3)</PresentationFormat>
  <Paragraphs>267</Paragraphs>
  <Slides>21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黑体</vt:lpstr>
      <vt:lpstr>华文中宋</vt:lpstr>
      <vt:lpstr>楷体_GB2312</vt:lpstr>
      <vt:lpstr>宋体</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34</cp:revision>
  <dcterms:created xsi:type="dcterms:W3CDTF">2013-05-08T06:12:06Z</dcterms:created>
  <dcterms:modified xsi:type="dcterms:W3CDTF">2014-11-28T04:34:52Z</dcterms:modified>
</cp:coreProperties>
</file>